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D72E-4F1C-4F4C-A1D2-AB9C596E4C3E}" type="datetimeFigureOut">
              <a:rPr lang="it-IT" smtClean="0"/>
              <a:pPr/>
              <a:t>26/04/2016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16492-C1A8-4011-9A5E-355A34E91DA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A79EAA-1D57-4A8A-B653-E54CEB17C8AC}" type="slidenum">
              <a:rPr lang="it-IT"/>
              <a:pPr/>
              <a:t>6</a:t>
            </a:fld>
            <a:endParaRPr lang="it-IT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751571-0E41-4CA0-9155-F7C06528CA02}" type="slidenum">
              <a:rPr lang="it-IT"/>
              <a:pPr/>
              <a:t>7</a:t>
            </a:fld>
            <a:endParaRPr lang="it-IT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A171-185C-46C6-A05C-49DFB3472724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F841-267E-4BCD-A131-72D8C059D1AD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694C-BEB7-45B2-A51A-70371CE65C2E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DBE7-5E2C-4971-B7E3-E14813CE9467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059-6D4B-4005-94A9-0F4D56BD12AA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D392-F449-459C-9391-B4D9D901EF8C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0F11-CA84-43AA-BFCB-320976666978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B70F-41B0-4395-B161-564F85382C04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5AC5-EB0E-4995-AC3F-4BCC9DFC06D8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BC8-63A0-4D4B-AB85-E73972442E0B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2215-DAE7-456B-871C-01EDA3332815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025EEF-8264-43A8-8008-231A662730BE}" type="datetime1">
              <a:rPr lang="it-IT" smtClean="0"/>
              <a:pPr/>
              <a:t>26/04/2016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hyperlink" Target="https://www.google.it/imgres?imgurl=http://1.bp.blogspot.com/-5kRlBxmqo4c/TZ31CfPQBaI/AAAAAAAAAF0/EziZAk_yBFY/s1600/casa-scuola.jpg&amp;imgrefurl=http://www.igeacps.it/famiglia/articoli/1625-scuola-e-famigliainsieme-per-educare.html&amp;docid=lYfZAbFFYWKdoM&amp;tbnid=ZrBPGk4L3KS6BM:&amp;w=424&amp;h=256&amp;bih=579&amp;biw=1242&amp;ved=0ahUKEwiN9L6k5qnMAhXCliwKHUcYBxMQMwiEASheMF4&amp;iact=mrc&amp;uact=8" TargetMode="External"/><Relationship Id="rId117" Type="http://schemas.openxmlformats.org/officeDocument/2006/relationships/hyperlink" Target="https://www.google.it/imgres?imgurl=http://images.slideplayer.it/12/3660680/slides/slide_6.jpg&amp;imgrefurl=http://slideplayer.it/slide/3660680/&amp;docid=ZeXRbZpATgdhzM&amp;tbnid=BaSvbcmnqlrINM:&amp;w=960&amp;h=720&amp;bih=579&amp;biw=1242&amp;ved=0ahUKEwj-qtGr5qnMAhXKGCwKHSjcA0k4ZBAzCFkoVTBV&amp;iact=mrc&amp;uact=8" TargetMode="External"/><Relationship Id="rId21" Type="http://schemas.openxmlformats.org/officeDocument/2006/relationships/hyperlink" Target="https://www.google.it/imgres?imgurl=http://cdn.tuttomamma.com/wp-content/uploads/2015/11/vaccini-bambini.jpg&amp;imgrefurl=http://www.tuttomamma.com/piano-nazionale-vaccini/38469/&amp;docid=i7bh9MoIhqMn6M&amp;tbnid=-tWQhCUuJQFrfM:&amp;w=600&amp;h=456&amp;bih=579&amp;biw=1242&amp;ved=0ahUKEwiN9L6k5qnMAhXCliwKHUcYBxMQMwh_KFkwWQ&amp;iact=mrc&amp;uact=8" TargetMode="External"/><Relationship Id="rId42" Type="http://schemas.openxmlformats.org/officeDocument/2006/relationships/hyperlink" Target="https://www.google.it/imgres?imgurl=http://st.ilfattoquotidiano.it/wp-content/uploads/2013/09/quota96-interna.jpg&amp;imgrefurl=http://www.ilfattoquotidiano.it/2013/09/12/quota-96-esodati-della-scuola-esclusi-dal-decreto-legge-del-governo/709107/&amp;docid=nymm3hEZ8LjZVM&amp;tbnid=gs7rghKhvUPHrM:&amp;w=630&amp;h=200&amp;bih=579&amp;biw=1242&amp;ved=0ahUKEwj-qtGr5qnMAhXKGCwKHSjcA0k4ZBAzCA0oCjAK&amp;iact=mrc&amp;uact=8" TargetMode="External"/><Relationship Id="rId47" Type="http://schemas.openxmlformats.org/officeDocument/2006/relationships/hyperlink" Target="https://www.google.it/imgres?imgurl=http://www.ilsitodipalermo.it/sites/default/files/immagini_articoli/FrancescaVecchioni1.JPG&amp;imgrefurl=http://www.ilsitodipalermo.it/content/996-piazza-armerina-la-scuola-oltre-contro-lesclusione-dei-bambini-di-famiglie-diverse&amp;docid=xarj7SmTpX2rqM&amp;tbnid=8JvWEzUwEQYDvM:&amp;w=336&amp;h=352&amp;bih=579&amp;biw=1242&amp;ved=0ahUKEwj-qtGr5qnMAhXKGCwKHSjcA0k4ZBAzCBIoDzAP&amp;iact=mrc&amp;uact=8" TargetMode="External"/><Relationship Id="rId63" Type="http://schemas.openxmlformats.org/officeDocument/2006/relationships/hyperlink" Target="https://www.google.it/imgres?imgurl=http://www.leggioggi.it/wp-content/uploads/2012/11/concorso-scuola-pc-bendato-218x150.jpg&amp;imgrefurl=http://www.leggioggi.it/2013/05/29/concorso-scuola-arriva-il-decreto-di-esclusione/&amp;docid=FUFsIErpoLqSMM&amp;tbnid=8oErXTM3Z-6MBM:&amp;w=218&amp;h=150&amp;bih=579&amp;biw=1242&amp;ved=0ahUKEwj-qtGr5qnMAhXKGCwKHSjcA0k4ZBAzCCIoHzAf&amp;iact=mrc&amp;uact=8" TargetMode="External"/><Relationship Id="rId68" Type="http://schemas.openxmlformats.org/officeDocument/2006/relationships/hyperlink" Target="https://www.google.it/imgres?imgurl=http://www.tecnicadellascuola.it/images/E_COMMERCE/e-book/M_Ebook_PROVA1.gif&amp;imgrefurl=http://www.tecnicadellascuola.it/item/8859-graduatorie-interne-e-docenti-che-assistono-i-genitori.html&amp;docid=BMuJPnXk4vgb6M&amp;tbnid=UFlKjel7smBAzM:&amp;w=498&amp;h=95&amp;bih=579&amp;biw=1242&amp;ved=0ahUKEwj-qtGr5qnMAhXKGCwKHSjcA0k4ZBAzCCcoJDAk&amp;iact=mrc&amp;uact=8" TargetMode="External"/><Relationship Id="rId84" Type="http://schemas.openxmlformats.org/officeDocument/2006/relationships/hyperlink" Target="https://www.google.it/imgres?imgurl=http://2.bp.blogspot.com/-kCa7GQurRP0/VUnv9Snh-_I/AAAAAAAABs8/RCkM4AFbzGU/s1600/CorteoScuola.jpg&amp;imgrefurl=http://marciadelladignita.blogspot.com/2015/05/scuole-vuote-piazze-piene-renzi.html&amp;docid=DLY4H9AVnT54gM&amp;tbnid=AT5ISj8jtS7CeM:&amp;w=610&amp;h=280&amp;bih=579&amp;biw=1242&amp;ved=0ahUKEwj-qtGr5qnMAhXKGCwKHSjcA0k4ZBAzCDcoNDA0&amp;iact=mrc&amp;uact=8" TargetMode="External"/><Relationship Id="rId89" Type="http://schemas.openxmlformats.org/officeDocument/2006/relationships/hyperlink" Target="https://www.google.it/imgres?imgurl=http://static.fanpage.it/wp-content/uploads/2016/03/il-concorso-per-docenti--300x225.jpg&amp;imgrefurl=http://www.fanpage.it/concorso-scuola-giunte-oltre-165mila-domande-tar-ammette-centinaia-di-esclusi/&amp;docid=EJ6UofujMflPZM&amp;tbnid=pzMf_OjyVT4EAM:&amp;w=300&amp;h=225&amp;bih=579&amp;biw=1242&amp;ved=0ahUKEwj-qtGr5qnMAhXKGCwKHSjcA0k4ZBAzCDwoOTA5&amp;iact=mrc&amp;uact=8" TargetMode="External"/><Relationship Id="rId112" Type="http://schemas.openxmlformats.org/officeDocument/2006/relationships/hyperlink" Target="https://www.google.it/imgres?imgurl=http://1.citynews-romatoday.stgy.it/~media/original-hi/15583516719036/segnalazione-esclusione-vie-del-quartiere-da-entrambi-i-bacini-utenza-scuole-infanzia-statali-di-zona-munari-filattiera-2.png&amp;imgrefurl=http://www.romatoday.it/social/segnalazioni/segnalazione-esclusione-vie-del-quartiere-da-entrambi-i-bacini-utenza-scuole-infanzia-statali-di-zona-munari-filattiera-2728470.html&amp;docid=ng5f7v5OtsmIZM&amp;tbnid=u14L9pyFWTp0FM:&amp;w=517&amp;h=800&amp;bih=579&amp;biw=1242&amp;ved=0ahUKEwj-qtGr5qnMAhXKGCwKHSjcA0k4ZBAzCFQoUDBQ&amp;iact=mrc&amp;uact=8" TargetMode="External"/><Relationship Id="rId133" Type="http://schemas.openxmlformats.org/officeDocument/2006/relationships/hyperlink" Target="https://www.google.it/search?tbs=sbi:cs&amp;tbnid=9ADiEfwby38gdM:&amp;docid=Fqfl_OHVNP8ncM&amp;bih=579&amp;biw=1242" TargetMode="External"/><Relationship Id="rId138" Type="http://schemas.openxmlformats.org/officeDocument/2006/relationships/image" Target="../media/image19.jpeg"/><Relationship Id="rId154" Type="http://schemas.openxmlformats.org/officeDocument/2006/relationships/image" Target="../media/image35.jpeg"/><Relationship Id="rId159" Type="http://schemas.openxmlformats.org/officeDocument/2006/relationships/image" Target="../media/image40.jpeg"/><Relationship Id="rId170" Type="http://schemas.openxmlformats.org/officeDocument/2006/relationships/image" Target="../media/image51.jpeg"/><Relationship Id="rId16" Type="http://schemas.openxmlformats.org/officeDocument/2006/relationships/hyperlink" Target="https://www.google.it/imgres?imgurl=http://images.slideplayer.it/9/2622485/slides/slide_22.jpg&amp;imgrefurl=http://slideplayer.it/slide/2622485/&amp;docid=YmrzT_DsufvZMM&amp;tbnid=_MGMU6tQ3CAG4M:&amp;w=960&amp;h=720&amp;bih=579&amp;biw=1242&amp;ved=0ahUKEwiN9L6k5qnMAhXCliwKHUcYBxMQMwh6KFQwVA&amp;iact=mrc&amp;uact=8" TargetMode="External"/><Relationship Id="rId107" Type="http://schemas.openxmlformats.org/officeDocument/2006/relationships/hyperlink" Target="https://www.google.it/imgres?imgurl=http://www.brokerescuolateam.it/wp-content/themes/bizway/images/colored.png&amp;imgrefurl=http://www.brokerescuolateam.it/illegittima-esclusione-di-best-dalle-gare/&amp;docid=Vcl2kZu2LcmUJM&amp;tbnid=nxYY7VlVIsb9aM:&amp;w=200&amp;h=800&amp;bih=579&amp;biw=1242&amp;ved=0ahUKEwj-qtGr5qnMAhXKGCwKHSjcA0k4ZBAzCE8oSzBL&amp;iact=mrc&amp;uact=8" TargetMode="External"/><Relationship Id="rId11" Type="http://schemas.openxmlformats.org/officeDocument/2006/relationships/hyperlink" Target="https://www.google.it/imgres?imgurl=http://i.imgur.com/om3Kep8.jpg&amp;imgrefurl=http://www.uaar.it/news/2015/07/17/scuola-privata-ragion-essere/&amp;docid=udydQwJRtQWSyM&amp;tbnid=z0tPprxx2h_ngM:&amp;w=648&amp;h=351&amp;bih=579&amp;biw=1242&amp;ved=0ahUKEwiN9L6k5qnMAhXCliwKHUcYBxMQMwh1KE8wTw&amp;iact=mrc&amp;uact=8" TargetMode="External"/><Relationship Id="rId32" Type="http://schemas.openxmlformats.org/officeDocument/2006/relationships/hyperlink" Target="https://www.google.it/imgres?imgurl=http://www.artisticobusto.it/images/p039_1_00.png&amp;imgrefurl=http://www.artisticobusto.it/la_forza_distruttiva_dellesclusione.html&amp;docid=xTyVpTZZNDhT-M&amp;tbnid=QZLWP_8eqh7DrM:&amp;w=742&amp;h=1045&amp;bih=579&amp;biw=1242&amp;ved=0ahUKEwj-qtGr5qnMAhXKGCwKHSjcA0k4ZBAzCAMoADAA&amp;iact=mrc&amp;uact=8" TargetMode="External"/><Relationship Id="rId37" Type="http://schemas.openxmlformats.org/officeDocument/2006/relationships/hyperlink" Target="https://www.google.it/imgres?imgurl=http://firenze.repubblica.it/images/2014/04/13/134055499-fb14f938-e82f-4745-b55d-83d85f76786b.jpg&amp;imgrefurl=http://firenze.repubblica.it/cronaca/2014/04/13/news/mio_figlio_autistico_escluso_dalle_gite_la_scuola_si_difende_decisione_insieme-83486170/&amp;docid=MwjA7RVmnH97_M&amp;tbnid=IA4rruGs0xI4HM:&amp;w=300&amp;h=300&amp;bih=579&amp;biw=1242&amp;ved=0ahUKEwj-qtGr5qnMAhXKGCwKHSjcA0k4ZBAzCAgoBTAF&amp;iact=mrc&amp;uact=8" TargetMode="External"/><Relationship Id="rId53" Type="http://schemas.openxmlformats.org/officeDocument/2006/relationships/hyperlink" Target="https://www.google.it/imgres?imgurl=http://economia.ilmessaggero.it/photos/PANORAMA/69/88/1586988_263_2016-03-03_TLB.jpg&amp;imgrefurl=http://economia.ilmessaggero.it/flashnews/concorso_scuola_scoppia_caso_degli_educatori_esclusi-1586988.html&amp;docid=jBV5mwCaQgO2FM&amp;tbnid=MtcaDyOs7kvkPM:&amp;w=660&amp;h=227&amp;bih=579&amp;biw=1242&amp;ved=0ahUKEwj-qtGr5qnMAhXKGCwKHSjcA0k4ZBAzCBgoFTAV&amp;iact=mrc&amp;uact=8" TargetMode="External"/><Relationship Id="rId58" Type="http://schemas.openxmlformats.org/officeDocument/2006/relationships/hyperlink" Target="https://www.google.it/imgres?imgurl=http://www.repstatic.it/content/nazionale/img/2015/03/19/023931314-02b21ec3-ad7b-448f-b630-f3f81ce5c6e7.jpg&amp;imgrefurl=http://www.repubblica.it/scuola/2015/03/19/news/riforma_scuola_caos_assunzioni_precari-109865486/&amp;docid=qzXOYIkon-RymM&amp;tbnid=stfwdFuLOw8jJM:&amp;w=560&amp;h=315&amp;bih=579&amp;biw=1242&amp;ved=0ahUKEwj-qtGr5qnMAhXKGCwKHSjcA0k4ZBAzCB0oGjAa&amp;iact=mrc&amp;uact=8" TargetMode="External"/><Relationship Id="rId74" Type="http://schemas.openxmlformats.org/officeDocument/2006/relationships/hyperlink" Target="https://www.google.it/imgres?imgurl=http://2.citynews-today.stgy.it/~media/original-hi/3290207298297/plodia_interpunctella_lrv_96-2.jpg&amp;imgrefurl=http://www.today.it/cronaca/bimbo-escluso-scuola-bologna-da-quartiere-al-parlamento.html&amp;docid=2LLLASLoGlsqAM&amp;tbnid=0PNF5kxIAfjZpM:&amp;w=1000&amp;h=750&amp;bih=579&amp;biw=1242&amp;ved=0ahUKEwj-qtGr5qnMAhXKGCwKHSjcA0k4ZBAzCC0oKjAq&amp;iact=mrc&amp;uact=8" TargetMode="External"/><Relationship Id="rId79" Type="http://schemas.openxmlformats.org/officeDocument/2006/relationships/hyperlink" Target="https://www.google.it/imgres?imgurl=http://www.ilgiornale.it/sites/default/files/styles/large/public/foto/2014/10/17/1413539751-f2ce8384a514b197f3f2b0961465eb6c.jpg&amp;imgrefurl=http://www.ilgiornale.it/news/politica/scuola-i-100mila-esclusi-preparano-gi-i-ricorsi-bloccare-rif-1130749.html&amp;docid=HnBOubnCAVTpXM&amp;tbnid=jxHKRh1G_MGl0M:&amp;w=665&amp;h=221&amp;bih=579&amp;biw=1242&amp;ved=0ahUKEwj-qtGr5qnMAhXKGCwKHSjcA0k4ZBAzCDIoLzAv&amp;iact=mrc&amp;uact=8" TargetMode="External"/><Relationship Id="rId102" Type="http://schemas.openxmlformats.org/officeDocument/2006/relationships/hyperlink" Target="https://www.google.it/imgres?imgurl=https://labuonascuola.gov.it/images/logo_bgw.png?v=d0f805a&amp;imgrefurl=https://www.change.org/p/tutti-in-ruolo-gli-iscritti-nelle-graduatorie-di-merito-del-concorso-scuola-2012&amp;docid=Jw9l88AM7zpsyM&amp;tbnid=8fIzjUgbggUJYM:&amp;w=550&amp;h=472&amp;bih=579&amp;biw=1242&amp;ved=0ahUKEwj-qtGr5qnMAhXKGCwKHSjcA0k4ZBAzCEooRjBG&amp;iact=mrc&amp;uact=8" TargetMode="External"/><Relationship Id="rId123" Type="http://schemas.openxmlformats.org/officeDocument/2006/relationships/hyperlink" Target="https://www.google.it/imgres?imgurl=http://static.sevendaysweb.com/1271/2015/11/09/71154/studio-40-300x234.scale-to-max-width.825x.jpg&amp;imgrefurl=http://www.7giorni.info/lettere-alla-redazione/peschiera-borromeo/il-bambino-escluso-dalla-scuola-di-mezzate-e-stato-riammesso-dopo-due-mesi.html&amp;docid=NRHx5-qizMjjnM&amp;tbnid=h5b3z0-aUINuQM:&amp;w=300&amp;h=234&amp;bih=579&amp;biw=1242&amp;ved=0ahUKEwj-qtGr5qnMAhXKGCwKHSjcA0k4ZBAzCF8oWzBb&amp;iact=mrc&amp;uact=8" TargetMode="External"/><Relationship Id="rId128" Type="http://schemas.openxmlformats.org/officeDocument/2006/relationships/hyperlink" Target="https://www.google.it/imgres?imgurl=http://quotidianomolise.com/wp-content/uploads/2015/01/scuola450.jpg&amp;imgrefurl=http://quotidianomolise.com/ragazzo-autistico-escluso-dalla-gita-la-versione-della-scuola/&amp;docid=CVfsgVq-Sbb33M&amp;tbnid=pSZwMtrr22jVlM:&amp;w=450&amp;h=300&amp;bih=579&amp;biw=1242&amp;ved=0ahUKEwj-qtGr5qnMAhXKGCwKHSjcA0k4ZBAzCGQoYDBg&amp;iact=mrc&amp;uact=8" TargetMode="External"/><Relationship Id="rId144" Type="http://schemas.openxmlformats.org/officeDocument/2006/relationships/image" Target="../media/image25.jpeg"/><Relationship Id="rId149" Type="http://schemas.openxmlformats.org/officeDocument/2006/relationships/image" Target="../media/image30.jpeg"/><Relationship Id="rId5" Type="http://schemas.openxmlformats.org/officeDocument/2006/relationships/hyperlink" Target="https://www.google.it/imgres?imgurl=http://thumbs.dreamstime.com/x/l-ucraina-zona-di-esclusione-di-cernobyl-tavola-periodica-scuola-abbandonata-69039280.jpg&amp;imgrefurl=http://it.dreamstime.com/illustrazione-di-stock-l-ucraina-zona-di-esclusione-di-cernobyl-tavola-periodica-scuola-abbandonata-image69014908&amp;docid=Fqfl_OHVNP8ncM&amp;tbnid=9ADiEfwby38gdM:&amp;w=400&amp;h=267&amp;itg=1&amp;bih=579&amp;biw=1242&amp;ved=0ahUKEwiN9L6k5qnMAhXCliwKHUcYBxMQMwhuKEkwSQ&amp;iact=mrc&amp;uact=8" TargetMode="External"/><Relationship Id="rId90" Type="http://schemas.openxmlformats.org/officeDocument/2006/relationships/hyperlink" Target="https://www.google.it/imgres?imgurl=http://www.avvocatoleone.com/wp-content/uploads/2016/03/concorso-scuola-2015--300x160.jpg&amp;imgrefurl=http://www.avvocatoleone.com/tag/ioinsegno/&amp;docid=zDAwoSdNObPjbM&amp;tbnid=3kdLN1FrbKGpuM:&amp;w=300&amp;h=160&amp;bih=579&amp;biw=1242&amp;ved=0ahUKEwj-qtGr5qnMAhXKGCwKHSjcA0k4ZBAzCD0oOjA6&amp;iact=mrc&amp;uact=8" TargetMode="External"/><Relationship Id="rId95" Type="http://schemas.openxmlformats.org/officeDocument/2006/relationships/hyperlink" Target="https://www.google.it/imgres?imgurl=https://yt3.ggpht.com/-r-rSlBU8rys/AAAAAAAAAAI/AAAAAAAAAAA/XTbUD4jzZx8/s88-c-k-no-rj-c0xffffff/photo.jpg&amp;imgrefurl=https://www.youtube.com/watch?v=8r3qc0gFd-I&amp;docid=QljFC2wnGTnzTM&amp;tbnid=JWwLI5UtiJoy-M:&amp;w=88&amp;h=88&amp;bih=579&amp;biw=1242&amp;ved=0ahUKEwj-qtGr5qnMAhXKGCwKHSjcA0k4ZBAzCEIoPzA_&amp;iact=mrc&amp;uact=8" TargetMode="External"/><Relationship Id="rId160" Type="http://schemas.openxmlformats.org/officeDocument/2006/relationships/image" Target="../media/image41.jpeg"/><Relationship Id="rId165" Type="http://schemas.openxmlformats.org/officeDocument/2006/relationships/image" Target="../media/image46.jpeg"/><Relationship Id="rId22" Type="http://schemas.openxmlformats.org/officeDocument/2006/relationships/hyperlink" Target="https://www.google.it/imgres?imgurl=http://www.investireoggi.it/photo/6/fisco-2015-10-concorso-scuola-big.jpg&amp;imgrefurl=http://www.investireoggi.it/fisco/concorso-scuola-2015-chi-sono-gli-esclusi-ecco-le-novita/&amp;docid=alUW22bDrvC1vM&amp;tbnid=4NHpDPE0tcpMIM:&amp;w=620&amp;h=341&amp;bih=579&amp;biw=1242&amp;ved=0ahUKEwiN9L6k5qnMAhXCliwKHUcYBxMQMwiAAShaMFo&amp;iact=mrc&amp;uact=8" TargetMode="External"/><Relationship Id="rId27" Type="http://schemas.openxmlformats.org/officeDocument/2006/relationships/hyperlink" Target="https://www.google.it/imgres?imgurl=http://www.orticalab.it/sites/ortica/local/cache-vignettes/L562xH349/arton39632-317ee.jpg?1459304995&amp;imgrefurl=http://www.orticalab.it/Se-la-scuola-si-fa-azienda-e&amp;docid=5hHDzh5rNlwM6M&amp;tbnid=Zs_ijtKgUAgH6M:&amp;w=562&amp;h=349&amp;bih=579&amp;biw=1242&amp;ved=0ahUKEwiN9L6k5qnMAhXCliwKHUcYBxMQMwiFAShfMF8&amp;iact=mrc&amp;uact=8" TargetMode="External"/><Relationship Id="rId43" Type="http://schemas.openxmlformats.org/officeDocument/2006/relationships/hyperlink" Target="https://www.google.it/imgres?imgurl=http://www.sardiniapost.it/wp-content/uploads/2016/02/lavagna-372x221.jpg&amp;imgrefurl=http://www.sardiniapost.it/cronaca/scuola-ricorso-al-tar-per-docenti-esclusi-da-concorso-2016-liniziativa-codacons/&amp;docid=FSn433feY_n40M&amp;tbnid=l6bR33xoJoAdkM:&amp;w=372&amp;h=221&amp;bih=579&amp;biw=1242&amp;ved=0ahUKEwj-qtGr5qnMAhXKGCwKHSjcA0k4ZBAzCA4oCzAL&amp;iact=mrc&amp;uact=8" TargetMode="External"/><Relationship Id="rId48" Type="http://schemas.openxmlformats.org/officeDocument/2006/relationships/hyperlink" Target="https://www.google.it/imgres?imgurl=http://static2.blastingnews.com/media/photogallery/2015/7/26/660x290/b_290x290/scuola-precari-esclusi-gae-come-fare-ricorso_446051.jpg&amp;imgrefurl=http://it.blastingnews.com/lavoro/2015/07/scuola-precari-esclusi-dalle-gae-come-fare-ricorso-e-domanda-cartacea-per-fase-b-e-c-00488457.html&amp;docid=pkMohpVouO2iQM&amp;tbnid=prpEzmeKtisy1M:&amp;w=290&amp;h=290&amp;bih=579&amp;biw=1242&amp;ved=0ahUKEwj-qtGr5qnMAhXKGCwKHSjcA0k4ZBAzCBMoEDAQ&amp;iact=mrc&amp;uact=8" TargetMode="External"/><Relationship Id="rId64" Type="http://schemas.openxmlformats.org/officeDocument/2006/relationships/hyperlink" Target="https://www.google.it/imgres?imgurl=http://www.bolognatoday.it/~media/horizontal-hi/19072413277397/soddisfazione-per-le-assunzioni-nella-scuola-a-bologna-1-302-precari-stabilizzati-76-nella-classe-di-concorso-a019.jpg&amp;imgrefurl=http://www.bolognatoday.it/cronaca/concorso-scuola-2016-emilia-romagna-esclusi-ricorso-tar.html&amp;docid=cIFQAp6JD2CwaM&amp;tbnid=vNC-6jgERdR-6M:&amp;w=1000&amp;h=563&amp;bih=579&amp;biw=1242&amp;ved=0ahUKEwj-qtGr5qnMAhXKGCwKHSjcA0k4ZBAzCCMoIDAg&amp;iact=mrc&amp;uact=8" TargetMode="External"/><Relationship Id="rId69" Type="http://schemas.openxmlformats.org/officeDocument/2006/relationships/hyperlink" Target="https://www.google.it/imgres?imgurl=https://www.weworld.it/wp-content/uploads/2015/09/WeWorld_FlashMob_scuola.png&amp;imgrefurl=https://www.weworld.it/weworld-augura-ai-bambini-buon-primo-giorno-di-scuola/&amp;docid=nD24fhBXK4IelM&amp;tbnid=9zsPkD6ttUNyRM:&amp;w=1200&amp;h=450&amp;bih=579&amp;biw=1242&amp;ved=0ahUKEwj-qtGr5qnMAhXKGCwKHSjcA0k4ZBAzCCgoJTAl&amp;iact=mrc&amp;uact=8" TargetMode="External"/><Relationship Id="rId113" Type="http://schemas.openxmlformats.org/officeDocument/2006/relationships/hyperlink" Target="https://www.google.it/imgres?imgurl=http://www.leggioggi.it/wp-content/uploads/2013/06/scuola.jpg&amp;imgrefurl=http://www.leggioggi.it/2015/09/08/buona-scuola-precari-assunzioni-scuola-dellinfanzia-esclusa/&amp;docid=s4j9QcmkMBm2dM&amp;tbnid=U5Pwtb-nzB_RnM:&amp;w=610&amp;h=260&amp;bih=579&amp;biw=1242&amp;ved=0ahUKEwj-qtGr5qnMAhXKGCwKHSjcA0k4ZBAzCFUoUTBR&amp;iact=mrc&amp;uact=8" TargetMode="External"/><Relationship Id="rId118" Type="http://schemas.openxmlformats.org/officeDocument/2006/relationships/hyperlink" Target="https://www.google.it/imgres?imgurl=http://www.rivolidistoria.it/lavori_scuole/scuolafascismo/SCUOLA%20FASCIO%203E/razza2.jpg&amp;imgrefurl=http://www.rivolidistoria.it/lavori_scuole/scuolafascismo/SCUOLA%20FASCIO%203E/LEGGI_RAZZIALI_1.htm&amp;docid=LQqigqQd5aPPNM&amp;tbnid=DVqaO0yJkUBLqM:&amp;w=507&amp;h=192&amp;bih=579&amp;biw=1242&amp;ved=0ahUKEwj-qtGr5qnMAhXKGCwKHSjcA0k4ZBAzCFooVjBW&amp;iact=mrc&amp;uact=8" TargetMode="External"/><Relationship Id="rId134" Type="http://schemas.openxmlformats.org/officeDocument/2006/relationships/hyperlink" Target="https://www.google.it/url?sa=i&amp;rct=j&amp;q=&amp;esrc=s&amp;source=images&amp;cd=&amp;cad=rja&amp;uact=8&amp;ved=0ahUKEwj-5MKr5qnMAhXIFSwKHUPmBMoQjRwIBw&amp;url=http://www.24emilia.com/Sezione.jsp?titolo=Studenti+disabili+esclusi+dalla+scuola&amp;idSezione=62705&amp;bvm=bv.119745492,d.bGg&amp;psig=AFQjCNFjPbwpCcNjGso1oA5vDprxT6KJbQ&amp;ust=1461674048463163" TargetMode="External"/><Relationship Id="rId139" Type="http://schemas.openxmlformats.org/officeDocument/2006/relationships/image" Target="../media/image20.jpeg"/><Relationship Id="rId80" Type="http://schemas.openxmlformats.org/officeDocument/2006/relationships/hyperlink" Target="https://www.google.it/imgres?imgurl=http://static.nanopress.it/r/843x0/www.nanopress.it/wp-content/uploads/2015/11/Concorso-scuola.jpg&amp;imgrefurl=http://www.nanopress.it/economia/2016/02/19/concorso-scuola-2016-come-partecipare-i-requisiti-e-gli-esclusi/100417/&amp;docid=Ci_BVGQ_S-XloM&amp;tbnid=8Ka0sUUHQ25DfM:&amp;w=843&amp;h=562&amp;bih=579&amp;biw=1242&amp;ved=0ahUKEwj-qtGr5qnMAhXKGCwKHSjcA0k4ZBAzCDMoMDAw&amp;iact=mrc&amp;uact=8" TargetMode="External"/><Relationship Id="rId85" Type="http://schemas.openxmlformats.org/officeDocument/2006/relationships/hyperlink" Target="https://www.google.it/imgres?imgurl=http://static.businessonline.it/news/original/assunzioni-insegnanti-2015-per-chi-come-e-quando-gli-esclusi-i-nuovi-concorsi-bonus-stipendio-scatti-e-card-docenti-ufficiali.jpg&amp;imgrefurl=http://www.businessonline.it/news/30839/assunzioni-insegnanti-2015-per-chi-come-e-quando-gli-esclusi-i-nuovi-concorsi-bonus-stipendioscatti-e-card-docenti-ufficiali.html&amp;docid=YpSArNkGbbNXjM&amp;tbnid=3QIVDHVPt7AL8M:&amp;w=440&amp;h=302&amp;bih=579&amp;biw=1242&amp;ved=0ahUKEwj-qtGr5qnMAhXKGCwKHSjcA0k4ZBAzCDgoNTA1&amp;iact=mrc&amp;uact=8" TargetMode="External"/><Relationship Id="rId150" Type="http://schemas.openxmlformats.org/officeDocument/2006/relationships/image" Target="../media/image31.jpeg"/><Relationship Id="rId155" Type="http://schemas.openxmlformats.org/officeDocument/2006/relationships/image" Target="../media/image36.png"/><Relationship Id="rId171" Type="http://schemas.openxmlformats.org/officeDocument/2006/relationships/image" Target="../media/image52.jpeg"/><Relationship Id="rId12" Type="http://schemas.openxmlformats.org/officeDocument/2006/relationships/hyperlink" Target="https://www.google.it/imgres?imgurl=http://3.citynews-bolognatoday.stgy.it/~media/original-hi/64899766564339/foto-dire-scuola-2.jpg&amp;imgrefurl=http://www.bolognatoday.it/cronaca/concorso-scuola-2016-emilia-romagna-esclusi-ricorso-tar.html&amp;docid=cIFQAp6JD2CwaM&amp;tbnid=24kjW5fKGYF3mM:&amp;w=1000&amp;h=666&amp;bih=579&amp;biw=1242&amp;ved=0ahUKEwiN9L6k5qnMAhXCliwKHUcYBxMQMwh2KFAwUA&amp;iact=mrc&amp;uact=8" TargetMode="External"/><Relationship Id="rId17" Type="http://schemas.openxmlformats.org/officeDocument/2006/relationships/hyperlink" Target="https://www.google.it/imgres?imgurl=http://3.citynews-today.stgy.it/~media/original-hi/3330262246216/bambino-7.jpg&amp;imgrefurl=http://www.today.it/cronaca/bimbo-escluso-scuola-bologna-da-quartiere-al-parlamento.html&amp;docid=2LLLASLoGlsqAM&amp;tbnid=wlt2IRsGusYUuM:&amp;w=1000&amp;h=665&amp;bih=579&amp;biw=1242&amp;ved=0ahUKEwiN9L6k5qnMAhXCliwKHUcYBxMQMwh7KFUwVQ&amp;iact=mrc&amp;uact=8" TargetMode="External"/><Relationship Id="rId33" Type="http://schemas.openxmlformats.org/officeDocument/2006/relationships/hyperlink" Target="https://www.google.it/imgres?imgurl=http://www.fotoup.net/images/2796.jpg&amp;imgrefurl=http://fotoup.net/000Pro/142/ultimo-giorno-di-scuola&amp;docid=l6fpRS8UcBQg4M&amp;tbnid=XqzPJzfkh5wg8M:&amp;w=450&amp;h=293&amp;bih=579&amp;biw=1242&amp;ved=0ahUKEwj-qtGr5qnMAhXKGCwKHSjcA0k4ZBAzCAQoATAB&amp;iact=mrc&amp;uact=8" TargetMode="External"/><Relationship Id="rId38" Type="http://schemas.openxmlformats.org/officeDocument/2006/relationships/hyperlink" Target="https://www.google.it/imgres?imgurl=http://static2.blastingnews.com/media/photogallery/2016/3/11/290x290/b_290x290/giannini-sul-concorso-scuola-non-fate-ricorsi_636815.jpg&amp;imgrefurl=http://it.blastingnews.com/lavoro/2016/03/concorso-scuola-2016-l-appello-della-giannini-non-fate-ricorsi-per-gli-esclusi-00831547.html&amp;docid=5wMDWcInEns1BM&amp;tbnid=HlopIbgF0uZcmM:&amp;w=290&amp;h=290&amp;bih=579&amp;biw=1242&amp;ved=0ahUKEwj-qtGr5qnMAhXKGCwKHSjcA0k4ZBAzCAkoBjAG&amp;iact=mrc&amp;uact=8" TargetMode="External"/><Relationship Id="rId59" Type="http://schemas.openxmlformats.org/officeDocument/2006/relationships/hyperlink" Target="https://www.google.it/imgres?imgurl=http://www.cristianiperlanazione.it/blog/wp-content/uploads/2015/09/scuola675.jpg&amp;imgrefurl=http://www.cristianiperlanazione.it/blog/category/societa/educazione-e-scuola/&amp;docid=YGI9LV7rLdYvcM&amp;tbnid=ooGzlCrnojqYyM:&amp;w=675&amp;h=275&amp;bih=579&amp;biw=1242&amp;ved=0ahUKEwj-qtGr5qnMAhXKGCwKHSjcA0k4ZBAzCB4oGzAb&amp;iact=mrc&amp;uact=8" TargetMode="External"/><Relationship Id="rId103" Type="http://schemas.openxmlformats.org/officeDocument/2006/relationships/hyperlink" Target="https://www.google.it/imgres?imgurl=https://cisalscuolapuglia.files.wordpress.com/2012/10/mp900426540.jpg?w=350&amp;h=200&amp;crop=1&amp;imgrefurl=http://cisalscuolapuglia.com/2015/03/16/visite-fiscali-scuola-tra-reclusi-e-sorvegliati-speciali/&amp;docid=Dt0ByNVi-dsirM&amp;tbnid=j6VHbTQozBkx-M:&amp;w=350&amp;h=200&amp;bih=579&amp;biw=1242&amp;ved=0ahUKEwj-qtGr5qnMAhXKGCwKHSjcA0k4ZBAzCEsoRzBH&amp;iact=mrc&amp;uact=8" TargetMode="External"/><Relationship Id="rId108" Type="http://schemas.openxmlformats.org/officeDocument/2006/relationships/hyperlink" Target="https://www.google.it/imgres?imgurl=http://www.educationduepuntozero.it/Politiche-scolastiche/Organizzazione-della-scuola/2015/07/img/precariato--430x210.jpg&amp;imgrefurl=http://www.educationduepuntozero.it/organizzazione-della-scuola/angelini_271-40164202521.shtml&amp;docid=2zq6uJKjn31tXM&amp;tbnid=zqjpVte8_NsNmM:&amp;w=430&amp;h=210&amp;bih=579&amp;biw=1242&amp;ved=0ahUKEwj-qtGr5qnMAhXKGCwKHSjcA0k4ZBAzCFAoTDBM&amp;iact=mrc&amp;uact=8" TargetMode="External"/><Relationship Id="rId124" Type="http://schemas.openxmlformats.org/officeDocument/2006/relationships/hyperlink" Target="https://www.google.it/imgres?imgurl=http://www.larivieraonline.com/sites/default/files/styles/large/public/notizie/back%20to%20scoul.jpg?itok=mVewZLzF&amp;imgrefurl=http://www.larivieraonline.com/il-ritorno-scuola&amp;docid=KIaCPPTTPylgQM&amp;tbnid=1nfnsnhA40KrxM:&amp;w=480&amp;h=271&amp;bih=579&amp;biw=1242&amp;ved=0ahUKEwj-qtGr5qnMAhXKGCwKHSjcA0k4ZBAzCGAoXDBc&amp;iact=mrc&amp;uact=8" TargetMode="External"/><Relationship Id="rId129" Type="http://schemas.openxmlformats.org/officeDocument/2006/relationships/hyperlink" Target="https://www.google.it/imgres?imgurl=http://www.gildains.it/public/news/default/217/4894IMG9937-553.jpg&amp;imgrefurl=http://www.gildarm.it/index.php?option=com_content&amp;view=category&amp;id=22&amp;Itemid=101&amp;docid=0C6mmSfvEDdAbM&amp;tbnid=SWd_dxXyS09prM:&amp;w=431&amp;h=285&amp;bih=579&amp;biw=1242&amp;ved=0ahUKEwj-qtGr5qnMAhXKGCwKHSjcA0k4ZBAzCGUoYTBh&amp;iact=mrc&amp;uact=8" TargetMode="External"/><Relationship Id="rId54" Type="http://schemas.openxmlformats.org/officeDocument/2006/relationships/hyperlink" Target="https://www.google.it/imgres?imgurl=http://www.cn24tv.it/public/images/201604/bandiera-cococo-comitato-lavoratori-scuola-01.jpg&amp;imgrefurl=http://www.cn24tv.it/news/132303/cococo-della-scuola-noi-esclusi-dai-concorsi-insopportabile-disparita.html&amp;docid=7T5DfM4Ukg7zWM&amp;tbnid=UwiVP3xpCRiyRM:&amp;w=640&amp;h=379&amp;bih=579&amp;biw=1242&amp;ved=0ahUKEwj-qtGr5qnMAhXKGCwKHSjcA0k4ZBAzCBkoFjAW&amp;iact=mrc&amp;uact=8" TargetMode="External"/><Relationship Id="rId70" Type="http://schemas.openxmlformats.org/officeDocument/2006/relationships/hyperlink" Target="https://www.google.it/imgres?imgurl=http://www.sicilia24h.it/wp-content/uploads/2016/03/patti-alessandro1.jpg&amp;imgrefurl=http://www.sicilia24h.it/esclusione-concorso-scuola-2016-ricorso-con-codacons-agrigento_263517/&amp;docid=moG-3jiaHYgATM&amp;tbnid=rTczNdIhUXccVM:&amp;w=220&amp;h=220&amp;bih=579&amp;biw=1242&amp;ved=0ahUKEwj-qtGr5qnMAhXKGCwKHSjcA0k4ZBAzCCkoJjAm&amp;iact=mrc&amp;uact=8" TargetMode="External"/><Relationship Id="rId75" Type="http://schemas.openxmlformats.org/officeDocument/2006/relationships/hyperlink" Target="https://www.google.it/imgres?imgurl=http://www.cancelloedarnonenews.it/wp-content/uploads/2016/02/1-web-88-860x450_c.jpg&amp;imgrefurl=http://www.cancelloedarnonenews.it/caserta-la-protesta-degli-itp-esclusi-dal-concorso-scuola-2016/&amp;docid=LwBn7F81zO_aNM&amp;tbnid=rBQrUbQh28HppM:&amp;w=860&amp;h=450&amp;bih=579&amp;biw=1242&amp;ved=0ahUKEwj-qtGr5qnMAhXKGCwKHSjcA0k4ZBAzCC4oKzAr&amp;iact=mrc&amp;uact=8" TargetMode="External"/><Relationship Id="rId91" Type="http://schemas.openxmlformats.org/officeDocument/2006/relationships/hyperlink" Target="https://www.google.it/imgres?imgurl=http://i2.wp.com/www.aletheiaonline.it/aletheiaonline/wp-content/uploads/2015/05/sindacati.jpg?resize=350%2C200&amp;imgrefurl=http://www.aletheiaonline.it/2015/08/13/la-buona-scuola-pantaleo-docenti-e-personale-ata-precari/&amp;docid=5BdSqO6ms_nq4M&amp;tbnid=8uq5aCivhzrlFM:&amp;w=350&amp;h=200&amp;itg=1&amp;bih=579&amp;biw=1242&amp;ved=0ahUKEwj-qtGr5qnMAhXKGCwKHSjcA0k4ZBAzCD4oOzA7&amp;iact=mrc&amp;uact=8" TargetMode="External"/><Relationship Id="rId96" Type="http://schemas.openxmlformats.org/officeDocument/2006/relationships/hyperlink" Target="https://www.google.it/imgres?imgurl=http://image.slidesharecdn.com/lamission-100224021455-phpapp01/95/la-mission-3-728.jpg?cb=1266977747&amp;imgrefurl=http://www.slideshare.net/forminsfondazionescuola/la-mission&amp;docid=vJ7r2GoL97LL_M&amp;tbnid=thxY0L_3_kiucM:&amp;w=728&amp;h=546&amp;bih=579&amp;biw=1242&amp;ved=0ahUKEwj-qtGr5qnMAhXKGCwKHSjcA0k4ZBAzCEMoQDBA&amp;iact=mrc&amp;uact=8" TargetMode="External"/><Relationship Id="rId140" Type="http://schemas.openxmlformats.org/officeDocument/2006/relationships/image" Target="../media/image21.jpeg"/><Relationship Id="rId145" Type="http://schemas.openxmlformats.org/officeDocument/2006/relationships/image" Target="../media/image26.jpeg"/><Relationship Id="rId161" Type="http://schemas.openxmlformats.org/officeDocument/2006/relationships/image" Target="../media/image42.jpeg"/><Relationship Id="rId166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it/imgres?imgurl=http://www.scuola24.ilsole24ore.com/images2014/Editrice/ILSOLE24ORE/QUOTIDIANO_SCUOLA/2015/03/19/Quotidiano%20Scuola/ImmaginiWeb/Ritagli/GRADUATORIA_INSEGNANTI_2-U102765852043t6B--258x258@Quotidiano_Scuola-Web.jpg&amp;imgrefurl=http://www.scuola24.ilsole24ore.com/art/scuola/2015-03-18/legittima-l-esclusione-piano-assunzioni-idonei-concorso-profumo-174747.php?uuid=ABJZRFBD&amp;docid=lsyEjRqjwD_J3M&amp;tbnid=AkPD5C1OvQBQ6M:&amp;w=258&amp;h=258&amp;bih=579&amp;biw=1242&amp;ved=0ahUKEwiN9L6k5qnMAhXCliwKHUcYBxMQMwhwKEowSg&amp;iact=mrc&amp;uact=8" TargetMode="External"/><Relationship Id="rId15" Type="http://schemas.openxmlformats.org/officeDocument/2006/relationships/hyperlink" Target="https://www.google.it/imgres?imgurl=http://static2.blastingnews.com/media/photogallery/2015/12/23/290x290/b_290x290/docenti-d-infanzia-esclusi-dalle-assunzioni_538985.jpg&amp;imgrefurl=http://it.blastingnews.com/lavoro/2015/12/docenti-precari-d-infanzia-esclusi-dal-progetto-buona-scuola-in-23-000-vogliono-risposte-00707305.html&amp;docid=2z2CuOnvQ9rysM&amp;tbnid=T8e4RfSFA4kBjM:&amp;w=290&amp;h=290&amp;bih=579&amp;biw=1242&amp;ved=0ahUKEwiN9L6k5qnMAhXCliwKHUcYBxMQMwh5KFMwUw&amp;iact=mrc&amp;uact=8" TargetMode="External"/><Relationship Id="rId23" Type="http://schemas.openxmlformats.org/officeDocument/2006/relationships/hyperlink" Target="https://www.google.it/imgres?imgurl=http://thumbs.dreamstime.com/t/scuola-pripyat-48789073.jpg&amp;imgrefurl=http://it.dreamstime.com/fotografia-stock-esclusione-alla-scuola-image41096187&amp;docid=-Y_bssNVcBCQeM&amp;tbnid=GG9MmS9fD1119M:&amp;w=240&amp;h=160&amp;bih=579&amp;biw=1242&amp;ved=0ahUKEwiN9L6k5qnMAhXCliwKHUcYBxMQMwiBAShbMFs&amp;iact=mrc&amp;uact=8" TargetMode="External"/><Relationship Id="rId28" Type="http://schemas.openxmlformats.org/officeDocument/2006/relationships/hyperlink" Target="https://www.google.it/imgres?imgurl=http://www.unita.tv/wp-content/uploads/2015/11/scuola-buona.jpg&amp;imgrefurl=http://www.unita.tv/focus/autismo-giannini-la-scuola-insegni-il-rispetto-dellaltro-nessuno-venga-mai-piu-escluso/&amp;docid=xjUvlNbTgb6_zM&amp;tbnid=z-JlOrZUQ5heFM:&amp;w=648&amp;h=429&amp;bih=579&amp;biw=1242&amp;ved=0ahUKEwiN9L6k5qnMAhXCliwKHUcYBxMQMwiGAShgMGA&amp;iact=mrc&amp;uact=8" TargetMode="External"/><Relationship Id="rId36" Type="http://schemas.openxmlformats.org/officeDocument/2006/relationships/hyperlink" Target="https://www.google.it/imgres?imgurl=http://www.icvialuigirizzo.it/foto/grandi/memoria1.jpg&amp;imgrefurl=http://www.icvialuigirizzo.it/Laboratorio-didattico-Via-da-scuola-Le-leggi-razziali-del-1938-raccontate-in-prima-elementare.htm&amp;docid=WQsZHIFnZFikKM&amp;tbnid=9mR-wgfQp3wpCM:&amp;w=1000&amp;h=750&amp;bih=579&amp;biw=1242&amp;ved=0ahUKEwj-qtGr5qnMAhXKGCwKHSjcA0k4ZBAzCAcoBDAE&amp;iact=mrc&amp;uact=8" TargetMode="External"/><Relationship Id="rId49" Type="http://schemas.openxmlformats.org/officeDocument/2006/relationships/hyperlink" Target="https://www.google.it/imgres?imgurl=http://3.bp.blogspot.com/-4bmsmyJBQSc/VD6FimrMCsI/AAAAAAAAB2Q/MQd6646LrPQ/s1600/no%2Btu%2Bno.jpg&amp;imgrefurl=http://www.50sfumaturedimamma.com/2014/10/escluso-alla-festa-di-compleanno.html&amp;docid=-vuwrYs7M_DznM&amp;tbnid=ipZda8L59pPilM:&amp;w=480&amp;h=550&amp;bih=579&amp;biw=1242&amp;ved=0ahUKEwj-qtGr5qnMAhXKGCwKHSjcA0k4ZBAzCBQoETAR&amp;iact=mrc&amp;uact=8" TargetMode="External"/><Relationship Id="rId57" Type="http://schemas.openxmlformats.org/officeDocument/2006/relationships/hyperlink" Target="https://www.google.it/imgres?imgurl=http://www.forexinfo.it/IMG/arton35200.jpg&amp;imgrefurl=https://www.forexinfo.it/Concorso-Scuola-2016-i-primi-esiti&amp;docid=vQN_XMw3JAwrZM&amp;tbnid=jN_mekktg52hFM:&amp;w=1024&amp;h=516&amp;bih=579&amp;biw=1242&amp;ved=0ahUKEwj-qtGr5qnMAhXKGCwKHSjcA0k4ZBAzCBwoGTAZ&amp;iact=mrc&amp;uact=8" TargetMode="External"/><Relationship Id="rId106" Type="http://schemas.openxmlformats.org/officeDocument/2006/relationships/hyperlink" Target="https://www.google.it/imgres?imgurl=https://pbs.twimg.com/media/Cdf40o1XEAEQ0oF.jpg:thumb&amp;imgrefurl=http://www.beppegrillo.it/2015/08/lautunno_caldo.html&amp;docid=rzQgp7l2gG63iM&amp;tbnid=_J7Yf5x0Rvz_aM:&amp;w=150&amp;h=150&amp;bih=579&amp;biw=1242&amp;ved=0ahUKEwj-qtGr5qnMAhXKGCwKHSjcA0k4ZBAzCE4oSjBK&amp;iact=mrc&amp;uact=8" TargetMode="External"/><Relationship Id="rId114" Type="http://schemas.openxmlformats.org/officeDocument/2006/relationships/hyperlink" Target="https://www.google.it/imgres?imgurl=http://www.liceoartisticomannucci.gov.it/wp-content/uploads/2015/06/IMG-20150606-WA0003.jpg&amp;imgrefurl=http://www.liceoartisticomannucci.gov.it/lucia-bonacorsi-vincitrice-del-concorso-letterario-a-scuola-di-liberta/&amp;docid=GqPRamLP825baM&amp;tbnid=aZ2RhM0MdjJCJM:&amp;w=432&amp;h=768&amp;bih=579&amp;biw=1242&amp;ved=0ahUKEwj-qtGr5qnMAhXKGCwKHSjcA0k4ZBAzCFYoUjBS&amp;iact=mrc&amp;uact=8" TargetMode="External"/><Relationship Id="rId119" Type="http://schemas.openxmlformats.org/officeDocument/2006/relationships/hyperlink" Target="https://www.google.it/imgres?imgurl=http://www.nextquotidiano.it/wp-content/uploads/2015/03/precari-scuola-1.jpg&amp;imgrefurl=http://www.nextquotidiano.it/i-30mila-precari-esclusi-dalla-buona-scuola/&amp;docid=eaPEINHv04q-5M&amp;tbnid=-3TlmVAncuU9LM:&amp;w=725&amp;h=547&amp;bih=579&amp;biw=1242&amp;ved=0ahUKEwj-qtGr5qnMAhXKGCwKHSjcA0k4ZBAzCFsoVzBX&amp;iact=mrc&amp;uact=8" TargetMode="External"/><Relationship Id="rId127" Type="http://schemas.openxmlformats.org/officeDocument/2006/relationships/hyperlink" Target="https://www.google.it/imgres?imgurl=http://www.cobascuolatorino.it/wp-content/uploads/2016/03/CONCORSO1-300x162.jpg&amp;imgrefurl=http://www.cobascuolatorino.it/2016/03/concorso-docenti-i-cobas-ricorrono-al-tar-del-lazio-per-lescusione-dei-non-abilitati/&amp;docid=d5DgfObqUm0iaM&amp;tbnid=wNFWy85HA05aEM:&amp;w=300&amp;h=162&amp;bih=579&amp;biw=1242&amp;ved=0ahUKEwj-qtGr5qnMAhXKGCwKHSjcA0k4ZBAzCGMoXzBf&amp;iact=mrc&amp;uact=8" TargetMode="External"/><Relationship Id="rId10" Type="http://schemas.openxmlformats.org/officeDocument/2006/relationships/hyperlink" Target="https://www.google.it/imgres?imgurl=http://www.lauragiarrusso.it/wp-content/uploads/2015/03/isolation-750-750x410.jpg&amp;imgrefurl=http://www.lauragiarrusso.it/tag/escluso/&amp;docid=UuDqmotLC-s52M&amp;tbnid=w_vDJ5m48vBqlM:&amp;w=750&amp;h=410&amp;bih=579&amp;biw=1242&amp;ved=0ahUKEwiN9L6k5qnMAhXCliwKHUcYBxMQMwh0KE4wTg&amp;iact=mrc&amp;uact=8" TargetMode="External"/><Relationship Id="rId31" Type="http://schemas.openxmlformats.org/officeDocument/2006/relationships/hyperlink" Target="https://www.google.it/imgres?imgurl=http://image.slidesharecdn.com/bozzastatutoaltrascuola23giugno1-100623062934-phpapp01/95/statuto-aps-altra-scuola-4-728.jpg?cb=1277274940&amp;imgrefurl=http://www.slideshare.net/massimoantonucci/bozza-statuto-altrascuola23-giugno1&amp;docid=rSptRH-JBr24WM&amp;tbnid=5z7riF3-yLGY-M:&amp;w=728&amp;h=1030&amp;bih=579&amp;biw=1242&amp;ved=0ahUKEwiN9L6k5qnMAhXCliwKHUcYBxMQMwiJAShjMGM&amp;iact=mrc&amp;uact=8" TargetMode="External"/><Relationship Id="rId44" Type="http://schemas.openxmlformats.org/officeDocument/2006/relationships/hyperlink" Target="https://www.google.it/imgres?imgurl=http://s3.stliq.com/c/m/7/79/36394706_la-buona-scuola-gli-insegnanti-di-sostegno-0.jpg&amp;imgrefurl=http://www.liquida.it/insegnante-unico/&amp;docid=2cNGW8X0CrpR1M&amp;tbnid=W4AIJLnO1VE-OM:&amp;w=351&amp;h=200&amp;bih=579&amp;biw=1242&amp;ved=0ahUKEwj-qtGr5qnMAhXKGCwKHSjcA0k4ZBAzCA8oDDAM&amp;iact=mrc&amp;uact=8" TargetMode="External"/><Relationship Id="rId52" Type="http://schemas.openxmlformats.org/officeDocument/2006/relationships/hyperlink" Target="https://www.google.it/imgres?imgurl=http://www.museodellascuola.it/wp-content/uploads/2014/05/1911H.jpg&amp;imgrefurl=http://www.museodellascuola.it/1911-1915/&amp;docid=WMxaNxXf4Ar2LM&amp;tbnid=jMQHxQbcwydP-M:&amp;w=1152&amp;h=597&amp;bih=579&amp;biw=1242&amp;ved=0ahUKEwj-qtGr5qnMAhXKGCwKHSjcA0k4ZBAzCBcoFDAU&amp;iact=mrc&amp;uact=8" TargetMode="External"/><Relationship Id="rId60" Type="http://schemas.openxmlformats.org/officeDocument/2006/relationships/hyperlink" Target="https://www.google.it/imgres?imgurl=http://us.123rf.com/450wm/isselee/isselee0905/isselee090500155/4934666-scuola-di-goldfish-di-fronte-a-uno-sfondo-bianco-questa-immagine-pu-essere-usata-per-rappresentare-l.jpg?ver=6&amp;imgrefurl=http://it.123rf.com/archivio-fotografico/esclusione.html&amp;docid=iRcClFQXrYZzEM&amp;tbnid=e6bJuCZfyklfCM:&amp;w=350&amp;h=194&amp;bih=579&amp;biw=1242&amp;ved=0ahUKEwj-qtGr5qnMAhXKGCwKHSjcA0k4ZBAzCB8oHDAc&amp;iact=mrc&amp;uact=8" TargetMode="External"/><Relationship Id="rId65" Type="http://schemas.openxmlformats.org/officeDocument/2006/relationships/hyperlink" Target="https://www.google.it/imgres?imgurl=http://iltirreno.gelocal.it/polopoly_fs/1.9308658.1413510523!/httpImage/image.jpg_gen/derivatives/detail_558/image.jpg&amp;imgrefurl=http://iltirreno.gelocal.it/italia-mondo/2016/04/18/news/disabile-esclusa-giannini-piu-attenzione-su-questi-casi-1.13319383?id=2.3521&amp;fsp=2.3425&amp;docid=1UQTcYlBcAs-fM&amp;tbnid=PuKAxkV0N6bN9M:&amp;w=558&amp;h=372&amp;bih=579&amp;biw=1242&amp;ved=0ahUKEwj-qtGr5qnMAhXKGCwKHSjcA0k4ZBAzCCQoITAh&amp;iact=mrc&amp;uact=8" TargetMode="External"/><Relationship Id="rId73" Type="http://schemas.openxmlformats.org/officeDocument/2006/relationships/hyperlink" Target="https://www.google.it/imgres?imgurl=http://www.minori.it/sites/default/files/dispersione-scolastica.jpg&amp;imgrefurl=http://www.minori.it/it/minori/tutti-a-scuola-per-lintegrazione-degli-alunni-stranieri&amp;docid=ny8z9K4xYr1hVM&amp;tbnid=3Bk79Sx2tWp_8M:&amp;w=328&amp;h=328&amp;bih=579&amp;biw=1242&amp;ved=0ahUKEwj-qtGr5qnMAhXKGCwKHSjcA0k4ZBAzCCwoKTAp&amp;iact=mrc&amp;uact=8" TargetMode="External"/><Relationship Id="rId78" Type="http://schemas.openxmlformats.org/officeDocument/2006/relationships/hyperlink" Target="https://www.google.it/imgres?imgurl=http://www.lacivettapress.it/online/images/foto_articoli/vip/fabi.jpg&amp;imgrefurl=http://www.lacivettapress.it/online/index.php?option=com_content&amp;view=article&amp;id=608:nella-scuola-i-precari-esclusi-dal-piano-assunzioni-rischiano-di-non-lavorare-piu&amp;catid=48&amp;Itemid=148&amp;docid=-R0h5cz7T3laeM&amp;tbnid=WPQRtUqvFJMWfM:&amp;w=399&amp;h=400&amp;bih=579&amp;biw=1242&amp;ved=0ahUKEwj-qtGr5qnMAhXKGCwKHSjcA0k4ZBAzCDEoLjAu&amp;iact=mrc&amp;uact=8" TargetMode="External"/><Relationship Id="rId81" Type="http://schemas.openxmlformats.org/officeDocument/2006/relationships/hyperlink" Target="https://www.google.it/imgres?imgurl=http://st.ilfattoquotidiano.it/wp-content/uploads/2013/01/scuola1_interna-nuova.jpg&amp;imgrefurl=http://www.ilfattoquotidiano.it/2013/08/13/tfa/682423/&amp;docid=iCM8DArZT7fwQM&amp;tbnid=1hB24GkGpHhsjM:&amp;w=630&amp;h=200&amp;bih=579&amp;biw=1242&amp;ved=0ahUKEwj-qtGr5qnMAhXKGCwKHSjcA0k4ZBAzCDQoMTAx&amp;iact=mrc&amp;uact=8" TargetMode="External"/><Relationship Id="rId86" Type="http://schemas.openxmlformats.org/officeDocument/2006/relationships/hyperlink" Target="https://www.google.it/imgres?imgurl=http://firenze.repubblica.it/images/2014/04/12/192440841-6b87ddcd-3afb-420d-8e01-34ea3c38cfea.jpg&amp;imgrefurl=http://firenze.repubblica.it/cronaca/2014/04/12/news/mio_figlio_autistico_escluso_dalle_gite_la_scuola_si_difende_decisione_insieme-83446108/&amp;docid=EoMaO8j1imxLIM&amp;tbnid=lQEUHbdwtvqBlM:&amp;w=300&amp;h=300&amp;bih=579&amp;biw=1242&amp;ved=0ahUKEwj-qtGr5qnMAhXKGCwKHSjcA0k4ZBAzCDkoNjA2&amp;iact=mrc&amp;uact=8" TargetMode="External"/><Relationship Id="rId94" Type="http://schemas.openxmlformats.org/officeDocument/2006/relationships/hyperlink" Target="https://www.google.it/imgres?imgurl=http://static.blastingnews.com/media/photogallery/2015/10/21/main/concorso-scuola-2015-esclusi-e-chi-puo-partecipare_467159.jpg&amp;imgrefurl=http://it.blastingnews.com/lavoro/2015/10/concorso-scuola-chi-puo-partecipare-tanti-gli-esclusi-e-i-ricorsi-in-vista-00615999.html&amp;docid=xCj5Ehi0NesRZM&amp;tbnid=Yzy12ZwwrRrmzM:&amp;w=542&amp;h=360&amp;bih=579&amp;biw=1242&amp;ved=0ahUKEwj-qtGr5qnMAhXKGCwKHSjcA0k4ZBAzCEEoPjA-&amp;iact=mrc&amp;uact=8" TargetMode="External"/><Relationship Id="rId99" Type="http://schemas.openxmlformats.org/officeDocument/2006/relationships/hyperlink" Target="https://www.google.it/imgres?imgurl=http://www.superabile.it/repository/ContentManagement/information/P352123997/1667435_io_sono_giulioM.jpg&amp;imgrefurl=http://www.superabile.it/web/it/CANALI_TEMATICI/Scuola_e_Formazione/Il_punto/info352123997.html&amp;docid=L7scWP2lDFbDEM&amp;tbnid=PDbUdbCBmKTBZM:&amp;w=150&amp;h=97&amp;bih=579&amp;biw=1242&amp;ved=0ahUKEwj-qtGr5qnMAhXKGCwKHSjcA0k4ZBAzCEYoQzBD&amp;iact=mrc&amp;uact=8" TargetMode="External"/><Relationship Id="rId101" Type="http://schemas.openxmlformats.org/officeDocument/2006/relationships/hyperlink" Target="https://www.google.it/imgres?imgurl=http://www.10elol.it/img/scuola-esclusione_460.jpg&amp;imgrefurl=http://www.10elol.it/articolo/scuola-vieta-la-gita-ad-un-bimbo-down-cosa-fanno-i-compagni/33908/&amp;docid=7sGyLJxl444iBM&amp;tbnid=3miCSO2xI4uTGM:&amp;w=460&amp;h=334&amp;bih=579&amp;biw=1242&amp;ved=0ahUKEwj-qtGr5qnMAhXKGCwKHSjcA0k4ZBAzCEkoRTBF&amp;iact=mrc&amp;uact=8" TargetMode="External"/><Relationship Id="rId122" Type="http://schemas.openxmlformats.org/officeDocument/2006/relationships/hyperlink" Target="https://www.google.it/imgres?imgurl=http://images.teleborsa.it/t/scuola/39739.t.W205.H128.M4.jpg&amp;imgrefurl=http://www.scuolapress.it/news/2016/03/29/scuola-pioggia-di-ricorsi-per-accedere-al-concorso-a-cattedra-1.html&amp;docid=veCu71yFDplAEM&amp;tbnid=YIJPExaZxZv9kM:&amp;w=205&amp;h=128&amp;bih=579&amp;biw=1242&amp;ved=0ahUKEwj-qtGr5qnMAhXKGCwKHSjcA0k4ZBAzCF4oWjBa&amp;iact=mrc&amp;uact=8" TargetMode="External"/><Relationship Id="rId130" Type="http://schemas.openxmlformats.org/officeDocument/2006/relationships/hyperlink" Target="https://www.google.it/imgres?imgurl=http://www.lanzone.it/Shoah/Immagini/nazi-01.gif&amp;imgrefurl=http://www.lanzone.it/Shoah/Schede/pupils.htm&amp;docid=_F39ZKorJZePhM&amp;tbnid=6wJeqBVzFG-1tM:&amp;w=430&amp;h=417&amp;bih=579&amp;biw=1242&amp;ved=0ahUKEwj-qtGr5qnMAhXKGCwKHSjcA0k4ZBAzCGYoYjBi&amp;iact=mrc&amp;uact=8" TargetMode="External"/><Relationship Id="rId135" Type="http://schemas.openxmlformats.org/officeDocument/2006/relationships/image" Target="../media/image16.jpeg"/><Relationship Id="rId143" Type="http://schemas.openxmlformats.org/officeDocument/2006/relationships/image" Target="../media/image24.jpeg"/><Relationship Id="rId148" Type="http://schemas.openxmlformats.org/officeDocument/2006/relationships/image" Target="../media/image29.jpeg"/><Relationship Id="rId151" Type="http://schemas.openxmlformats.org/officeDocument/2006/relationships/image" Target="../media/image32.jpeg"/><Relationship Id="rId156" Type="http://schemas.openxmlformats.org/officeDocument/2006/relationships/image" Target="../media/image37.jpeg"/><Relationship Id="rId164" Type="http://schemas.openxmlformats.org/officeDocument/2006/relationships/image" Target="../media/image45.jpeg"/><Relationship Id="rId169" Type="http://schemas.openxmlformats.org/officeDocument/2006/relationships/image" Target="../media/image50.jpeg"/><Relationship Id="rId4" Type="http://schemas.openxmlformats.org/officeDocument/2006/relationships/hyperlink" Target="https://www.google.it/imgres?imgurl=http://www.24emilia.com/immagini/Rubriche/scuola_disabili_555.jpg&amp;imgrefurl=http://www.24emilia.com/Sezione.jsp?titolo=Studenti+disabili+esclusi+dalla+scuola&amp;idSezione=62705&amp;docid=1_MTXLa2ENxjxM&amp;tbnid=DLmknvFH4je6VM:&amp;w=555&amp;h=364&amp;bih=579&amp;biw=1242&amp;ved=0ahUKEwiN9L6k5qnMAhXCliwKHUcYBxMQMwhtKEgwSA&amp;iact=mrc&amp;uact=8" TargetMode="External"/><Relationship Id="rId9" Type="http://schemas.openxmlformats.org/officeDocument/2006/relationships/hyperlink" Target="https://www.google.it/imgres?imgurl=http://images.slideplayer.it/2/938145/slides/slide_6.jpg&amp;imgrefurl=http://slideplayer.it/slide/938145/&amp;docid=pCO4yRl62mTe9M&amp;tbnid=F_OY_tTygzPZzM:&amp;w=960&amp;h=720&amp;bih=579&amp;biw=1242&amp;ved=0ahUKEwiN9L6k5qnMAhXCliwKHUcYBxMQMwhzKE0wTQ&amp;iact=mrc&amp;uact=8" TargetMode="External"/><Relationship Id="rId172" Type="http://schemas.openxmlformats.org/officeDocument/2006/relationships/image" Target="../media/image53.jpeg"/><Relationship Id="rId13" Type="http://schemas.openxmlformats.org/officeDocument/2006/relationships/hyperlink" Target="https://www.google.it/imgres?imgurl=http://static2.blastingnews.com/media/photogallery/2016/3/23/290x290/b_290x290/ricorsi-contro-il-concorso-scuola-2016-gli-esclusi_649565.jpg&amp;imgrefurl=http://it.blastingnews.com/lavoro/2016/03/concorso-scuola-2016-faremo-partecipare-tutti-gli-esclusi-illegittimamente-dal-miur-00847365.html&amp;docid=nTP-t_rtmykDQM&amp;tbnid=diNdcNquMCzA0M:&amp;w=290&amp;h=290&amp;bih=579&amp;biw=1242&amp;ved=0ahUKEwiN9L6k5qnMAhXCliwKHUcYBxMQMwh3KFEwUQ&amp;iact=mrc&amp;uact=8" TargetMode="External"/><Relationship Id="rId18" Type="http://schemas.openxmlformats.org/officeDocument/2006/relationships/hyperlink" Target="https://www.google.it/imgres?imgurl=http://www.zer081.org/wp-content/uploads/2014/11/10610577_10154817669260099_6242101724446364498_n-424x600.jpg&amp;imgrefurl=http://www.zer081.org/2014/11/17/venerdi-21-novembre-tavola-rotonda-su-esclusione-scolastica-e-prospettive-oltre-la-scuola-zero81na/&amp;docid=U5dntDXK1nXWnM&amp;tbnid=DraYLTFhttsQIM:&amp;w=424&amp;h=600&amp;bih=579&amp;biw=1242&amp;ved=0ahUKEwiN9L6k5qnMAhXCliwKHUcYBxMQMwh8KFYwVg&amp;iact=mrc&amp;uact=8" TargetMode="External"/><Relationship Id="rId39" Type="http://schemas.openxmlformats.org/officeDocument/2006/relationships/hyperlink" Target="https://www.google.it/imgres?imgurl=http://image.slidesharecdn.com/besmodulo2milo-140322094730-phpapp01/95/la-didattica-per-la-scuola-di-tutti-e-di-ciascuno-luino-7-638.jpg?cb=1395481973&amp;imgrefurl=http://www.slideshare.net/attiliomilo/bes-modulo-2milo&amp;docid=ohurZnpKD5J9pM&amp;tbnid=tsSWFxWKroCa2M:&amp;w=638&amp;h=479&amp;bih=579&amp;biw=1242&amp;ved=0ahUKEwj-qtGr5qnMAhXKGCwKHSjcA0k4ZBAzCAooBzAH&amp;iact=mrc&amp;uact=8" TargetMode="External"/><Relationship Id="rId109" Type="http://schemas.openxmlformats.org/officeDocument/2006/relationships/hyperlink" Target="https://www.google.it/imgres?imgurl=http://cdn.cronachemaceratesi.it/wp-content/uploads/2014/04/Inaugurazione_Scuola_Civica__Musica_Mc-16.jpg&amp;imgrefurl=http://www.cronachemaceratesi.it/2014/05/04/tacconi-salesiani-esclusi-dalla-scuola-civica-di-musica/459350/&amp;docid=DuHH0sY1ppKolM&amp;tbnid=PYmvIEFXfBGu7M:&amp;w=1024&amp;h=805&amp;bih=579&amp;biw=1242&amp;ved=0ahUKEwj-qtGr5qnMAhXKGCwKHSjcA0k4ZBAzCFEoTTBN&amp;iact=mrc&amp;uact=8" TargetMode="External"/><Relationship Id="rId34" Type="http://schemas.openxmlformats.org/officeDocument/2006/relationships/hyperlink" Target="https://www.google.it/imgres?imgurl=http://www.musascuole.it/sites/default/files/styles/large/public/field/image/image_2.jpg?itok=JSpc2LvM&amp;imgrefurl=http://www.musascuole.it/post/riforma-la-buona-scuola&amp;docid=RU0bI5_O11MX8M&amp;tbnid=-wNVQeQyVzIcQM:&amp;w=400&amp;h=400&amp;bih=579&amp;biw=1242&amp;ved=0ahUKEwj-qtGr5qnMAhXKGCwKHSjcA0k4ZBAzCAUoAjAC&amp;iact=mrc&amp;uact=8" TargetMode="External"/><Relationship Id="rId50" Type="http://schemas.openxmlformats.org/officeDocument/2006/relationships/hyperlink" Target="https://www.google.it/imgres?imgurl=http://www.leggioggi.it/wp-content/uploads/2014/09/RiformaScuola-218x150.jpg&amp;imgrefurl=http://www.leggioggi.it/2013/05/29/concorso-scuola-arriva-il-decreto-di-esclusione/&amp;docid=FUFsIErpoLqSMM&amp;tbnid=ndG2pvAlW0CBEM:&amp;w=218&amp;h=150&amp;bih=579&amp;biw=1242&amp;ved=0ahUKEwj-qtGr5qnMAhXKGCwKHSjcA0k4ZBAzCBUoEjAS&amp;iact=mrc&amp;uact=8" TargetMode="External"/><Relationship Id="rId55" Type="http://schemas.openxmlformats.org/officeDocument/2006/relationships/hyperlink" Target="https://www.google.it/imgres?imgurl=http://www.ingenere.it/sites/default/files/styles/anteprima_big/public/copertina/ragazza_disoccupazione.jpg?itok=jNNjhJ2J&amp;imgrefurl=http://www.ingenere.it/articoli/lesclusione-dei-giovani-e-leffetto-cicatrice&amp;docid=eKOwkJ36-l-ulM&amp;tbnid=omqu6TbHBnU9MM:&amp;w=500&amp;h=334&amp;bih=579&amp;biw=1242&amp;ved=0ahUKEwj-qtGr5qnMAhXKGCwKHSjcA0k4ZBAzCBooFzAX&amp;iact=mrc&amp;uact=8" TargetMode="External"/><Relationship Id="rId76" Type="http://schemas.openxmlformats.org/officeDocument/2006/relationships/hyperlink" Target="https://www.google.it/imgres?imgurl=http://s2.stliq.com/c/m/b/b0/36343525_scuola-concorso-docenti-sar-contestato-nei-tribunali-per-esclusione-giovani-laureati-docenti-di--0.jpg&amp;imgrefurl=http://www.liquida.it/insegnanti-scuola-dell-infanzia/&amp;docid=RI6aKfH32tr0iM&amp;tbnid=O_6hVdEt6mGg5M:&amp;w=300&amp;h=200&amp;bih=579&amp;biw=1242&amp;ved=0ahUKEwj-qtGr5qnMAhXKGCwKHSjcA0k4ZBAzCC8oLDAs&amp;iact=mrc&amp;uact=8" TargetMode="External"/><Relationship Id="rId97" Type="http://schemas.openxmlformats.org/officeDocument/2006/relationships/hyperlink" Target="https://www.google.it/imgres?imgurl=http://www.ilgiornale.it/sites/default/files/styles/large/public/foto/2015/01/22/1421915958-4afca03ae8287564e3d59de4d4e481c4.jpg&amp;imgrefurl=http://www.ilgiornale.it/news/cronache/denuncia-scuola-chiuso-stanza-scuola-bimbo-autistico-isolato-1097302.html&amp;docid=AZJlbB6GdgQNfM&amp;tbnid=Q9VgwztRseCopM:&amp;w=665&amp;h=221&amp;bih=579&amp;biw=1242&amp;ved=0ahUKEwj-qtGr5qnMAhXKGCwKHSjcA0k4ZBAzCEQoQTBB&amp;iact=mrc&amp;uact=8" TargetMode="External"/><Relationship Id="rId104" Type="http://schemas.openxmlformats.org/officeDocument/2006/relationships/hyperlink" Target="https://www.google.it/imgres?imgurl=http://www.farodiroma.it/wp-content/uploads/2015/12/scuole-590x260.jpg&amp;imgrefurl=http://www.farodiroma.it/2015/12/05/le-scuole-cattoliche-non-siano-elitarie-francesco-chiede-agli-istituti-educativi-religiosi-di-superare-la-logica-dellesclusione/&amp;docid=ZX4153s4LQAHoM&amp;tbnid=aaKe6l9QUx36BM:&amp;w=590&amp;h=260&amp;bih=579&amp;biw=1242&amp;ved=0ahUKEwj-qtGr5qnMAhXKGCwKHSjcA0k4ZBAzCEwoSDBI&amp;iact=mrc&amp;uact=8" TargetMode="External"/><Relationship Id="rId120" Type="http://schemas.openxmlformats.org/officeDocument/2006/relationships/hyperlink" Target="https://www.google.it/imgres?imgurl=http://www.icvialuigirizzo.it/foto/grandi/img_1283.jpg&amp;imgrefurl=http://www.icvialuigirizzo.it/Laboratorio-didattico-Via-da-scuola-Le-leggi-razziali-del-1938-raccontate-in-prima-elementare.htm&amp;docid=WQsZHIFnZFikKM&amp;tbnid=EgP62wMkCDPizM:&amp;w=972&amp;h=1296&amp;bih=579&amp;biw=1242&amp;ved=0ahUKEwj-qtGr5qnMAhXKGCwKHSjcA0k4ZBAzCFwoWDBY&amp;iact=mrc&amp;uact=8" TargetMode="External"/><Relationship Id="rId125" Type="http://schemas.openxmlformats.org/officeDocument/2006/relationships/hyperlink" Target="https://www.google.it/imgres?imgurl=http://images.teleborsa.it/t/stabile/33711.t.W300.H188.M4.jpg&amp;imgrefurl=http://www.teleborsa.it/News/2016/03/02/scuola-al-via-i-ricorsi-anief-per-i-docenti-esclusi-117.html&amp;docid=-tIojXGMoBUCxM&amp;tbnid=BgVUeubnaGnd8M:&amp;w=300&amp;h=188&amp;bih=579&amp;biw=1242&amp;ved=0ahUKEwj-qtGr5qnMAhXKGCwKHSjcA0k4ZBAzCGEoXTBd&amp;iact=mrc&amp;uact=8" TargetMode="External"/><Relationship Id="rId141" Type="http://schemas.openxmlformats.org/officeDocument/2006/relationships/image" Target="../media/image22.jpeg"/><Relationship Id="rId146" Type="http://schemas.openxmlformats.org/officeDocument/2006/relationships/image" Target="../media/image27.jpeg"/><Relationship Id="rId167" Type="http://schemas.openxmlformats.org/officeDocument/2006/relationships/image" Target="../media/image48.jpeg"/><Relationship Id="rId7" Type="http://schemas.openxmlformats.org/officeDocument/2006/relationships/hyperlink" Target="https://www.google.it/imgres?imgurl=http://static2.blastingnews.com/media/photogallery/2016/4/21/290x290/b_290x290/ultime-notizie-scuola-giovedi-21-aprile-2016_682259.jpg&amp;imgrefurl=http://it.blastingnews.com/lavoro/2016/04/scuola-e-autismo-faraone-troppi-alunni-esclusi-ci-pensera-il-governo-e-la-legge-107-00887673.html&amp;docid=bGk7uL3V3YU2gM&amp;tbnid=0h03b7crc24gNM:&amp;w=290&amp;h=290&amp;bih=579&amp;biw=1242&amp;ved=0ahUKEwiN9L6k5qnMAhXCliwKHUcYBxMQMwhxKEswSw&amp;iact=mrc&amp;uact=8" TargetMode="External"/><Relationship Id="rId71" Type="http://schemas.openxmlformats.org/officeDocument/2006/relationships/hyperlink" Target="https://www.google.it/imgres?imgurl=http://www.rete8.it/wp-content/uploads/2015/12/scuola11.jpg&amp;imgrefurl=http://www.rete8.it/cronaca/789-scuola-abruzzo-gli-esclusi-dal-concorso-ricorrono-al-tar/&amp;docid=_sraO9MlGY3vWM&amp;tbnid=CDi_aPEZ5qKh6M:&amp;w=680&amp;h=300&amp;bih=579&amp;biw=1242&amp;ved=0ahUKEwj-qtGr5qnMAhXKGCwKHSjcA0k4ZBAzCCooJzAn&amp;iact=mrc&amp;uact=8" TargetMode="External"/><Relationship Id="rId92" Type="http://schemas.openxmlformats.org/officeDocument/2006/relationships/hyperlink" Target="https://www.google.it/imgres?imgurl=http://www.leggioggi.it/wp-content/uploads/2012/11/iscritti_concorso_scuola.jpg&amp;imgrefurl=http://www.leggioggi.it/2013/05/29/concorso-scuola-arriva-il-decreto-di-esclusione/&amp;docid=FUFsIErpoLqSMM&amp;tbnid=aTdJy6lYprouHM:&amp;w=610&amp;h=260&amp;bih=579&amp;biw=1242&amp;ved=0ahUKEwj-qtGr5qnMAhXKGCwKHSjcA0k4ZBAzCD8oPDA8&amp;iact=mrc&amp;uact=8" TargetMode="External"/><Relationship Id="rId162" Type="http://schemas.openxmlformats.org/officeDocument/2006/relationships/image" Target="../media/image43.jpeg"/><Relationship Id="rId2" Type="http://schemas.openxmlformats.org/officeDocument/2006/relationships/hyperlink" Target="http://it.dreamstime.com/illustrazione-di-stock-l-ucraina-zona-di-esclusione-di-cernobyl-tavola-periodica-scuola-abbandonata-image69014908" TargetMode="External"/><Relationship Id="rId29" Type="http://schemas.openxmlformats.org/officeDocument/2006/relationships/hyperlink" Target="https://www.google.it/imgres?imgurl=http://images.teleborsa.it/t/scuola/40265.t.W300.H188.M4.jpg&amp;imgrefurl=http://www.teleborsa.it/News/2016/03/03/concorso-scuola-scoppia-il-caso-degli-educatori-esclusi-263.html&amp;docid=dndSE1sklufopM&amp;tbnid=Z7LuCryli3O_bM:&amp;w=300&amp;h=188&amp;bih=579&amp;biw=1242&amp;ved=0ahUKEwiN9L6k5qnMAhXCliwKHUcYBxMQMwiHAShhMGE&amp;iact=mrc&amp;uact=8" TargetMode="External"/><Relationship Id="rId24" Type="http://schemas.openxmlformats.org/officeDocument/2006/relationships/hyperlink" Target="https://www.google.it/imgres?imgurl=http://www.repstatic.it/content/localirep/img/rep-bologna/2016/03/03/190041907-52a0951c-acf4-412f-8fd1-d9ef090fd418.jpg&amp;imgrefurl=http://bologna.repubblica.it/cronaca/2016/03/03/news/scuola_bologna_la_rivolta_dei_precari_esclusi_dal_concorso-134716677/&amp;docid=1PeCYV34QeRLiM&amp;tbnid=LXeBes4JjKLvpM:&amp;w=300&amp;h=300&amp;bih=579&amp;biw=1242&amp;ved=0ahUKEwiN9L6k5qnMAhXCliwKHUcYBxMQMwiCAShcMFw&amp;iact=mrc&amp;uact=8" TargetMode="External"/><Relationship Id="rId40" Type="http://schemas.openxmlformats.org/officeDocument/2006/relationships/hyperlink" Target="https://www.google.it/imgres?imgurl=http://www.cn24tv.it/public/images/201512/scuola-studenti-generico-03.jpg&amp;imgrefurl=http://www.cn24tv.it/news/130761/esclusi-dal-concorso-nella-scuola-codacons-calabria-ricorre-al-tar.html&amp;docid=TxBoUE4j40uLKM&amp;tbnid=4RscBaowy82d4M:&amp;w=640&amp;h=320&amp;bih=579&amp;biw=1242&amp;ved=0ahUKEwj-qtGr5qnMAhXKGCwKHSjcA0k4ZBAzCAsoCDAI&amp;iact=mrc&amp;uact=8" TargetMode="External"/><Relationship Id="rId45" Type="http://schemas.openxmlformats.org/officeDocument/2006/relationships/hyperlink" Target="https://www.google.it/imgres?imgurl=http://gds.it.cdn-immedia.net/2015/05/protesta-scuola-535x300.jpg&amp;imgrefurl=http://gds.it/2015/05/20/scuola-proclamati-2-giorni-di-sciopero-garante-escluso-blocco-degli-esami_358591/&amp;docid=67dmOopQaFBujM&amp;tbnid=Nc3B-S1JJVz9IM:&amp;w=535&amp;h=300&amp;bih=579&amp;biw=1242&amp;ved=0ahUKEwj-qtGr5qnMAhXKGCwKHSjcA0k4ZBAzCBAoDTAN&amp;iact=mrc&amp;uact=8" TargetMode="External"/><Relationship Id="rId66" Type="http://schemas.openxmlformats.org/officeDocument/2006/relationships/hyperlink" Target="https://www.google.it/imgres?imgurl=http://www.avvocatoleone.com/wp-content/uploads/2016/03/renzi-buona-scuola.jpg&amp;imgrefurl=http://www.avvocatoleone.com/6739-2/&amp;docid=4RzQJOS0sNlkVM&amp;tbnid=v7JBjoKh51yawM:&amp;w=800&amp;h=400&amp;bih=579&amp;biw=1242&amp;ved=0ahUKEwj-qtGr5qnMAhXKGCwKHSjcA0k4ZBAzCCUoIjAi&amp;iact=mrc&amp;uact=8" TargetMode="External"/><Relationship Id="rId87" Type="http://schemas.openxmlformats.org/officeDocument/2006/relationships/hyperlink" Target="https://www.google.it/imgres?imgurl=http://www.aclis.it/wp-content/uploads/2016/03/scuola21-800x208.jpg&amp;imgrefurl=http://www.aclis.it/concorso-scuola-soggetti-esclusi-cosa-fare/&amp;docid=4OZEchFpLwab-M&amp;tbnid=ovkXt_MmPA57ZM:&amp;w=800&amp;h=208&amp;bih=579&amp;biw=1242&amp;ved=0ahUKEwj-qtGr5qnMAhXKGCwKHSjcA0k4ZBAzCDooNzA3&amp;iact=mrc&amp;uact=8" TargetMode="External"/><Relationship Id="rId110" Type="http://schemas.openxmlformats.org/officeDocument/2006/relationships/hyperlink" Target="https://www.google.it/imgres?imgurl=http://www.intelligonews.it/Images/32696/500x333/align_4/bambini-1.jpg.aspx&amp;imgrefurl=http://www.intelligonews.it/articoli/6-novembre-2015/32696/il-figlio-non-e-vaccinato-niente-iscrizione-a-scuola-per-salvini-lasciare-libera-scelta-a-medici-e-genitori&amp;docid=JhW_R3l8wYUgqM&amp;tbnid=F35_P-TdCpOHDM:&amp;w=500&amp;h=333&amp;bih=579&amp;biw=1242&amp;ved=0ahUKEwj-qtGr5qnMAhXKGCwKHSjcA0k4ZBAzCFIoTjBO&amp;iact=mrc&amp;uact=8" TargetMode="External"/><Relationship Id="rId115" Type="http://schemas.openxmlformats.org/officeDocument/2006/relationships/hyperlink" Target="https://www.google.it/imgres?imgurl=http://www.gildains.it/public/news/default/217/5003IMG10148-963.jpg&amp;imgrefurl=http://www.gildains.it/news/dettaglio.asp?id=5003&amp;docid=dk3smas848zTJM&amp;tbnid=VLLB8d6yLrNkQM:&amp;w=375&amp;h=250&amp;bih=579&amp;biw=1242&amp;ved=0ahUKEwj-qtGr5qnMAhXKGCwKHSjcA0k4ZBAzCFcoUzBT&amp;iact=mrc&amp;uact=8" TargetMode="External"/><Relationship Id="rId131" Type="http://schemas.openxmlformats.org/officeDocument/2006/relationships/hyperlink" Target="https://www.google.it/imgres?imgurl=http://thumbs.dreamstime.com/x/esclusione-alla-scuola-41096187.jpg&amp;imgrefurl=http://it.dreamstime.com/fotografie-stock-libere-da-diritti-escluso-dalle-manifestazioni-del-carattere-del-gruppo-d-che-opprimono-image32075478&amp;docid=9UdtWhayIpytMM&amp;tbnid=3X2EPcxv6h9-MM:&amp;w=400&amp;h=257&amp;bih=579&amp;biw=1242&amp;ved=0ahUKEwj-qtGr5qnMAhXKGCwKHSjcA0k4ZBAzCGcoYzBj&amp;iact=mrc&amp;uact=8" TargetMode="External"/><Relationship Id="rId136" Type="http://schemas.openxmlformats.org/officeDocument/2006/relationships/image" Target="../media/image17.jpeg"/><Relationship Id="rId157" Type="http://schemas.openxmlformats.org/officeDocument/2006/relationships/image" Target="../media/image38.jpeg"/><Relationship Id="rId61" Type="http://schemas.openxmlformats.org/officeDocument/2006/relationships/hyperlink" Target="https://www.google.it/imgres?imgurl=http://www.rietilife.com/wp-content/uploads/2011/04/Scuola_Minervini_5799-655x437.jpg&amp;imgrefurl=http://www.rietilife.com/2015/10/30/illegittima-lesclusione-dalle-graduatorie-accolto-il-ricorso-di-38-insegnanti-precari/&amp;docid=NDdXaSVAPNx7wM&amp;tbnid=ube1AdUBQaKZFM:&amp;w=655&amp;h=437&amp;bih=579&amp;biw=1242&amp;ved=0ahUKEwj-qtGr5qnMAhXKGCwKHSjcA0k4ZBAzCCAoHTAd&amp;iact=mrc&amp;uact=8" TargetMode="External"/><Relationship Id="rId82" Type="http://schemas.openxmlformats.org/officeDocument/2006/relationships/hyperlink" Target="https://www.google.it/imgres?imgurl=http://iltirreno.gelocal.it/polopoly_fs/1.13288986.1460557435!/httpImage/image.jpg_gen/derivatives/detail_558/image.jpg&amp;imgrefurl=http://iltirreno.gelocal.it/livorno/cronaca/2016/04/13/news/bimbo-autistico-le-versioni-della-mamma-e-della-preside-della-scuola-1.13288935&amp;docid=gI2JTfQPAlv-lM&amp;tbnid=dkuw-FlmwUZfkM:&amp;w=523&amp;h=508&amp;bih=579&amp;biw=1242&amp;ved=0ahUKEwj-qtGr5qnMAhXKGCwKHSjcA0k4ZBAzCDUoMjAy&amp;iact=mrc&amp;uact=8" TargetMode="External"/><Relationship Id="rId152" Type="http://schemas.openxmlformats.org/officeDocument/2006/relationships/image" Target="../media/image33.jpeg"/><Relationship Id="rId173" Type="http://schemas.openxmlformats.org/officeDocument/2006/relationships/image" Target="../media/image54.jpeg"/><Relationship Id="rId19" Type="http://schemas.openxmlformats.org/officeDocument/2006/relationships/hyperlink" Target="https://www.google.it/imgres?imgurl=http://static2.blastingnews.com/media/photogallery/2016/2/27/290x290/b_290x290/concorso-scuola-2016-presto-i-ricorsi-anief_621437.jpg&amp;imgrefurl=http://it.blastingnews.com/lavoro/2016/02/concorso-scuola-2016-bando-in-gazzetta-anief-vs-miur-al-fianco-dei-precari-esclusi-00812211.html&amp;docid=UQigAv52PIwy8M&amp;tbnid=ZuU2SFPoOvg4vM:&amp;w=290&amp;h=290&amp;bih=579&amp;biw=1242&amp;ved=0ahUKEwiN9L6k5qnMAhXCliwKHUcYBxMQMwh9KFcwVw&amp;iact=mrc&amp;uact=8" TargetMode="External"/><Relationship Id="rId14" Type="http://schemas.openxmlformats.org/officeDocument/2006/relationships/hyperlink" Target="https://www.google.it/imgres?imgurl=http://www.yallaitalia.it/wp-content/uploads/2013/01/classe-multietnica-e1358933855950.jpg&amp;imgrefurl=http://www.yallaitalia.it/2013/01/scuola-e-iscrizioni-online-immigrati-esclusi/&amp;docid=lc6nFGHwEIZCrM&amp;tbnid=fqxtik8x92qqfM:&amp;w=3232&amp;h=2426&amp;bih=579&amp;biw=1242&amp;ved=0ahUKEwiN9L6k5qnMAhXCliwKHUcYBxMQMwh4KFIwUg&amp;iact=mrc&amp;uact=8" TargetMode="External"/><Relationship Id="rId30" Type="http://schemas.openxmlformats.org/officeDocument/2006/relationships/hyperlink" Target="https://www.google.it/imgres?imgurl=http://avvocatodomeniconaso.com/wp-content/uploads/concorso-insegnanti-2016.jpg&amp;imgrefurl=http://avvocatodomeniconaso.com/concorsi-scuola-2016-ricorsi/&amp;docid=XJOu9erSvVGk5M&amp;tbnid=ykmGDFQfCvETqM:&amp;w=610&amp;h=260&amp;bih=579&amp;biw=1242&amp;ved=0ahUKEwiN9L6k5qnMAhXCliwKHUcYBxMQMwiIAShiMGI&amp;iact=mrc&amp;uact=8" TargetMode="External"/><Relationship Id="rId35" Type="http://schemas.openxmlformats.org/officeDocument/2006/relationships/hyperlink" Target="https://www.google.it/imgres?imgurl=http://www.corriereromagna.it/resizer/670/-1/true/1457434208932_1457434272.jpg--bimbi_esclusi_dalla_scuola_prescelta__scatta_la_protesta_.jpg?1457434273000&amp;imgrefurl=http://www.corriereromagna.it/news/home/18340/Bimbi-esclusi-dalla-scuola-prescelta-.html&amp;docid=WJnchhbP9v1lLM&amp;tbnid=cKSGsscglTelAM:&amp;w=670&amp;h=371&amp;bih=579&amp;biw=1242&amp;ved=0ahUKEwj-qtGr5qnMAhXKGCwKHSjcA0k4ZBAzCAYoAzAD&amp;iact=mrc&amp;uact=8" TargetMode="External"/><Relationship Id="rId56" Type="http://schemas.openxmlformats.org/officeDocument/2006/relationships/hyperlink" Target="https://www.google.it/imgres?imgurl=http://www.forexinfo.it/IMG/arton34429.jpg&amp;imgrefurl=https://www.forexinfo.it/Concorso-Scuola-2016-sindacati-ricorsi&amp;docid=nxaICRZNs9-zjM&amp;tbnid=3mLiQGrUb-c4EM:&amp;w=1024&amp;h=516&amp;bih=579&amp;biw=1242&amp;ved=0ahUKEwj-qtGr5qnMAhXKGCwKHSjcA0k4ZBAzCBsoGDAY&amp;iact=mrc&amp;uact=8" TargetMode="External"/><Relationship Id="rId77" Type="http://schemas.openxmlformats.org/officeDocument/2006/relationships/hyperlink" Target="https://www.google.it/imgres?imgurl=http://www.moviduepuntozero.it/wp-content/uploads/2015/06/nei_panni_altra_539.png&amp;imgrefurl=http://www.moviduepuntozero.it/sport-calcio-esclusione/&amp;docid=wKBuAGZSBYrMeM&amp;tbnid=bNzUNOzeUKwFmM:&amp;w=539&amp;h=360&amp;bih=579&amp;biw=1242&amp;ved=0ahUKEwj-qtGr5qnMAhXKGCwKHSjcA0k4ZBAzCDAoLTAt&amp;iact=mrc&amp;uact=8" TargetMode="External"/><Relationship Id="rId100" Type="http://schemas.openxmlformats.org/officeDocument/2006/relationships/hyperlink" Target="https://www.google.it/imgres?imgurl=http://lanuovasardegna.gelocal.it/polopoly_fs/1.13269255.1460249196!/httpImage/image.jpg_gen/derivatives/detail_558/image.jpg&amp;imgrefurl=http://lanuovasardegna.gelocal.it/tempo-libero/2016/04/09/news/car-amore-sul-palco-contro-l-esclusione-1.13269256&amp;docid=yXNw5bj0fqV-xM&amp;tbnid=0lgdkrWyqI7T9M:&amp;w=558&amp;h=354&amp;bih=579&amp;biw=1242&amp;ved=0ahUKEwj-qtGr5qnMAhXKGCwKHSjcA0k4ZBAzCEgoRDBE&amp;iact=mrc&amp;uact=8" TargetMode="External"/><Relationship Id="rId105" Type="http://schemas.openxmlformats.org/officeDocument/2006/relationships/hyperlink" Target="https://www.google.it/imgres?imgurl=http://images2.corriereobjects.it/methode_image/2015/10/15/Cultura/Foto%20Cultura%20-%20Trattate/ALTRI2F20BIS_3335186F1_18357_20121219183324_HE10_20121220-k6JF-U43120828208267HtD-1224x916@Corriere-Web-Sezioni-593x443.jpg?v=20151015125529&amp;imgrefurl=http://www.corriere.it/scuola/primaria/15_ottobre_15/ius-soli-scuola-italiani-stranieri-sbaraglia-495037e0-731c-11e5-b973-29d2e1846622.shtml&amp;docid=trMJKziALKGquM&amp;tbnid=9r8oDeQpKZASCM:&amp;w=593&amp;h=443&amp;bih=579&amp;biw=1242&amp;ved=0ahUKEwj-qtGr5qnMAhXKGCwKHSjcA0k4ZBAzCE0oSTBJ&amp;iact=mrc&amp;uact=8" TargetMode="External"/><Relationship Id="rId126" Type="http://schemas.openxmlformats.org/officeDocument/2006/relationships/hyperlink" Target="https://www.google.it/imgres?imgurl=http://images.slideplayer.it/1/195426/slides/slide_8.jpg&amp;imgrefurl=http://slideplayer.it/slide/195426/&amp;docid=QiOeRQOfAHHeiM&amp;tbnid=fhKnrFRLtIE4dM:&amp;w=960&amp;h=720&amp;bih=579&amp;biw=1242&amp;ved=0ahUKEwj-qtGr5qnMAhXKGCwKHSjcA0k4ZBAzCGIoXjBe&amp;iact=mrc&amp;uact=8" TargetMode="External"/><Relationship Id="rId147" Type="http://schemas.openxmlformats.org/officeDocument/2006/relationships/image" Target="../media/image28.jpeg"/><Relationship Id="rId168" Type="http://schemas.openxmlformats.org/officeDocument/2006/relationships/image" Target="../media/image49.jpeg"/><Relationship Id="rId8" Type="http://schemas.openxmlformats.org/officeDocument/2006/relationships/hyperlink" Target="https://www.google.it/imgres?imgurl=http://static2.blastingnews.com/media/photogallery/2016/2/19/290x290/b_290x290/concorso-scuola-2016-ricorso-degli-esclusi_609633.jpg&amp;imgrefurl=http://it.blastingnews.com/lavoro/2016/02/concorso-docenti-bandi-in-arrivo-come-possono-partecipare-gli-esclusi-00796767.html&amp;docid=zCozMstg4PnVgM&amp;tbnid=1z3X9jv5WkdgdM:&amp;w=290&amp;h=290&amp;bih=579&amp;biw=1242&amp;ved=0ahUKEwiN9L6k5qnMAhXCliwKHUcYBxMQMwhyKEwwTA&amp;iact=mrc&amp;uact=8" TargetMode="External"/><Relationship Id="rId51" Type="http://schemas.openxmlformats.org/officeDocument/2006/relationships/hyperlink" Target="https://www.google.it/imgres?imgurl=http://www.ilpaesenuovo.it/wp-content/uploads/2014/04/unicef-355x260.png&amp;imgrefurl=http://www.ilpaesenuovo.it/2014/11/20/unicef-milioni-di-bimbi-a-rischio-esclusione-da-innovazione-tra-quelli-piu-poveri-solo-6-su-10-frequentano-la-scuola/&amp;docid=k0TDM3kTLGcEAM&amp;tbnid=zNbN0JaOVDTCvM:&amp;w=355&amp;h=260&amp;bih=579&amp;biw=1242&amp;ved=0ahUKEwj-qtGr5qnMAhXKGCwKHSjcA0k4ZBAzCBYoEzAT&amp;iact=mrc&amp;uact=8" TargetMode="External"/><Relationship Id="rId72" Type="http://schemas.openxmlformats.org/officeDocument/2006/relationships/hyperlink" Target="https://www.google.it/imgres?imgurl=http://thumbs.dreamstime.com/t/scuola-pripyat-48639616.jpg&amp;imgrefurl=http://it.dreamstime.com/fotografia-stock-esclusione-alla-scuola-image41096187&amp;docid=-Y_bssNVcBCQeM&amp;tbnid=pko739m-24CeqM:&amp;w=240&amp;h=160&amp;bih=579&amp;biw=1242&amp;ved=0ahUKEwj-qtGr5qnMAhXKGCwKHSjcA0k4ZBAzCCsoKDAo&amp;iact=mrc&amp;uact=8" TargetMode="External"/><Relationship Id="rId93" Type="http://schemas.openxmlformats.org/officeDocument/2006/relationships/hyperlink" Target="https://www.google.it/imgres?imgurl=http://www.pernoiautistici.com/wp-content/uploads/2015/10/aba.jpg&amp;imgrefurl=http://www.pernoiautistici.com/2015/10/aba-per-tutti-nessuno-escluso-cosi-autismo-e-scuola-faranno-la-pace/&amp;docid=1dcuBipDulRqxM&amp;tbnid=d4mrZWlklBggkM:&amp;w=960&amp;h=360&amp;bih=579&amp;biw=1242&amp;ved=0ahUKEwj-qtGr5qnMAhXKGCwKHSjcA0k4ZBAzCEAoPTA9&amp;iact=mrc&amp;uact=8" TargetMode="External"/><Relationship Id="rId98" Type="http://schemas.openxmlformats.org/officeDocument/2006/relationships/hyperlink" Target="https://www.google.it/imgres?imgurl=http://www.icvialuigirizzo.it/foto/grandi/img_1282.jpg&amp;imgrefurl=http://www.icvialuigirizzo.it/Laboratorio-didattico-Via-da-scuola-Le-leggi-razziali-del-1938-raccontate-in-prima-elementare.htm&amp;docid=WQsZHIFnZFikKM&amp;tbnid=hsgMbEQDjqBBBM:&amp;w=1000&amp;h=750&amp;bih=579&amp;biw=1242&amp;ved=0ahUKEwj-qtGr5qnMAhXKGCwKHSjcA0k4ZBAzCEUoQjBC&amp;iact=mrc&amp;uact=8" TargetMode="External"/><Relationship Id="rId121" Type="http://schemas.openxmlformats.org/officeDocument/2006/relationships/hyperlink" Target="https://www.google.it/imgres?imgurl=http://www.rainews.it/dl/img/2014/01/310x0_1389162943237_professori.jpg&amp;imgrefurl=http://www.rainews.it/dl/rainews/articoli/Concorsone-scuolaTar-ammette-centinaia-di-esclusi-625edf48-5588-4a3a-84b2-8df085eff215.html&amp;docid=wfMLcmh0-z1YyM&amp;tbnid=4obbk1ewujLVlM:&amp;w=310&amp;h=175&amp;bih=579&amp;biw=1242&amp;ved=0ahUKEwj-qtGr5qnMAhXKGCwKHSjcA0k4ZBAzCF0oWTBZ&amp;iact=mrc&amp;uact=8" TargetMode="External"/><Relationship Id="rId142" Type="http://schemas.openxmlformats.org/officeDocument/2006/relationships/image" Target="../media/image23.jpeg"/><Relationship Id="rId163" Type="http://schemas.openxmlformats.org/officeDocument/2006/relationships/image" Target="../media/image44.jpeg"/><Relationship Id="rId3" Type="http://schemas.openxmlformats.org/officeDocument/2006/relationships/hyperlink" Target="http://thumbs.dreamstime.com/x/l-ucraina-zona-di-esclusione-di-cernobyl-tavola-periodica-scuola-abbandonata-69039280.jpg" TargetMode="External"/><Relationship Id="rId25" Type="http://schemas.openxmlformats.org/officeDocument/2006/relationships/hyperlink" Target="https://www.google.it/imgres?imgurl=http://www.migrantitorino.it/wp-content/uploads/2008/10/dscn0552.JPG&amp;imgrefurl=http://www.migrantitorino.it/?p=1980&amp;docid=Z42q-1dvBuad_M&amp;tbnid=G5bprkrl0INpXM:&amp;w=448&amp;h=336&amp;itg=1&amp;bih=579&amp;biw=1242&amp;ved=0ahUKEwiN9L6k5qnMAhXCliwKHUcYBxMQMwiDAShdMF0&amp;iact=mrc&amp;uact=8" TargetMode="External"/><Relationship Id="rId46" Type="http://schemas.openxmlformats.org/officeDocument/2006/relationships/hyperlink" Target="https://www.google.it/imgres?imgurl=http://www.corriereuniv.it/cms/wp-content/uploads/2015/11/giannini1-650x250.jpg&amp;imgrefurl=http://www.corriereuniv.it/cms/2015/11/rozzano-interviene-la-giannini-a-scuola-nessun-bambino-va-escluso/&amp;docid=xa8oAmhPuG88jM&amp;tbnid=4iIZn-kLEvIBRM:&amp;w=650&amp;h=250&amp;bih=579&amp;biw=1242&amp;ved=0ahUKEwj-qtGr5qnMAhXKGCwKHSjcA0k4ZBAzCBEoDjAO&amp;iact=mrc&amp;uact=8" TargetMode="External"/><Relationship Id="rId67" Type="http://schemas.openxmlformats.org/officeDocument/2006/relationships/hyperlink" Target="https://www.google.it/imgres?imgurl=http://cdn.quotidiano.net/polopoly_fs/1.975799.1432106318!/httpImage/image.jpg_gen/derivatives/wide_680/image.jpg&amp;imgrefurl=http://www.quotidiano.net/scuola-voto-finale-1.975783&amp;docid=gw9uq7uPeK0vhM&amp;tbnid=ddsdIpEipVBdiM:&amp;w=680&amp;h=380&amp;bih=579&amp;biw=1242&amp;ved=0ahUKEwj-qtGr5qnMAhXKGCwKHSjcA0k4ZBAzCCYoIzAj&amp;iact=mrc&amp;uact=8" TargetMode="External"/><Relationship Id="rId116" Type="http://schemas.openxmlformats.org/officeDocument/2006/relationships/hyperlink" Target="https://www.google.it/imgres?imgurl=http://www.calcioefinanza.it/wp-content/uploads/2015/12/fondazione-milan-grande.jpg&amp;imgrefurl=http://www.calcioefinanza.it/2015/12/22/fondazione-milan-actionaid-insieme-aiutare-escluso-scuola-lavoro/&amp;docid=s5MW0j4v621xAM&amp;tbnid=xYV5WJvRf4hZhM:&amp;w=1280&amp;h=781&amp;bih=579&amp;biw=1242&amp;ved=0ahUKEwj-qtGr5qnMAhXKGCwKHSjcA0k4ZBAzCFgoVDBU&amp;iact=mrc&amp;uact=8" TargetMode="External"/><Relationship Id="rId137" Type="http://schemas.openxmlformats.org/officeDocument/2006/relationships/image" Target="../media/image18.png"/><Relationship Id="rId158" Type="http://schemas.openxmlformats.org/officeDocument/2006/relationships/image" Target="../media/image39.jpeg"/><Relationship Id="rId20" Type="http://schemas.openxmlformats.org/officeDocument/2006/relationships/hyperlink" Target="https://www.google.it/imgres?imgurl=http://www.orizzontedocenti.it/wp-content/uploads/2015/09/sbocchi_professionali.jpg&amp;imgrefurl=http://www.orizzontedocenti.it/2015/09/28/rganici-scuola-20152016-la-circolare-del-miur-sullorganico-potenziato/&amp;docid=_M9Uos5hzCWrKM&amp;tbnid=t-wsMbVpZoBJNM:&amp;w=1205&amp;h=716&amp;bih=579&amp;biw=1242&amp;ved=0ahUKEwiN9L6k5qnMAhXCliwKHUcYBxMQMwh-KFgwWA&amp;iact=mrc&amp;uact=8" TargetMode="External"/><Relationship Id="rId41" Type="http://schemas.openxmlformats.org/officeDocument/2006/relationships/hyperlink" Target="https://www.google.it/imgres?imgurl=http://www.leggioggi.it/wp-content/uploads/2012/09/classi-concorso-scuola.jpg&amp;imgrefurl=http://www.leggioggi.it/2015/10/19/concorso-scuola/&amp;docid=_B9m5INHR01f8M&amp;tbnid=pCJOg_Xr34bBzM:&amp;w=610&amp;h=260&amp;bih=579&amp;biw=1242&amp;ved=0ahUKEwj-qtGr5qnMAhXKGCwKHSjcA0k4ZBAzCAwoCTAJ&amp;iact=mrc&amp;uact=8" TargetMode="External"/><Relationship Id="rId62" Type="http://schemas.openxmlformats.org/officeDocument/2006/relationships/hyperlink" Target="https://www.google.it/imgres?imgurl=http://media.urbanpost.it/wp-content/uploads/2015/11/shutterstock_218991223-744x445.jpg&amp;imgrefurl=http://urbanpost.it/bambini-diabetici-scuola-chi-deve-fare-cosa-per-aiutarli&amp;docid=Y36pbPSF0bbuIM&amp;tbnid=nB__zdL5W4DrqM:&amp;w=744&amp;h=445&amp;bih=579&amp;biw=1242&amp;ved=0ahUKEwj-qtGr5qnMAhXKGCwKHSjcA0k4ZBAzCCEoHjAe&amp;iact=mrc&amp;uact=8" TargetMode="External"/><Relationship Id="rId83" Type="http://schemas.openxmlformats.org/officeDocument/2006/relationships/hyperlink" Target="https://www.google.it/imgres?imgurl=http://www.repubblica.it/images/2010/05/26/102949864-9c871935-3138-4ec4-8b7a-0b81f9f0e429.jpg&amp;imgrefurl=http://www.repubblica.it/scuola/2010/05/26/news/istat_lettura_scuola_e_tecnologia-4338566/&amp;docid=gEgVKSrfHSujlM&amp;tbnid=LjPntBK0f3ilSM:&amp;w=300&amp;h=210&amp;bih=579&amp;biw=1242&amp;ved=0ahUKEwj-qtGr5qnMAhXKGCwKHSjcA0k4ZBAzCDYoMzAz&amp;iact=mrc&amp;uact=8" TargetMode="External"/><Relationship Id="rId88" Type="http://schemas.openxmlformats.org/officeDocument/2006/relationships/hyperlink" Target="https://www.google.it/imgres?imgurl=http://d22r54gnmuhwmk.cloudfront.net/photos/5/ej/hz/LEejhzqCSQdFoES-1600x900-noPad.jpg&amp;imgrefurl=https://www.change.org/p/tutti-in-ruolo-gli-iscritti-nelle-graduatorie-di-merito-del-concorso-scuola-2012&amp;docid=Jw9l88AM7zpsyM&amp;tbnid=-7Z0SYZrlaidPM:&amp;w=960&amp;h=540&amp;bih=579&amp;biw=1242&amp;ved=0ahUKEwj-qtGr5qnMAhXKGCwKHSjcA0k4ZBAzCDsoODA4&amp;iact=mrc&amp;uact=8" TargetMode="External"/><Relationship Id="rId111" Type="http://schemas.openxmlformats.org/officeDocument/2006/relationships/hyperlink" Target="https://www.google.it/imgres?imgurl=http://www.sardegnaoggi.it/fotografie/13669_650_320_dy_Concorso_scuola_gli_insegnanti_esclusi_fanno_ricorso.jpg&amp;imgrefurl=http://www.sardegnaoggi.it/Economia_e_Lavoro/2016-03-18/31861/Concorso_scuola_gli_insegnanti_esclusi_fanno_ricorso.html&amp;docid=UR9a-GMXOApR-M&amp;tbnid=3-3AcFuRXykaJM:&amp;w=650&amp;h=486&amp;bih=579&amp;biw=1242&amp;ved=0ahUKEwj-qtGr5qnMAhXKGCwKHSjcA0k4ZBAzCFMoTzBP&amp;iact=mrc&amp;uact=8" TargetMode="External"/><Relationship Id="rId132" Type="http://schemas.openxmlformats.org/officeDocument/2006/relationships/hyperlink" Target="https://www.google.it/search?tbs=simg:m00&amp;tbnid=9ADiEfwby38gdM:&amp;docid=Fqfl_OHVNP8ncM&amp;bih=579&amp;biw=1242&amp;tbm=isch" TargetMode="External"/><Relationship Id="rId153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55976" y="3284984"/>
            <a:ext cx="4788024" cy="160020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di Fausta </a:t>
            </a:r>
            <a:r>
              <a:rPr lang="it-IT" b="1" dirty="0" err="1" smtClean="0"/>
              <a:t>Sabatano</a:t>
            </a:r>
            <a:endParaRPr lang="it-IT" b="1" dirty="0" smtClean="0"/>
          </a:p>
          <a:p>
            <a:r>
              <a:rPr lang="it-IT" b="1" dirty="0" smtClean="0"/>
              <a:t>Direttore scientifico </a:t>
            </a:r>
          </a:p>
          <a:p>
            <a:r>
              <a:rPr lang="it-IT" b="1" dirty="0" smtClean="0"/>
              <a:t>del Centro Educativo Regina </a:t>
            </a:r>
            <a:r>
              <a:rPr lang="it-IT" b="1" dirty="0" err="1" smtClean="0"/>
              <a:t>Pacis</a:t>
            </a:r>
            <a:endParaRPr lang="it-IT" b="1" dirty="0" smtClean="0"/>
          </a:p>
          <a:p>
            <a:r>
              <a:rPr lang="it-IT" b="1" dirty="0" smtClean="0"/>
              <a:t>Diocesi di Pozzuoli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L’inclusione tra teoria e prassi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immagine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4139952" cy="2773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8434" name="Picture 2" descr="Integrazione e inclus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612799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54868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NECESSARIO IDENTIFICARE QUELLE </a:t>
            </a:r>
          </a:p>
          <a:p>
            <a:pPr algn="ctr"/>
            <a:r>
              <a:rPr lang="it-IT" sz="2800" dirty="0" smtClean="0"/>
              <a:t>CARATTERISTICHE  DELLA  SOCIETA’ </a:t>
            </a:r>
          </a:p>
          <a:p>
            <a:pPr algn="ctr"/>
            <a:r>
              <a:rPr lang="it-IT" sz="2800" dirty="0" smtClean="0"/>
              <a:t>CHE LA RENDONO PARTICOLARMENTE PERMEABILE ALL’ESCLUSIONE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557124" y="2967335"/>
            <a:ext cx="8029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CULTO DELL’IMMEDIATO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3789040"/>
            <a:ext cx="7789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CULTO DELL’EFFICIENZA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73024" y="5103674"/>
            <a:ext cx="9217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CULTO DELL’AUTOREFERENZIALITA’</a:t>
            </a:r>
            <a:endParaRPr lang="it-IT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 rot="16200000" flipV="1">
            <a:off x="3549712" y="1931008"/>
            <a:ext cx="819572" cy="1511300"/>
          </a:xfrm>
          <a:prstGeom prst="triangle">
            <a:avLst>
              <a:gd name="adj" fmla="val 52023"/>
            </a:avLst>
          </a:prstGeom>
          <a:gradFill>
            <a:gsLst>
              <a:gs pos="0">
                <a:srgbClr val="D6B19C">
                  <a:alpha val="1000"/>
                </a:srgb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3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362075"/>
          </a:xfrm>
        </p:spPr>
        <p:txBody>
          <a:bodyPr/>
          <a:lstStyle/>
          <a:p>
            <a:r>
              <a:rPr lang="it-IT" dirty="0" smtClean="0"/>
              <a:t>CULTO DELL’IMMEDIATO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DEL TUTTO E SUBITO		ESCLUDE LA MEDIAZIONE ,  IL </a:t>
            </a:r>
          </a:p>
          <a:p>
            <a:endParaRPr lang="it-IT" dirty="0" smtClean="0"/>
          </a:p>
          <a:p>
            <a:r>
              <a:rPr lang="it-IT" dirty="0" smtClean="0"/>
              <a:t>PROGRESSIVO COSTRUIRSI </a:t>
            </a:r>
            <a:r>
              <a:rPr lang="it-IT" dirty="0" err="1" smtClean="0"/>
              <a:t>DI</a:t>
            </a:r>
            <a:r>
              <a:rPr lang="it-IT" dirty="0" smtClean="0"/>
              <a:t> SINTONIE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635896" y="4581128"/>
            <a:ext cx="4690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ASPETTO MAGICO DELLA RELAZIONE CHE ESCLUDE OGNI FATICA </a:t>
            </a:r>
          </a:p>
          <a:p>
            <a:pPr algn="ctr"/>
            <a:r>
              <a:rPr lang="it-IT" sz="2000" dirty="0" smtClean="0"/>
              <a:t> CERCA GRATIFICAZIONI IMMEDIATE  ES. CHAT, SOCIAL NETWORK ECC)</a:t>
            </a:r>
            <a:endParaRPr lang="it-IT" sz="2000" dirty="0"/>
          </a:p>
        </p:txBody>
      </p:sp>
      <p:pic>
        <p:nvPicPr>
          <p:cNvPr id="7170" name="Picture 2" descr="http://www.iochatto.com/wp-content/uploads/2011/01/Solitudine-al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2838993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362075"/>
          </a:xfrm>
        </p:spPr>
        <p:txBody>
          <a:bodyPr/>
          <a:lstStyle/>
          <a:p>
            <a:r>
              <a:rPr lang="it-IT" dirty="0" smtClean="0"/>
              <a:t>CULTO DELL’AUTOREFERENZIALITA’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4281735" cy="1338262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L’UOMO NARCISO CERCA ESCLUSIVMENTE IL PROPRIO SAPERE, RINCHIUDENDOSI E NEGANDOSI L’INCONTRO CON L’ALTRO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67544" y="3861048"/>
            <a:ext cx="77246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PRIGIONE SOLITARIA DELL’IO</a:t>
            </a:r>
            <a:endParaRPr lang="it-IT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941168"/>
            <a:ext cx="7919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DERIVE DEL SOGGETTIVISMO ESASPERATO: </a:t>
            </a:r>
          </a:p>
          <a:p>
            <a:r>
              <a:rPr lang="it-IT" dirty="0" smtClean="0"/>
              <a:t>UNA </a:t>
            </a:r>
            <a:r>
              <a:rPr lang="it-IT" dirty="0" err="1" smtClean="0"/>
              <a:t>SOCIETà</a:t>
            </a:r>
            <a:r>
              <a:rPr lang="it-IT" dirty="0" smtClean="0"/>
              <a:t> INDIVIDUALIZZATA SPEZZA L’IDEA </a:t>
            </a:r>
            <a:r>
              <a:rPr lang="it-IT" dirty="0" err="1" smtClean="0"/>
              <a:t>DI</a:t>
            </a:r>
            <a:r>
              <a:rPr lang="it-IT" dirty="0" smtClean="0"/>
              <a:t> COMNITA E VIVE IL DIVERSO</a:t>
            </a:r>
          </a:p>
          <a:p>
            <a:r>
              <a:rPr lang="it-IT" dirty="0" smtClean="0"/>
              <a:t> COME RISCHIO IN QUANTO INCARNAZIONE DELL’INCERTEZZA UMANA</a:t>
            </a:r>
            <a:endParaRPr lang="it-IT" dirty="0"/>
          </a:p>
        </p:txBody>
      </p:sp>
      <p:pic>
        <p:nvPicPr>
          <p:cNvPr id="6146" name="Picture 2" descr="https://encrypted-tbn0.gstatic.com/images?q=tbn:ANd9GcRRTJ2OYPEI36j05HEGorw1o0a9yg6bPYKhOr54JrWt5xAcuY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1362075"/>
          </a:xfrm>
        </p:spPr>
        <p:txBody>
          <a:bodyPr/>
          <a:lstStyle/>
          <a:p>
            <a:r>
              <a:rPr lang="it-IT" dirty="0" smtClean="0"/>
              <a:t>CULTO DELL’EFFICIENZA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025078"/>
          </a:xfrm>
        </p:spPr>
        <p:txBody>
          <a:bodyPr/>
          <a:lstStyle/>
          <a:p>
            <a:r>
              <a:rPr lang="it-IT" dirty="0" smtClean="0"/>
              <a:t>“NUOVA FORMA </a:t>
            </a:r>
            <a:r>
              <a:rPr lang="it-IT" dirty="0" err="1" smtClean="0"/>
              <a:t>DI</a:t>
            </a:r>
            <a:r>
              <a:rPr lang="it-IT" dirty="0" smtClean="0"/>
              <a:t>  ANTICHE VIOLENZE E INGIUSTIZIE ”  </a:t>
            </a:r>
            <a:r>
              <a:rPr lang="it-IT" dirty="0" err="1" smtClean="0"/>
              <a:t>Habermas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03648" y="5301208"/>
            <a:ext cx="6963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persone vengono misurate in termini di produttività. </a:t>
            </a:r>
          </a:p>
          <a:p>
            <a:r>
              <a:rPr lang="it-IT" dirty="0" smtClean="0"/>
              <a:t>Occorre ottenere il massimo da ogni persona che, se impossibilitata, viene esclusa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87624" y="3284984"/>
            <a:ext cx="6361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Ethos dell’efficienza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414908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Taylorismo:</a:t>
            </a:r>
          </a:p>
          <a:p>
            <a:r>
              <a:rPr lang="it-IT" dirty="0" smtClean="0"/>
              <a:t> “ il massimo rendimento ottenibile nell’unità di tempo con il minimo dispendi odi energia, lavoro, capitale”</a:t>
            </a:r>
            <a:endParaRPr lang="it-IT" dirty="0"/>
          </a:p>
        </p:txBody>
      </p:sp>
      <p:pic>
        <p:nvPicPr>
          <p:cNvPr id="5122" name="Picture 2" descr="http://www.ictbusiness.it/files/2011/10/immagini/27574/efficienza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555776" cy="2288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NECESSARIO IL SUPERAMENTO </a:t>
            </a:r>
            <a:r>
              <a:rPr lang="it-IT" dirty="0" err="1" smtClean="0"/>
              <a:t>DI</a:t>
            </a:r>
            <a:r>
              <a:rPr lang="it-IT" dirty="0" smtClean="0"/>
              <a:t> QUESTI TRE CULTI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51520" y="1628800"/>
            <a:ext cx="8443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FORMAZIONE CULTURALE</a:t>
            </a:r>
            <a:endParaRPr lang="it-IT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1337" y="2564904"/>
            <a:ext cx="902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CHE VALORIZZI LA DIMENSIONE INCLUSIVA  QUALE TASSELLO PRINCIPE DELL’EDUCAZIONE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01515" y="3429000"/>
            <a:ext cx="88424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INCLUSIONE COME PRINCIPIO</a:t>
            </a:r>
            <a:endParaRPr lang="it-IT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00506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NEL SENSO ETIMOLOGICO DEL TERMINE “CAUSA PRIMA, ORIGINE		</a:t>
            </a:r>
          </a:p>
          <a:p>
            <a:pPr algn="ctr"/>
            <a:r>
              <a:rPr lang="it-IT" dirty="0" smtClean="0"/>
              <a:t>INSCIVERE L’INCLUSIONE NELLA LOGICA DEI PRINCIPI VUOL DIRE CONSIDERARLA</a:t>
            </a:r>
          </a:p>
          <a:p>
            <a:pPr algn="ctr"/>
            <a:r>
              <a:rPr lang="it-IT" dirty="0" smtClean="0"/>
              <a:t> COME ELEMENTO PRIMO DELLA SOCIETA’ CIVILE E COME CRITERIO </a:t>
            </a:r>
          </a:p>
          <a:p>
            <a:pPr algn="ctr"/>
            <a:r>
              <a:rPr lang="it-IT" dirty="0" smtClean="0"/>
              <a:t>CHE QUALIFICA L’EDUCAZIONE NELLA SUA ESSENZA</a:t>
            </a:r>
            <a:endParaRPr lang="it-IT" dirty="0"/>
          </a:p>
        </p:txBody>
      </p:sp>
      <p:pic>
        <p:nvPicPr>
          <p:cNvPr id="4100" name="Picture 4" descr="http://www.ceasmarotta.it/wordpress/wp-content/uploads/2011/11/partecipazione-h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21088"/>
            <a:ext cx="2232248" cy="2232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it-IT" dirty="0" smtClean="0"/>
              <a:t>INCLUSIONE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555776" y="1052736"/>
            <a:ext cx="6028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CRITERIO , MEZZO PER GIUDICARE L’EDUCAZIONE CHE TALE NON è SE NON PROMUOVE, VALORIZZA  UNA LOGICA </a:t>
            </a:r>
            <a:r>
              <a:rPr lang="it-IT" sz="2400" dirty="0" err="1" smtClean="0"/>
              <a:t>DI</a:t>
            </a:r>
            <a:r>
              <a:rPr lang="it-IT" sz="2400" dirty="0" smtClean="0"/>
              <a:t> APERTURA AUTENTICA VERSO LA DIVERSITA’ AIUTANDO I SOGGETTI INFORMAZIONE A PENSARE E VEDERE IN TERMINI </a:t>
            </a:r>
            <a:r>
              <a:rPr lang="it-IT" sz="2400" dirty="0" err="1" smtClean="0"/>
              <a:t>DI</a:t>
            </a:r>
            <a:r>
              <a:rPr lang="it-IT" sz="2400" dirty="0" smtClean="0"/>
              <a:t> </a:t>
            </a:r>
            <a:r>
              <a:rPr lang="it-I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DIFFERENZA</a:t>
            </a:r>
            <a:endParaRPr lang="it-IT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" y="479715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CRITERIO PER GIUDICARE LA SCUOLA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www.superando.it/files/2013/11/studio-gioiosa-jonica-19-20-novembre-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2867025" cy="197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7772400" cy="1362075"/>
          </a:xfrm>
        </p:spPr>
        <p:txBody>
          <a:bodyPr/>
          <a:lstStyle/>
          <a:p>
            <a:r>
              <a:rPr lang="it-IT" dirty="0" smtClean="0"/>
              <a:t>SCUOLA IN DIFFICOLTA’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it-IT" dirty="0" smtClean="0"/>
              <a:t>DOCENTI OBERATI </a:t>
            </a:r>
            <a:r>
              <a:rPr lang="it-IT" dirty="0" err="1" smtClean="0"/>
              <a:t>DI</a:t>
            </a:r>
            <a:r>
              <a:rPr lang="it-IT" dirty="0" smtClean="0"/>
              <a:t> RESPONSABILITA’ E SEMPRE MENO SOSTENUTI DAI GENITORI</a:t>
            </a:r>
          </a:p>
          <a:p>
            <a:pPr marL="457200" indent="-457200">
              <a:buAutoNum type="arabicPeriod"/>
            </a:pPr>
            <a:r>
              <a:rPr lang="it-IT" dirty="0" smtClean="0"/>
              <a:t> PERCEZIONE DELLE NUOVE POLITECHE PER L’INCLUSIONE COME CARICO MAGGIORE </a:t>
            </a:r>
            <a:r>
              <a:rPr lang="it-IT" dirty="0" err="1" smtClean="0"/>
              <a:t>DI</a:t>
            </a:r>
            <a:r>
              <a:rPr lang="it-IT" dirty="0" smtClean="0"/>
              <a:t> LAVORO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259632" y="4221088"/>
            <a:ext cx="64121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SFUGGE IL SENSO CULTURALE </a:t>
            </a:r>
          </a:p>
          <a:p>
            <a:pPr algn="ctr"/>
            <a:r>
              <a:rPr lang="it-IT" sz="3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it-IT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QUESTO CAMBIAMENTO</a:t>
            </a:r>
            <a:endParaRPr lang="it-IT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252536" y="5445224"/>
            <a:ext cx="90701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DALL’ESCLUSIONE DELL’INEDUCABLITA’</a:t>
            </a:r>
          </a:p>
          <a:p>
            <a:pPr algn="ctr"/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ALL’INCLUSIONE DELL’EDUCABILITA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36220">
                <a:tc>
                  <a:txBody>
                    <a:bodyPr/>
                    <a:lstStyle/>
                    <a:p>
                      <a:r>
                        <a:rPr lang="it-IT" b="1" u="none" strike="noStrike">
                          <a:solidFill>
                            <a:srgbClr val="660099"/>
                          </a:solidFill>
                          <a:effectLst/>
                          <a:hlinkClick r:id="rId2"/>
                        </a:rPr>
                        <a:t>Visita la pagina</a:t>
                      </a:r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u="none" strike="noStrike" dirty="0">
                          <a:solidFill>
                            <a:srgbClr val="660099"/>
                          </a:solidFill>
                          <a:effectLst/>
                          <a:hlinkClick r:id="rId3"/>
                        </a:rPr>
                        <a:t>Visualizza immagine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72720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</a:b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  </a:t>
            </a:r>
            <a:r>
              <a:rPr kumimoji="0" lang="it-IT" sz="10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  </a:t>
            </a:r>
            <a:r>
              <a:rPr kumimoji="0" lang="it-IT" sz="10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 giorni fa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  </a:t>
            </a:r>
            <a:r>
              <a:rPr kumimoji="0" lang="it-IT" sz="123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017588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"/>
              </a:rPr>
              <a:t>  </a:t>
            </a:r>
            <a:r>
              <a:rPr kumimoji="0" lang="it-IT" sz="11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"/>
              </a:rPr>
              <a:t>  </a:t>
            </a:r>
            <a:r>
              <a:rPr kumimoji="0" lang="it-IT" sz="9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"/>
              </a:rPr>
              <a:t>  </a:t>
            </a:r>
            <a:r>
              <a:rPr kumimoji="0" lang="it-IT" sz="9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"/>
              </a:rPr>
              <a:t>  </a:t>
            </a:r>
            <a:r>
              <a:rPr kumimoji="0" lang="it-IT" sz="10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3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4"/>
              </a:rPr>
              <a:t>  </a:t>
            </a:r>
            <a:r>
              <a:rPr kumimoji="0" lang="it-IT" sz="11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5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6"/>
              </a:rPr>
              <a:t>  </a:t>
            </a:r>
            <a:r>
              <a:rPr kumimoji="0" lang="it-IT" sz="11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7"/>
              </a:rPr>
              <a:t>  </a:t>
            </a:r>
            <a:r>
              <a:rPr kumimoji="0" lang="it-IT" sz="10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8"/>
              </a:rPr>
              <a:t>  </a:t>
            </a:r>
            <a:r>
              <a:rPr kumimoji="0" lang="it-IT" sz="160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9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0"/>
              </a:rPr>
              <a:t>  </a:t>
            </a:r>
            <a:r>
              <a:rPr kumimoji="0" lang="it-IT" sz="103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1"/>
              </a:rPr>
              <a:t>  </a:t>
            </a:r>
            <a:r>
              <a:rPr kumimoji="0" lang="it-IT" sz="117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2"/>
              </a:rPr>
              <a:t>  </a:t>
            </a:r>
            <a:r>
              <a:rPr kumimoji="0" lang="it-IT" sz="9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3"/>
              </a:rPr>
              <a:t>  </a:t>
            </a:r>
            <a:r>
              <a:rPr kumimoji="0" lang="it-IT" sz="7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4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5"/>
              </a:rPr>
              <a:t>  </a:t>
            </a:r>
            <a:r>
              <a:rPr kumimoji="0" lang="it-IT" sz="11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6"/>
              </a:rPr>
              <a:t>  </a:t>
            </a:r>
            <a:r>
              <a:rPr kumimoji="0" lang="it-IT" sz="104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7"/>
              </a:rPr>
              <a:t>  </a:t>
            </a:r>
            <a:r>
              <a:rPr kumimoji="0" lang="it-IT" sz="10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8"/>
              </a:rPr>
              <a:t>  </a:t>
            </a:r>
            <a:r>
              <a:rPr kumimoji="0" lang="it-IT" sz="10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29"/>
              </a:rPr>
              <a:t>  </a:t>
            </a:r>
            <a:r>
              <a:rPr kumimoji="0" lang="it-IT" sz="90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0"/>
              </a:rPr>
              <a:t>  </a:t>
            </a:r>
            <a:r>
              <a:rPr kumimoji="0" lang="it-IT" sz="87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1"/>
              </a:rPr>
              <a:t>  </a:t>
            </a:r>
            <a:r>
              <a:rPr kumimoji="0" lang="it-IT" sz="160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2"/>
              </a:rPr>
              <a:t>  </a:t>
            </a:r>
            <a:r>
              <a:rPr kumimoji="0" lang="it-IT" sz="160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3"/>
              </a:rPr>
              <a:t>  </a:t>
            </a:r>
            <a:r>
              <a:rPr kumimoji="0" lang="it-IT" sz="10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4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5"/>
              </a:rPr>
              <a:t>  </a:t>
            </a:r>
            <a:r>
              <a:rPr kumimoji="0" lang="it-IT" sz="100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6"/>
              </a:rPr>
              <a:t>  </a:t>
            </a:r>
            <a:r>
              <a:rPr kumimoji="0" lang="it-IT" sz="11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7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8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39"/>
              </a:rPr>
              <a:t>  </a:t>
            </a:r>
            <a:r>
              <a:rPr kumimoji="0" lang="it-IT" sz="11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0"/>
              </a:rPr>
              <a:t>  </a:t>
            </a:r>
            <a:r>
              <a:rPr kumimoji="0" lang="it-IT" sz="9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1"/>
              </a:rPr>
              <a:t>  </a:t>
            </a:r>
            <a:r>
              <a:rPr kumimoji="0" lang="it-IT" sz="87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2"/>
              </a:rPr>
              <a:t>  </a:t>
            </a:r>
            <a:r>
              <a:rPr kumimoji="0" lang="it-IT" sz="7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3"/>
              </a:rPr>
              <a:t>  </a:t>
            </a:r>
            <a:r>
              <a:rPr kumimoji="0" lang="it-IT" sz="103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4"/>
              </a:rPr>
              <a:t>  </a:t>
            </a:r>
            <a:r>
              <a:rPr kumimoji="0" lang="it-IT" sz="96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5"/>
              </a:rPr>
              <a:t>  </a:t>
            </a:r>
            <a:r>
              <a:rPr kumimoji="0" lang="it-IT" sz="100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6"/>
              </a:rPr>
              <a:t>  </a:t>
            </a:r>
            <a:r>
              <a:rPr kumimoji="0" lang="it-IT" sz="83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7"/>
              </a:rPr>
              <a:t>  </a:t>
            </a:r>
            <a:r>
              <a:rPr kumimoji="0" lang="it-IT" sz="13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8"/>
              </a:rPr>
              <a:t>  </a:t>
            </a:r>
            <a:r>
              <a:rPr kumimoji="0" lang="it-IT" sz="135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49"/>
              </a:rPr>
              <a:t>  </a:t>
            </a:r>
            <a:r>
              <a:rPr kumimoji="0" lang="it-IT" sz="144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0"/>
              </a:rPr>
              <a:t>  </a:t>
            </a:r>
            <a:r>
              <a:rPr kumimoji="0" lang="it-IT" sz="72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1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2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3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4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5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6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7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8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59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0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1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2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3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4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5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6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7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8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69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0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1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2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3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4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5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6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7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8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79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0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1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2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3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4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5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6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7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8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89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0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1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2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3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4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5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6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7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8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99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  <a:hlinkClick r:id="rId99"/>
              </a:rPr>
              <a:t> giorni fa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0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1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2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3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4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5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6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7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8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09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0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1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2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3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4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5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6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7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8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19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0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1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2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3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4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5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6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7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8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29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30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31"/>
              </a:rPr>
              <a:t>  </a:t>
            </a:r>
            <a:r>
              <a:rPr kumimoji="0" lang="it-IT" sz="19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9" name="Rectangle 131"/>
          <p:cNvSpPr>
            <a:spLocks noChangeArrowheads="1"/>
          </p:cNvSpPr>
          <p:nvPr/>
        </p:nvSpPr>
        <p:spPr bwMode="auto">
          <a:xfrm>
            <a:off x="0" y="27364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2" name="Rectangle 134"/>
          <p:cNvSpPr>
            <a:spLocks noChangeArrowheads="1"/>
          </p:cNvSpPr>
          <p:nvPr/>
        </p:nvSpPr>
        <p:spPr bwMode="auto">
          <a:xfrm>
            <a:off x="0" y="273642138"/>
            <a:ext cx="4933950" cy="0"/>
          </a:xfrm>
          <a:prstGeom prst="rect">
            <a:avLst/>
          </a:prstGeom>
          <a:solidFill>
            <a:srgbClr val="45454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6 giorni fa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rgbClr val="D6D6D6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L'ucraina Zona Di Esclusione Di Cernobyl - 2016 03 20 Tavola ...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it.dreamstime.com</a:t>
            </a:r>
            <a:r>
              <a:rPr kumimoji="0" lang="it-IT" sz="900" b="0" i="0" u="none" strike="noStrike" cap="none" normalizeH="0" baseline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  <a:hlinkClick r:id="rId132"/>
              </a:rPr>
              <a:t>400 × 267</a:t>
            </a:r>
            <a:r>
              <a:rPr kumimoji="0" lang="it-IT" sz="900" b="0" i="0" u="none" strike="noStrike" cap="none" normalizeH="0" baseline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  <a:hlinkClick r:id="rId133"/>
              </a:rPr>
              <a:t>Ricerca tramite immagine</a:t>
            </a:r>
            <a:endParaRPr kumimoji="0" lang="it-IT" sz="9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  <a:cs typeface="Arial" pitchFamily="34" charset="0"/>
              </a:rPr>
              <a:t>L'ucraina Zona Di Esclusione Di Cernobyl - 2016 03 20 Tavola Periodica A Scuola Abbandonata Illustrazione di Stock - Immagine: 69014908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3" name="Rectangle 135"/>
          <p:cNvSpPr>
            <a:spLocks noChangeArrowheads="1"/>
          </p:cNvSpPr>
          <p:nvPr/>
        </p:nvSpPr>
        <p:spPr bwMode="auto">
          <a:xfrm>
            <a:off x="0" y="273642138"/>
            <a:ext cx="9144000" cy="0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Le immagini potrebbero essere soggette a copyright.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rgbClr val="7D7D7D"/>
                </a:solidFill>
                <a:effectLst/>
                <a:latin typeface="Arial" pitchFamily="34" charset="0"/>
                <a:cs typeface="Arial" pitchFamily="34" charset="0"/>
              </a:rPr>
              <a:t>Invia feedback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cs typeface="Arial" pitchFamily="34" charset="0"/>
                <a:hlinkClick r:id="rId134"/>
              </a:rPr>
              <a:t>  </a:t>
            </a:r>
            <a:endParaRPr kumimoji="0" lang="it-IT" sz="21800" b="0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2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218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Risultati immagini per ESCLUSIONE A SCUOLA">
            <a:hlinkClick r:id="rId4"/>
          </p:cNvPr>
          <p:cNvPicPr>
            <a:picLocks noChangeAspect="1" noChangeArrowheads="1"/>
          </p:cNvPicPr>
          <p:nvPr/>
        </p:nvPicPr>
        <p:blipFill>
          <a:blip r:embed="rId135" cstate="print"/>
          <a:srcRect/>
          <a:stretch>
            <a:fillRect/>
          </a:stretch>
        </p:blipFill>
        <p:spPr bwMode="auto">
          <a:xfrm>
            <a:off x="5508104" y="98175"/>
            <a:ext cx="3384376" cy="2250705"/>
          </a:xfrm>
          <a:prstGeom prst="rect">
            <a:avLst/>
          </a:prstGeom>
          <a:noFill/>
        </p:spPr>
      </p:pic>
      <p:pic>
        <p:nvPicPr>
          <p:cNvPr id="2060" name="Picture 12" descr="Risultati immagini per ESCLUSIONE A SCUOLA">
            <a:hlinkClick r:id="rId13"/>
          </p:cNvPr>
          <p:cNvPicPr>
            <a:picLocks noChangeAspect="1" noChangeArrowheads="1"/>
          </p:cNvPicPr>
          <p:nvPr/>
        </p:nvPicPr>
        <p:blipFill>
          <a:blip r:embed="rId136" cstate="print"/>
          <a:srcRect/>
          <a:stretch>
            <a:fillRect/>
          </a:stretch>
        </p:blipFill>
        <p:spPr bwMode="auto">
          <a:xfrm>
            <a:off x="155575" y="8502650"/>
            <a:ext cx="2143125" cy="2143125"/>
          </a:xfrm>
          <a:prstGeom prst="rect">
            <a:avLst/>
          </a:prstGeom>
          <a:noFill/>
        </p:spPr>
      </p:pic>
      <p:pic>
        <p:nvPicPr>
          <p:cNvPr id="2061" name="Picture 13" descr="Risultati immagini per ESCLUSIONE A SCUOLA">
            <a:hlinkClick r:id="rId14"/>
          </p:cNvPr>
          <p:cNvPicPr>
            <a:picLocks noChangeAspect="1" noChangeArrowheads="1"/>
          </p:cNvPicPr>
          <p:nvPr/>
        </p:nvPicPr>
        <p:blipFill>
          <a:blip r:embed="rId137" cstate="print"/>
          <a:srcRect/>
          <a:stretch>
            <a:fillRect/>
          </a:stretch>
        </p:blipFill>
        <p:spPr bwMode="auto">
          <a:xfrm>
            <a:off x="155575" y="10560050"/>
            <a:ext cx="2466975" cy="1847850"/>
          </a:xfrm>
          <a:prstGeom prst="rect">
            <a:avLst/>
          </a:prstGeom>
          <a:noFill/>
        </p:spPr>
      </p:pic>
      <p:pic>
        <p:nvPicPr>
          <p:cNvPr id="2062" name="Picture 14" descr="Risultati immagini per ESCLUSIONE A SCUOLA">
            <a:hlinkClick r:id="rId15"/>
          </p:cNvPr>
          <p:cNvPicPr>
            <a:picLocks noChangeAspect="1" noChangeArrowheads="1"/>
          </p:cNvPicPr>
          <p:nvPr/>
        </p:nvPicPr>
        <p:blipFill>
          <a:blip r:embed="rId138" cstate="print"/>
          <a:srcRect/>
          <a:stretch>
            <a:fillRect/>
          </a:stretch>
        </p:blipFill>
        <p:spPr bwMode="auto">
          <a:xfrm>
            <a:off x="155575" y="12328525"/>
            <a:ext cx="2143125" cy="2143125"/>
          </a:xfrm>
          <a:prstGeom prst="rect">
            <a:avLst/>
          </a:prstGeom>
          <a:noFill/>
        </p:spPr>
      </p:pic>
      <p:pic>
        <p:nvPicPr>
          <p:cNvPr id="2063" name="Picture 15" descr="Risultati immagini per ESCLUSIONE A SCUOLA">
            <a:hlinkClick r:id="rId16"/>
          </p:cNvPr>
          <p:cNvPicPr>
            <a:picLocks noChangeAspect="1" noChangeArrowheads="1"/>
          </p:cNvPicPr>
          <p:nvPr/>
        </p:nvPicPr>
        <p:blipFill>
          <a:blip r:embed="rId139" cstate="print"/>
          <a:srcRect/>
          <a:stretch>
            <a:fillRect/>
          </a:stretch>
        </p:blipFill>
        <p:spPr bwMode="auto">
          <a:xfrm>
            <a:off x="155575" y="14385925"/>
            <a:ext cx="2466975" cy="1847850"/>
          </a:xfrm>
          <a:prstGeom prst="rect">
            <a:avLst/>
          </a:prstGeom>
          <a:noFill/>
        </p:spPr>
      </p:pic>
      <p:pic>
        <p:nvPicPr>
          <p:cNvPr id="2064" name="Picture 16" descr="Risultati immagini per ESCLUSIONE A SCUOLA">
            <a:hlinkClick r:id="rId17"/>
          </p:cNvPr>
          <p:cNvPicPr>
            <a:picLocks noChangeAspect="1" noChangeArrowheads="1"/>
          </p:cNvPicPr>
          <p:nvPr/>
        </p:nvPicPr>
        <p:blipFill>
          <a:blip r:embed="rId140" cstate="print"/>
          <a:srcRect/>
          <a:stretch>
            <a:fillRect/>
          </a:stretch>
        </p:blipFill>
        <p:spPr bwMode="auto">
          <a:xfrm>
            <a:off x="155575" y="16154400"/>
            <a:ext cx="2619375" cy="1743075"/>
          </a:xfrm>
          <a:prstGeom prst="rect">
            <a:avLst/>
          </a:prstGeom>
          <a:noFill/>
        </p:spPr>
      </p:pic>
      <p:pic>
        <p:nvPicPr>
          <p:cNvPr id="2065" name="Picture 17" descr="Risultati immagini per ESCLUSIONE A SCUOLA">
            <a:hlinkClick r:id="rId18"/>
          </p:cNvPr>
          <p:cNvPicPr>
            <a:picLocks noChangeAspect="1" noChangeArrowheads="1"/>
          </p:cNvPicPr>
          <p:nvPr/>
        </p:nvPicPr>
        <p:blipFill>
          <a:blip r:embed="rId141" cstate="print"/>
          <a:srcRect/>
          <a:stretch>
            <a:fillRect/>
          </a:stretch>
        </p:blipFill>
        <p:spPr bwMode="auto">
          <a:xfrm>
            <a:off x="155575" y="17814925"/>
            <a:ext cx="1800225" cy="2543175"/>
          </a:xfrm>
          <a:prstGeom prst="rect">
            <a:avLst/>
          </a:prstGeom>
          <a:noFill/>
        </p:spPr>
      </p:pic>
      <p:pic>
        <p:nvPicPr>
          <p:cNvPr id="2066" name="Picture 18" descr="Risultati immagini per ESCLUSIONE A SCUOLA">
            <a:hlinkClick r:id="rId19"/>
          </p:cNvPr>
          <p:cNvPicPr>
            <a:picLocks noChangeAspect="1" noChangeArrowheads="1"/>
          </p:cNvPicPr>
          <p:nvPr/>
        </p:nvPicPr>
        <p:blipFill>
          <a:blip r:embed="rId142" cstate="print"/>
          <a:srcRect/>
          <a:stretch>
            <a:fillRect/>
          </a:stretch>
        </p:blipFill>
        <p:spPr bwMode="auto">
          <a:xfrm>
            <a:off x="155575" y="20253325"/>
            <a:ext cx="2143125" cy="2143125"/>
          </a:xfrm>
          <a:prstGeom prst="rect">
            <a:avLst/>
          </a:prstGeom>
          <a:noFill/>
        </p:spPr>
      </p:pic>
      <p:pic>
        <p:nvPicPr>
          <p:cNvPr id="2067" name="Picture 19" descr="Risultati immagini per ESCLUSIONE A SCUOLA">
            <a:hlinkClick r:id="rId20"/>
          </p:cNvPr>
          <p:cNvPicPr>
            <a:picLocks noChangeAspect="1" noChangeArrowheads="1"/>
          </p:cNvPicPr>
          <p:nvPr/>
        </p:nvPicPr>
        <p:blipFill>
          <a:blip r:embed="rId143" cstate="print"/>
          <a:srcRect/>
          <a:stretch>
            <a:fillRect/>
          </a:stretch>
        </p:blipFill>
        <p:spPr bwMode="auto">
          <a:xfrm>
            <a:off x="155575" y="22310725"/>
            <a:ext cx="2771775" cy="1647825"/>
          </a:xfrm>
          <a:prstGeom prst="rect">
            <a:avLst/>
          </a:prstGeom>
          <a:noFill/>
        </p:spPr>
      </p:pic>
      <p:pic>
        <p:nvPicPr>
          <p:cNvPr id="2068" name="Picture 20" descr="Risultati immagini per ESCLUSIONE A SCUOLA">
            <a:hlinkClick r:id="rId21"/>
          </p:cNvPr>
          <p:cNvPicPr>
            <a:picLocks noChangeAspect="1" noChangeArrowheads="1"/>
          </p:cNvPicPr>
          <p:nvPr/>
        </p:nvPicPr>
        <p:blipFill>
          <a:blip r:embed="rId144" cstate="print"/>
          <a:srcRect/>
          <a:stretch>
            <a:fillRect/>
          </a:stretch>
        </p:blipFill>
        <p:spPr bwMode="auto">
          <a:xfrm>
            <a:off x="155575" y="23880763"/>
            <a:ext cx="2457450" cy="1866900"/>
          </a:xfrm>
          <a:prstGeom prst="rect">
            <a:avLst/>
          </a:prstGeom>
          <a:noFill/>
        </p:spPr>
      </p:pic>
      <p:pic>
        <p:nvPicPr>
          <p:cNvPr id="2069" name="Picture 21" descr="Risultati immagini per ESCLUSIONE A SCUOLA">
            <a:hlinkClick r:id="rId22"/>
          </p:cNvPr>
          <p:cNvPicPr>
            <a:picLocks noChangeAspect="1" noChangeArrowheads="1"/>
          </p:cNvPicPr>
          <p:nvPr/>
        </p:nvPicPr>
        <p:blipFill>
          <a:blip r:embed="rId145" cstate="print"/>
          <a:srcRect/>
          <a:stretch>
            <a:fillRect/>
          </a:stretch>
        </p:blipFill>
        <p:spPr bwMode="auto">
          <a:xfrm>
            <a:off x="155575" y="25663525"/>
            <a:ext cx="2886075" cy="1581150"/>
          </a:xfrm>
          <a:prstGeom prst="rect">
            <a:avLst/>
          </a:prstGeom>
          <a:noFill/>
        </p:spPr>
      </p:pic>
      <p:pic>
        <p:nvPicPr>
          <p:cNvPr id="2070" name="Picture 22" descr="Risultati immagini per ESCLUSIONE A SCUOLA">
            <a:hlinkClick r:id="rId23"/>
          </p:cNvPr>
          <p:cNvPicPr>
            <a:picLocks noChangeAspect="1" noChangeArrowheads="1"/>
          </p:cNvPicPr>
          <p:nvPr/>
        </p:nvPicPr>
        <p:blipFill>
          <a:blip r:embed="rId146" cstate="print"/>
          <a:srcRect/>
          <a:stretch>
            <a:fillRect/>
          </a:stretch>
        </p:blipFill>
        <p:spPr bwMode="auto">
          <a:xfrm>
            <a:off x="155575" y="27171650"/>
            <a:ext cx="1828800" cy="1219200"/>
          </a:xfrm>
          <a:prstGeom prst="rect">
            <a:avLst/>
          </a:prstGeom>
          <a:noFill/>
        </p:spPr>
      </p:pic>
      <p:pic>
        <p:nvPicPr>
          <p:cNvPr id="2071" name="Picture 23" descr="Risultati immagini per ESCLUSIONE A SCUOLA">
            <a:hlinkClick r:id="rId24"/>
          </p:cNvPr>
          <p:cNvPicPr>
            <a:picLocks noChangeAspect="1" noChangeArrowheads="1"/>
          </p:cNvPicPr>
          <p:nvPr/>
        </p:nvPicPr>
        <p:blipFill>
          <a:blip r:embed="rId147" cstate="print"/>
          <a:srcRect/>
          <a:stretch>
            <a:fillRect/>
          </a:stretch>
        </p:blipFill>
        <p:spPr bwMode="auto">
          <a:xfrm>
            <a:off x="155575" y="28330525"/>
            <a:ext cx="2143125" cy="2143125"/>
          </a:xfrm>
          <a:prstGeom prst="rect">
            <a:avLst/>
          </a:prstGeom>
          <a:noFill/>
        </p:spPr>
      </p:pic>
      <p:pic>
        <p:nvPicPr>
          <p:cNvPr id="2072" name="Picture 24" descr="Risultati immagini per ESCLUSIONE A SCUOLA">
            <a:hlinkClick r:id="rId25"/>
          </p:cNvPr>
          <p:cNvPicPr>
            <a:picLocks noChangeAspect="1" noChangeArrowheads="1"/>
          </p:cNvPicPr>
          <p:nvPr/>
        </p:nvPicPr>
        <p:blipFill>
          <a:blip r:embed="rId148" cstate="print"/>
          <a:srcRect/>
          <a:stretch>
            <a:fillRect/>
          </a:stretch>
        </p:blipFill>
        <p:spPr bwMode="auto">
          <a:xfrm>
            <a:off x="155575" y="30387925"/>
            <a:ext cx="2466975" cy="1847850"/>
          </a:xfrm>
          <a:prstGeom prst="rect">
            <a:avLst/>
          </a:prstGeom>
          <a:noFill/>
        </p:spPr>
      </p:pic>
      <p:pic>
        <p:nvPicPr>
          <p:cNvPr id="2073" name="Picture 25" descr="Risultati immagini per ESCLUSIONE A SCUOLA">
            <a:hlinkClick r:id="rId26"/>
          </p:cNvPr>
          <p:cNvPicPr>
            <a:picLocks noChangeAspect="1" noChangeArrowheads="1"/>
          </p:cNvPicPr>
          <p:nvPr/>
        </p:nvPicPr>
        <p:blipFill>
          <a:blip r:embed="rId149" cstate="print"/>
          <a:srcRect/>
          <a:stretch>
            <a:fillRect/>
          </a:stretch>
        </p:blipFill>
        <p:spPr bwMode="auto">
          <a:xfrm>
            <a:off x="155575" y="32156400"/>
            <a:ext cx="2752725" cy="1657350"/>
          </a:xfrm>
          <a:prstGeom prst="rect">
            <a:avLst/>
          </a:prstGeom>
          <a:noFill/>
        </p:spPr>
      </p:pic>
      <p:pic>
        <p:nvPicPr>
          <p:cNvPr id="2074" name="Picture 26" descr="Risultati immagini per ESCLUSIONE A SCUOLA">
            <a:hlinkClick r:id="rId27"/>
          </p:cNvPr>
          <p:cNvPicPr>
            <a:picLocks noChangeAspect="1" noChangeArrowheads="1"/>
          </p:cNvPicPr>
          <p:nvPr/>
        </p:nvPicPr>
        <p:blipFill>
          <a:blip r:embed="rId150" cstate="print"/>
          <a:srcRect/>
          <a:stretch>
            <a:fillRect/>
          </a:stretch>
        </p:blipFill>
        <p:spPr bwMode="auto">
          <a:xfrm>
            <a:off x="155575" y="33740725"/>
            <a:ext cx="2714625" cy="1685925"/>
          </a:xfrm>
          <a:prstGeom prst="rect">
            <a:avLst/>
          </a:prstGeom>
          <a:noFill/>
        </p:spPr>
      </p:pic>
      <p:pic>
        <p:nvPicPr>
          <p:cNvPr id="2075" name="Picture 27" descr="Risultati immagini per ESCLUSIONE A SCUOLA">
            <a:hlinkClick r:id="rId28"/>
          </p:cNvPr>
          <p:cNvPicPr>
            <a:picLocks noChangeAspect="1" noChangeArrowheads="1"/>
          </p:cNvPicPr>
          <p:nvPr/>
        </p:nvPicPr>
        <p:blipFill>
          <a:blip r:embed="rId151" cstate="print"/>
          <a:srcRect/>
          <a:stretch>
            <a:fillRect/>
          </a:stretch>
        </p:blipFill>
        <p:spPr bwMode="auto">
          <a:xfrm>
            <a:off x="155575" y="35356800"/>
            <a:ext cx="2628900" cy="1743075"/>
          </a:xfrm>
          <a:prstGeom prst="rect">
            <a:avLst/>
          </a:prstGeom>
          <a:noFill/>
        </p:spPr>
      </p:pic>
      <p:pic>
        <p:nvPicPr>
          <p:cNvPr id="2076" name="Picture 28" descr="Risultati immagini per ESCLUSIONE A SCUOLA">
            <a:hlinkClick r:id="rId29"/>
          </p:cNvPr>
          <p:cNvPicPr>
            <a:picLocks noChangeAspect="1" noChangeArrowheads="1"/>
          </p:cNvPicPr>
          <p:nvPr/>
        </p:nvPicPr>
        <p:blipFill>
          <a:blip r:embed="rId152" cstate="print"/>
          <a:srcRect/>
          <a:stretch>
            <a:fillRect/>
          </a:stretch>
        </p:blipFill>
        <p:spPr bwMode="auto">
          <a:xfrm>
            <a:off x="155575" y="37017325"/>
            <a:ext cx="2286000" cy="1428750"/>
          </a:xfrm>
          <a:prstGeom prst="rect">
            <a:avLst/>
          </a:prstGeom>
          <a:noFill/>
        </p:spPr>
      </p:pic>
      <p:pic>
        <p:nvPicPr>
          <p:cNvPr id="2077" name="Picture 29" descr="Risultati immagini per ESCLUSIONE A SCUOLA">
            <a:hlinkClick r:id="rId30"/>
          </p:cNvPr>
          <p:cNvPicPr>
            <a:picLocks noChangeAspect="1" noChangeArrowheads="1"/>
          </p:cNvPicPr>
          <p:nvPr/>
        </p:nvPicPr>
        <p:blipFill>
          <a:blip r:embed="rId153" cstate="print"/>
          <a:srcRect/>
          <a:stretch>
            <a:fillRect/>
          </a:stretch>
        </p:blipFill>
        <p:spPr bwMode="auto">
          <a:xfrm>
            <a:off x="155575" y="38388925"/>
            <a:ext cx="3276600" cy="1390650"/>
          </a:xfrm>
          <a:prstGeom prst="rect">
            <a:avLst/>
          </a:prstGeom>
          <a:noFill/>
        </p:spPr>
      </p:pic>
      <p:pic>
        <p:nvPicPr>
          <p:cNvPr id="2078" name="Picture 30" descr="Risultati immagini per ESCLUSIONE A SCUOLA">
            <a:hlinkClick r:id="rId31"/>
          </p:cNvPr>
          <p:cNvPicPr>
            <a:picLocks noChangeAspect="1" noChangeArrowheads="1"/>
          </p:cNvPicPr>
          <p:nvPr/>
        </p:nvPicPr>
        <p:blipFill>
          <a:blip r:embed="rId154" cstate="print"/>
          <a:srcRect/>
          <a:stretch>
            <a:fillRect/>
          </a:stretch>
        </p:blipFill>
        <p:spPr bwMode="auto">
          <a:xfrm>
            <a:off x="155575" y="39714488"/>
            <a:ext cx="1800225" cy="2543175"/>
          </a:xfrm>
          <a:prstGeom prst="rect">
            <a:avLst/>
          </a:prstGeom>
          <a:noFill/>
        </p:spPr>
      </p:pic>
      <p:pic>
        <p:nvPicPr>
          <p:cNvPr id="2079" name="Picture 31" descr="Risultati immagini per ESCLUSIONE A SCUOLA">
            <a:hlinkClick r:id="rId32"/>
          </p:cNvPr>
          <p:cNvPicPr>
            <a:picLocks noChangeAspect="1" noChangeArrowheads="1"/>
          </p:cNvPicPr>
          <p:nvPr/>
        </p:nvPicPr>
        <p:blipFill>
          <a:blip r:embed="rId155" cstate="print"/>
          <a:srcRect/>
          <a:stretch>
            <a:fillRect/>
          </a:stretch>
        </p:blipFill>
        <p:spPr bwMode="auto">
          <a:xfrm>
            <a:off x="155575" y="42152888"/>
            <a:ext cx="1800225" cy="2543175"/>
          </a:xfrm>
          <a:prstGeom prst="rect">
            <a:avLst/>
          </a:prstGeom>
          <a:noFill/>
        </p:spPr>
      </p:pic>
      <p:pic>
        <p:nvPicPr>
          <p:cNvPr id="2080" name="Picture 32" descr="Risultati immagini per ESCLUSIONE A SCUOLA">
            <a:hlinkClick r:id="rId33"/>
          </p:cNvPr>
          <p:cNvPicPr>
            <a:picLocks noChangeAspect="1" noChangeArrowheads="1"/>
          </p:cNvPicPr>
          <p:nvPr/>
        </p:nvPicPr>
        <p:blipFill>
          <a:blip r:embed="rId156" cstate="print"/>
          <a:srcRect/>
          <a:stretch>
            <a:fillRect/>
          </a:stretch>
        </p:blipFill>
        <p:spPr bwMode="auto">
          <a:xfrm>
            <a:off x="155575" y="44591288"/>
            <a:ext cx="2647950" cy="1724025"/>
          </a:xfrm>
          <a:prstGeom prst="rect">
            <a:avLst/>
          </a:prstGeom>
          <a:noFill/>
        </p:spPr>
      </p:pic>
      <p:pic>
        <p:nvPicPr>
          <p:cNvPr id="2081" name="Picture 33" descr="Risultati immagini per ESCLUSIONE A SCUOLA">
            <a:hlinkClick r:id="rId34"/>
          </p:cNvPr>
          <p:cNvPicPr>
            <a:picLocks noChangeAspect="1" noChangeArrowheads="1"/>
          </p:cNvPicPr>
          <p:nvPr/>
        </p:nvPicPr>
        <p:blipFill>
          <a:blip r:embed="rId157" cstate="print"/>
          <a:srcRect/>
          <a:stretch>
            <a:fillRect/>
          </a:stretch>
        </p:blipFill>
        <p:spPr bwMode="auto">
          <a:xfrm>
            <a:off x="155575" y="46237525"/>
            <a:ext cx="2143125" cy="2143125"/>
          </a:xfrm>
          <a:prstGeom prst="rect">
            <a:avLst/>
          </a:prstGeom>
          <a:noFill/>
        </p:spPr>
      </p:pic>
      <p:pic>
        <p:nvPicPr>
          <p:cNvPr id="2082" name="Picture 34" descr="Risultati immagini per ESCLUSIONE A SCUOLA">
            <a:hlinkClick r:id="rId35"/>
          </p:cNvPr>
          <p:cNvPicPr>
            <a:picLocks noChangeAspect="1" noChangeArrowheads="1"/>
          </p:cNvPicPr>
          <p:nvPr/>
        </p:nvPicPr>
        <p:blipFill>
          <a:blip r:embed="rId158" cstate="print"/>
          <a:srcRect/>
          <a:stretch>
            <a:fillRect/>
          </a:stretch>
        </p:blipFill>
        <p:spPr bwMode="auto">
          <a:xfrm>
            <a:off x="155575" y="48294925"/>
            <a:ext cx="2876550" cy="1590675"/>
          </a:xfrm>
          <a:prstGeom prst="rect">
            <a:avLst/>
          </a:prstGeom>
          <a:noFill/>
        </p:spPr>
      </p:pic>
      <p:pic>
        <p:nvPicPr>
          <p:cNvPr id="2083" name="Picture 35" descr="Risultati immagini per ESCLUSIONE A SCUOLA">
            <a:hlinkClick r:id="rId36"/>
          </p:cNvPr>
          <p:cNvPicPr>
            <a:picLocks noChangeAspect="1" noChangeArrowheads="1"/>
          </p:cNvPicPr>
          <p:nvPr/>
        </p:nvPicPr>
        <p:blipFill>
          <a:blip r:embed="rId159" cstate="print"/>
          <a:srcRect/>
          <a:stretch>
            <a:fillRect/>
          </a:stretch>
        </p:blipFill>
        <p:spPr bwMode="auto">
          <a:xfrm>
            <a:off x="155575" y="49818925"/>
            <a:ext cx="2466975" cy="1847850"/>
          </a:xfrm>
          <a:prstGeom prst="rect">
            <a:avLst/>
          </a:prstGeom>
          <a:noFill/>
        </p:spPr>
      </p:pic>
      <p:pic>
        <p:nvPicPr>
          <p:cNvPr id="2084" name="Picture 36" descr="Risultati immagini per ESCLUSIONE A SCUOLA">
            <a:hlinkClick r:id="rId37"/>
          </p:cNvPr>
          <p:cNvPicPr>
            <a:picLocks noChangeAspect="1" noChangeArrowheads="1"/>
          </p:cNvPicPr>
          <p:nvPr/>
        </p:nvPicPr>
        <p:blipFill>
          <a:blip r:embed="rId160" cstate="print"/>
          <a:srcRect/>
          <a:stretch>
            <a:fillRect/>
          </a:stretch>
        </p:blipFill>
        <p:spPr bwMode="auto">
          <a:xfrm>
            <a:off x="155575" y="51587400"/>
            <a:ext cx="2143125" cy="2143125"/>
          </a:xfrm>
          <a:prstGeom prst="rect">
            <a:avLst/>
          </a:prstGeom>
          <a:noFill/>
        </p:spPr>
      </p:pic>
      <p:pic>
        <p:nvPicPr>
          <p:cNvPr id="2085" name="Picture 37" descr="Risultati immagini per ESCLUSIONE A SCUOLA">
            <a:hlinkClick r:id="rId38"/>
          </p:cNvPr>
          <p:cNvPicPr>
            <a:picLocks noChangeAspect="1" noChangeArrowheads="1"/>
          </p:cNvPicPr>
          <p:nvPr/>
        </p:nvPicPr>
        <p:blipFill>
          <a:blip r:embed="rId161" cstate="print"/>
          <a:srcRect/>
          <a:stretch>
            <a:fillRect/>
          </a:stretch>
        </p:blipFill>
        <p:spPr bwMode="auto">
          <a:xfrm>
            <a:off x="155575" y="53644800"/>
            <a:ext cx="2143125" cy="2143125"/>
          </a:xfrm>
          <a:prstGeom prst="rect">
            <a:avLst/>
          </a:prstGeom>
          <a:noFill/>
        </p:spPr>
      </p:pic>
      <p:pic>
        <p:nvPicPr>
          <p:cNvPr id="2086" name="Picture 38" descr="Risultati immagini per ESCLUSIONE A SCUOLA">
            <a:hlinkClick r:id="rId39"/>
          </p:cNvPr>
          <p:cNvPicPr>
            <a:picLocks noChangeAspect="1" noChangeArrowheads="1"/>
          </p:cNvPicPr>
          <p:nvPr/>
        </p:nvPicPr>
        <p:blipFill>
          <a:blip r:embed="rId162" cstate="print"/>
          <a:srcRect/>
          <a:stretch>
            <a:fillRect/>
          </a:stretch>
        </p:blipFill>
        <p:spPr bwMode="auto">
          <a:xfrm>
            <a:off x="155575" y="55702200"/>
            <a:ext cx="2466975" cy="1847850"/>
          </a:xfrm>
          <a:prstGeom prst="rect">
            <a:avLst/>
          </a:prstGeom>
          <a:noFill/>
        </p:spPr>
      </p:pic>
      <p:pic>
        <p:nvPicPr>
          <p:cNvPr id="2087" name="Picture 39" descr="Risultati immagini per ESCLUSIONE A SCUOLA">
            <a:hlinkClick r:id="rId40"/>
          </p:cNvPr>
          <p:cNvPicPr>
            <a:picLocks noChangeAspect="1" noChangeArrowheads="1"/>
          </p:cNvPicPr>
          <p:nvPr/>
        </p:nvPicPr>
        <p:blipFill>
          <a:blip r:embed="rId163" cstate="print"/>
          <a:srcRect/>
          <a:stretch>
            <a:fillRect/>
          </a:stretch>
        </p:blipFill>
        <p:spPr bwMode="auto">
          <a:xfrm>
            <a:off x="155575" y="57470675"/>
            <a:ext cx="3028950" cy="1514475"/>
          </a:xfrm>
          <a:prstGeom prst="rect">
            <a:avLst/>
          </a:prstGeom>
          <a:noFill/>
        </p:spPr>
      </p:pic>
      <p:pic>
        <p:nvPicPr>
          <p:cNvPr id="2088" name="Picture 40" descr="Risultati immagini per ESCLUSIONE A SCUOLA">
            <a:hlinkClick r:id="rId41"/>
          </p:cNvPr>
          <p:cNvPicPr>
            <a:picLocks noChangeAspect="1" noChangeArrowheads="1"/>
          </p:cNvPicPr>
          <p:nvPr/>
        </p:nvPicPr>
        <p:blipFill>
          <a:blip r:embed="rId164" cstate="print"/>
          <a:srcRect/>
          <a:stretch>
            <a:fillRect/>
          </a:stretch>
        </p:blipFill>
        <p:spPr bwMode="auto">
          <a:xfrm>
            <a:off x="155575" y="58918475"/>
            <a:ext cx="3276600" cy="1390650"/>
          </a:xfrm>
          <a:prstGeom prst="rect">
            <a:avLst/>
          </a:prstGeom>
          <a:noFill/>
        </p:spPr>
      </p:pic>
      <p:pic>
        <p:nvPicPr>
          <p:cNvPr id="2089" name="Picture 41" descr="Risultati immagini per ESCLUSIONE A SCUOLA">
            <a:hlinkClick r:id="rId42"/>
          </p:cNvPr>
          <p:cNvPicPr>
            <a:picLocks noChangeAspect="1" noChangeArrowheads="1"/>
          </p:cNvPicPr>
          <p:nvPr/>
        </p:nvPicPr>
        <p:blipFill>
          <a:blip r:embed="rId165" cstate="print"/>
          <a:srcRect/>
          <a:stretch>
            <a:fillRect/>
          </a:stretch>
        </p:blipFill>
        <p:spPr bwMode="auto">
          <a:xfrm>
            <a:off x="155575" y="60244038"/>
            <a:ext cx="3800475" cy="1200150"/>
          </a:xfrm>
          <a:prstGeom prst="rect">
            <a:avLst/>
          </a:prstGeom>
          <a:noFill/>
        </p:spPr>
      </p:pic>
      <p:pic>
        <p:nvPicPr>
          <p:cNvPr id="2090" name="Picture 42" descr="Risultati immagini per ESCLUSIONE A SCUOLA">
            <a:hlinkClick r:id="rId43"/>
          </p:cNvPr>
          <p:cNvPicPr>
            <a:picLocks noChangeAspect="1" noChangeArrowheads="1"/>
          </p:cNvPicPr>
          <p:nvPr/>
        </p:nvPicPr>
        <p:blipFill>
          <a:blip r:embed="rId166" cstate="print"/>
          <a:srcRect/>
          <a:stretch>
            <a:fillRect/>
          </a:stretch>
        </p:blipFill>
        <p:spPr bwMode="auto">
          <a:xfrm>
            <a:off x="155575" y="61387038"/>
            <a:ext cx="2771775" cy="1647825"/>
          </a:xfrm>
          <a:prstGeom prst="rect">
            <a:avLst/>
          </a:prstGeom>
          <a:noFill/>
        </p:spPr>
      </p:pic>
      <p:pic>
        <p:nvPicPr>
          <p:cNvPr id="2091" name="Picture 43" descr="Risultati immagini per ESCLUSIONE A SCUOLA">
            <a:hlinkClick r:id="rId44"/>
          </p:cNvPr>
          <p:cNvPicPr>
            <a:picLocks noChangeAspect="1" noChangeArrowheads="1"/>
          </p:cNvPicPr>
          <p:nvPr/>
        </p:nvPicPr>
        <p:blipFill>
          <a:blip r:embed="rId167" cstate="print"/>
          <a:srcRect/>
          <a:stretch>
            <a:fillRect/>
          </a:stretch>
        </p:blipFill>
        <p:spPr bwMode="auto">
          <a:xfrm>
            <a:off x="155575" y="62957075"/>
            <a:ext cx="2667000" cy="1524000"/>
          </a:xfrm>
          <a:prstGeom prst="rect">
            <a:avLst/>
          </a:prstGeom>
          <a:noFill/>
        </p:spPr>
      </p:pic>
      <p:pic>
        <p:nvPicPr>
          <p:cNvPr id="2092" name="Picture 44" descr="Risultati immagini per ESCLUSIONE A SCUOLA">
            <a:hlinkClick r:id="rId45"/>
          </p:cNvPr>
          <p:cNvPicPr>
            <a:picLocks noChangeAspect="1" noChangeArrowheads="1"/>
          </p:cNvPicPr>
          <p:nvPr/>
        </p:nvPicPr>
        <p:blipFill>
          <a:blip r:embed="rId168" cstate="print"/>
          <a:srcRect/>
          <a:stretch>
            <a:fillRect/>
          </a:stretch>
        </p:blipFill>
        <p:spPr bwMode="auto">
          <a:xfrm>
            <a:off x="155575" y="64420750"/>
            <a:ext cx="2857500" cy="1600200"/>
          </a:xfrm>
          <a:prstGeom prst="rect">
            <a:avLst/>
          </a:prstGeom>
          <a:noFill/>
        </p:spPr>
      </p:pic>
      <p:pic>
        <p:nvPicPr>
          <p:cNvPr id="2093" name="Picture 45" descr="Risultati immagini per ESCLUSIONE A SCUOLA">
            <a:hlinkClick r:id="rId46"/>
          </p:cNvPr>
          <p:cNvPicPr>
            <a:picLocks noChangeAspect="1" noChangeArrowheads="1"/>
          </p:cNvPicPr>
          <p:nvPr/>
        </p:nvPicPr>
        <p:blipFill>
          <a:blip r:embed="rId169" cstate="print"/>
          <a:srcRect/>
          <a:stretch>
            <a:fillRect/>
          </a:stretch>
        </p:blipFill>
        <p:spPr bwMode="auto">
          <a:xfrm>
            <a:off x="155575" y="65944750"/>
            <a:ext cx="3448050" cy="1323975"/>
          </a:xfrm>
          <a:prstGeom prst="rect">
            <a:avLst/>
          </a:prstGeom>
          <a:noFill/>
        </p:spPr>
      </p:pic>
      <p:pic>
        <p:nvPicPr>
          <p:cNvPr id="2094" name="Picture 46" descr="Risultati immagini per ESCLUSIONE A SCUOLA">
            <a:hlinkClick r:id="rId47"/>
          </p:cNvPr>
          <p:cNvPicPr>
            <a:picLocks noChangeAspect="1" noChangeArrowheads="1"/>
          </p:cNvPicPr>
          <p:nvPr/>
        </p:nvPicPr>
        <p:blipFill>
          <a:blip r:embed="rId170" cstate="print"/>
          <a:srcRect/>
          <a:stretch>
            <a:fillRect/>
          </a:stretch>
        </p:blipFill>
        <p:spPr bwMode="auto">
          <a:xfrm>
            <a:off x="155575" y="67209988"/>
            <a:ext cx="2085975" cy="2190750"/>
          </a:xfrm>
          <a:prstGeom prst="rect">
            <a:avLst/>
          </a:prstGeom>
          <a:noFill/>
        </p:spPr>
      </p:pic>
      <p:pic>
        <p:nvPicPr>
          <p:cNvPr id="2095" name="Picture 47" descr="Risultati immagini per ESCLUSIONE A SCUOLA">
            <a:hlinkClick r:id="rId48"/>
          </p:cNvPr>
          <p:cNvPicPr>
            <a:picLocks noChangeAspect="1" noChangeArrowheads="1"/>
          </p:cNvPicPr>
          <p:nvPr/>
        </p:nvPicPr>
        <p:blipFill>
          <a:blip r:embed="rId171" cstate="print"/>
          <a:srcRect/>
          <a:stretch>
            <a:fillRect/>
          </a:stretch>
        </p:blipFill>
        <p:spPr bwMode="auto">
          <a:xfrm>
            <a:off x="155575" y="69313425"/>
            <a:ext cx="2143125" cy="2143125"/>
          </a:xfrm>
          <a:prstGeom prst="rect">
            <a:avLst/>
          </a:prstGeom>
          <a:noFill/>
        </p:spPr>
      </p:pic>
      <p:pic>
        <p:nvPicPr>
          <p:cNvPr id="2096" name="Picture 48" descr="Risultati immagini per ESCLUSIONE A SCUOLA">
            <a:hlinkClick r:id="rId49"/>
          </p:cNvPr>
          <p:cNvPicPr>
            <a:picLocks noChangeAspect="1" noChangeArrowheads="1"/>
          </p:cNvPicPr>
          <p:nvPr/>
        </p:nvPicPr>
        <p:blipFill>
          <a:blip r:embed="rId172" cstate="print"/>
          <a:srcRect/>
          <a:stretch>
            <a:fillRect/>
          </a:stretch>
        </p:blipFill>
        <p:spPr bwMode="auto">
          <a:xfrm>
            <a:off x="155575" y="71370825"/>
            <a:ext cx="2000250" cy="2286000"/>
          </a:xfrm>
          <a:prstGeom prst="rect">
            <a:avLst/>
          </a:prstGeom>
          <a:noFill/>
        </p:spPr>
      </p:pic>
      <p:pic>
        <p:nvPicPr>
          <p:cNvPr id="2097" name="Picture 49" descr="Risultati immagini per ESCLUSIONE A SCUOLA">
            <a:hlinkClick r:id="rId50"/>
          </p:cNvPr>
          <p:cNvPicPr>
            <a:picLocks noChangeAspect="1" noChangeArrowheads="1"/>
          </p:cNvPicPr>
          <p:nvPr/>
        </p:nvPicPr>
        <p:blipFill>
          <a:blip r:embed="rId173" cstate="print"/>
          <a:srcRect/>
          <a:stretch>
            <a:fillRect/>
          </a:stretch>
        </p:blipFill>
        <p:spPr bwMode="auto">
          <a:xfrm>
            <a:off x="155575" y="73564750"/>
            <a:ext cx="1657350" cy="1143000"/>
          </a:xfrm>
          <a:prstGeom prst="rect">
            <a:avLst/>
          </a:prstGeom>
          <a:noFill/>
        </p:spPr>
      </p:pic>
      <p:sp>
        <p:nvSpPr>
          <p:cNvPr id="2098" name="AutoShape 50" descr="Risultati immagini per ESCLUSIONE A SCUOLA">
            <a:hlinkClick r:id="rId51"/>
          </p:cNvPr>
          <p:cNvSpPr>
            <a:spLocks noChangeAspect="1" noChangeArrowheads="1"/>
          </p:cNvSpPr>
          <p:nvPr/>
        </p:nvSpPr>
        <p:spPr bwMode="auto">
          <a:xfrm>
            <a:off x="155575" y="746617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99" name="AutoShape 51" descr="Risultati immagini per ESCLUSIONE A SCUOLA">
            <a:hlinkClick r:id="rId52"/>
          </p:cNvPr>
          <p:cNvSpPr>
            <a:spLocks noChangeAspect="1" noChangeArrowheads="1"/>
          </p:cNvSpPr>
          <p:nvPr/>
        </p:nvSpPr>
        <p:spPr bwMode="auto">
          <a:xfrm>
            <a:off x="155575" y="749506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0" name="AutoShape 52" descr="Risultati immagini per ESCLUSIONE A SCUOLA">
            <a:hlinkClick r:id="rId53"/>
          </p:cNvPr>
          <p:cNvSpPr>
            <a:spLocks noChangeAspect="1" noChangeArrowheads="1"/>
          </p:cNvSpPr>
          <p:nvPr/>
        </p:nvSpPr>
        <p:spPr bwMode="auto">
          <a:xfrm>
            <a:off x="155575" y="752395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1" name="AutoShape 53" descr="Risultati immagini per ESCLUSIONE A SCUOLA">
            <a:hlinkClick r:id="rId54"/>
          </p:cNvPr>
          <p:cNvSpPr>
            <a:spLocks noChangeAspect="1" noChangeArrowheads="1"/>
          </p:cNvSpPr>
          <p:nvPr/>
        </p:nvSpPr>
        <p:spPr bwMode="auto">
          <a:xfrm>
            <a:off x="155575" y="755284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2" name="AutoShape 54" descr="Risultati immagini per ESCLUSIONE A SCUOLA">
            <a:hlinkClick r:id="rId55"/>
          </p:cNvPr>
          <p:cNvSpPr>
            <a:spLocks noChangeAspect="1" noChangeArrowheads="1"/>
          </p:cNvSpPr>
          <p:nvPr/>
        </p:nvSpPr>
        <p:spPr bwMode="auto">
          <a:xfrm>
            <a:off x="155575" y="758174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3" name="AutoShape 55" descr="Risultati immagini per ESCLUSIONE A SCUOLA">
            <a:hlinkClick r:id="rId56"/>
          </p:cNvPr>
          <p:cNvSpPr>
            <a:spLocks noChangeAspect="1" noChangeArrowheads="1"/>
          </p:cNvSpPr>
          <p:nvPr/>
        </p:nvSpPr>
        <p:spPr bwMode="auto">
          <a:xfrm>
            <a:off x="155575" y="761063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4" name="AutoShape 56" descr="Risultati immagini per ESCLUSIONE A SCUOLA">
            <a:hlinkClick r:id="rId57"/>
          </p:cNvPr>
          <p:cNvSpPr>
            <a:spLocks noChangeAspect="1" noChangeArrowheads="1"/>
          </p:cNvSpPr>
          <p:nvPr/>
        </p:nvSpPr>
        <p:spPr bwMode="auto">
          <a:xfrm>
            <a:off x="155575" y="763952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5" name="AutoShape 57" descr="Risultati immagini per ESCLUSIONE A SCUOLA">
            <a:hlinkClick r:id="rId58"/>
          </p:cNvPr>
          <p:cNvSpPr>
            <a:spLocks noChangeAspect="1" noChangeArrowheads="1"/>
          </p:cNvSpPr>
          <p:nvPr/>
        </p:nvSpPr>
        <p:spPr bwMode="auto">
          <a:xfrm>
            <a:off x="155575" y="766841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6" name="AutoShape 58" descr="Risultati immagini per ESCLUSIONE A SCUOLA">
            <a:hlinkClick r:id="rId59"/>
          </p:cNvPr>
          <p:cNvSpPr>
            <a:spLocks noChangeAspect="1" noChangeArrowheads="1"/>
          </p:cNvSpPr>
          <p:nvPr/>
        </p:nvSpPr>
        <p:spPr bwMode="auto">
          <a:xfrm>
            <a:off x="155575" y="769731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7" name="AutoShape 59" descr="Risultati immagini per ESCLUSIONE A SCUOLA">
            <a:hlinkClick r:id="rId60"/>
          </p:cNvPr>
          <p:cNvSpPr>
            <a:spLocks noChangeAspect="1" noChangeArrowheads="1"/>
          </p:cNvSpPr>
          <p:nvPr/>
        </p:nvSpPr>
        <p:spPr bwMode="auto">
          <a:xfrm>
            <a:off x="155575" y="772620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8" name="AutoShape 60" descr="Risultati immagini per ESCLUSIONE A SCUOLA">
            <a:hlinkClick r:id="rId61"/>
          </p:cNvPr>
          <p:cNvSpPr>
            <a:spLocks noChangeAspect="1" noChangeArrowheads="1"/>
          </p:cNvSpPr>
          <p:nvPr/>
        </p:nvSpPr>
        <p:spPr bwMode="auto">
          <a:xfrm>
            <a:off x="155575" y="775509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09" name="AutoShape 61" descr="Risultati immagini per ESCLUSIONE A SCUOLA">
            <a:hlinkClick r:id="rId62"/>
          </p:cNvPr>
          <p:cNvSpPr>
            <a:spLocks noChangeAspect="1" noChangeArrowheads="1"/>
          </p:cNvSpPr>
          <p:nvPr/>
        </p:nvSpPr>
        <p:spPr bwMode="auto">
          <a:xfrm>
            <a:off x="155575" y="778398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0" name="AutoShape 62" descr="Risultati immagini per ESCLUSIONE A SCUOLA">
            <a:hlinkClick r:id="rId63"/>
          </p:cNvPr>
          <p:cNvSpPr>
            <a:spLocks noChangeAspect="1" noChangeArrowheads="1"/>
          </p:cNvSpPr>
          <p:nvPr/>
        </p:nvSpPr>
        <p:spPr bwMode="auto">
          <a:xfrm>
            <a:off x="155575" y="781288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1" name="AutoShape 63" descr="Risultati immagini per ESCLUSIONE A SCUOLA">
            <a:hlinkClick r:id="rId64"/>
          </p:cNvPr>
          <p:cNvSpPr>
            <a:spLocks noChangeAspect="1" noChangeArrowheads="1"/>
          </p:cNvSpPr>
          <p:nvPr/>
        </p:nvSpPr>
        <p:spPr bwMode="auto">
          <a:xfrm>
            <a:off x="155575" y="784177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2" name="AutoShape 64" descr="Risultati immagini per ESCLUSIONE A SCUOLA">
            <a:hlinkClick r:id="rId65"/>
          </p:cNvPr>
          <p:cNvSpPr>
            <a:spLocks noChangeAspect="1" noChangeArrowheads="1"/>
          </p:cNvSpPr>
          <p:nvPr/>
        </p:nvSpPr>
        <p:spPr bwMode="auto">
          <a:xfrm>
            <a:off x="155575" y="787066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3" name="AutoShape 65" descr="Risultati immagini per ESCLUSIONE A SCUOLA">
            <a:hlinkClick r:id="rId66"/>
          </p:cNvPr>
          <p:cNvSpPr>
            <a:spLocks noChangeAspect="1" noChangeArrowheads="1"/>
          </p:cNvSpPr>
          <p:nvPr/>
        </p:nvSpPr>
        <p:spPr bwMode="auto">
          <a:xfrm>
            <a:off x="155575" y="789955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4" name="AutoShape 66" descr="Risultati immagini per ESCLUSIONE A SCUOLA">
            <a:hlinkClick r:id="rId67"/>
          </p:cNvPr>
          <p:cNvSpPr>
            <a:spLocks noChangeAspect="1" noChangeArrowheads="1"/>
          </p:cNvSpPr>
          <p:nvPr/>
        </p:nvSpPr>
        <p:spPr bwMode="auto">
          <a:xfrm>
            <a:off x="155575" y="792845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5" name="AutoShape 67" descr="Risultati immagini per ESCLUSIONE A SCUOLA">
            <a:hlinkClick r:id="rId68"/>
          </p:cNvPr>
          <p:cNvSpPr>
            <a:spLocks noChangeAspect="1" noChangeArrowheads="1"/>
          </p:cNvSpPr>
          <p:nvPr/>
        </p:nvSpPr>
        <p:spPr bwMode="auto">
          <a:xfrm>
            <a:off x="155575" y="795734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6" name="AutoShape 68" descr="Risultati immagini per ESCLUSIONE A SCUOLA">
            <a:hlinkClick r:id="rId69"/>
          </p:cNvPr>
          <p:cNvSpPr>
            <a:spLocks noChangeAspect="1" noChangeArrowheads="1"/>
          </p:cNvSpPr>
          <p:nvPr/>
        </p:nvSpPr>
        <p:spPr bwMode="auto">
          <a:xfrm>
            <a:off x="155575" y="798623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7" name="AutoShape 69" descr="Risultati immagini per ESCLUSIONE A SCUOLA">
            <a:hlinkClick r:id="rId70"/>
          </p:cNvPr>
          <p:cNvSpPr>
            <a:spLocks noChangeAspect="1" noChangeArrowheads="1"/>
          </p:cNvSpPr>
          <p:nvPr/>
        </p:nvSpPr>
        <p:spPr bwMode="auto">
          <a:xfrm>
            <a:off x="155575" y="801512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8" name="AutoShape 70" descr="Risultati immagini per ESCLUSIONE A SCUOLA">
            <a:hlinkClick r:id="rId71"/>
          </p:cNvPr>
          <p:cNvSpPr>
            <a:spLocks noChangeAspect="1" noChangeArrowheads="1"/>
          </p:cNvSpPr>
          <p:nvPr/>
        </p:nvSpPr>
        <p:spPr bwMode="auto">
          <a:xfrm>
            <a:off x="155575" y="804402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19" name="AutoShape 71" descr="Risultati immagini per ESCLUSIONE A SCUOLA">
            <a:hlinkClick r:id="rId72"/>
          </p:cNvPr>
          <p:cNvSpPr>
            <a:spLocks noChangeAspect="1" noChangeArrowheads="1"/>
          </p:cNvSpPr>
          <p:nvPr/>
        </p:nvSpPr>
        <p:spPr bwMode="auto">
          <a:xfrm>
            <a:off x="155575" y="80729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0" name="AutoShape 72" descr="Risultati immagini per ESCLUSIONE A SCUOLA">
            <a:hlinkClick r:id="rId73"/>
          </p:cNvPr>
          <p:cNvSpPr>
            <a:spLocks noChangeAspect="1" noChangeArrowheads="1"/>
          </p:cNvSpPr>
          <p:nvPr/>
        </p:nvSpPr>
        <p:spPr bwMode="auto">
          <a:xfrm>
            <a:off x="155575" y="810180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1" name="AutoShape 73" descr="Risultati immagini per ESCLUSIONE A SCUOLA">
            <a:hlinkClick r:id="rId74"/>
          </p:cNvPr>
          <p:cNvSpPr>
            <a:spLocks noChangeAspect="1" noChangeArrowheads="1"/>
          </p:cNvSpPr>
          <p:nvPr/>
        </p:nvSpPr>
        <p:spPr bwMode="auto">
          <a:xfrm>
            <a:off x="155575" y="813069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2" name="AutoShape 74" descr="Risultati immagini per ESCLUSIONE A SCUOLA">
            <a:hlinkClick r:id="rId75"/>
          </p:cNvPr>
          <p:cNvSpPr>
            <a:spLocks noChangeAspect="1" noChangeArrowheads="1"/>
          </p:cNvSpPr>
          <p:nvPr/>
        </p:nvSpPr>
        <p:spPr bwMode="auto">
          <a:xfrm>
            <a:off x="155575" y="81595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3" name="AutoShape 75" descr="Risultati immagini per ESCLUSIONE A SCUOLA">
            <a:hlinkClick r:id="rId76"/>
          </p:cNvPr>
          <p:cNvSpPr>
            <a:spLocks noChangeAspect="1" noChangeArrowheads="1"/>
          </p:cNvSpPr>
          <p:nvPr/>
        </p:nvSpPr>
        <p:spPr bwMode="auto">
          <a:xfrm>
            <a:off x="155575" y="81884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4" name="AutoShape 76" descr="Risultati immagini per ESCLUSIONE A SCUOLA">
            <a:hlinkClick r:id="rId77"/>
          </p:cNvPr>
          <p:cNvSpPr>
            <a:spLocks noChangeAspect="1" noChangeArrowheads="1"/>
          </p:cNvSpPr>
          <p:nvPr/>
        </p:nvSpPr>
        <p:spPr bwMode="auto">
          <a:xfrm>
            <a:off x="155575" y="821737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5" name="AutoShape 77" descr="Risultati immagini per ESCLUSIONE A SCUOLA">
            <a:hlinkClick r:id="rId78"/>
          </p:cNvPr>
          <p:cNvSpPr>
            <a:spLocks noChangeAspect="1" noChangeArrowheads="1"/>
          </p:cNvSpPr>
          <p:nvPr/>
        </p:nvSpPr>
        <p:spPr bwMode="auto">
          <a:xfrm>
            <a:off x="155575" y="82462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6" name="AutoShape 78" descr="Risultati immagini per ESCLUSIONE A SCUOLA">
            <a:hlinkClick r:id="rId79"/>
          </p:cNvPr>
          <p:cNvSpPr>
            <a:spLocks noChangeAspect="1" noChangeArrowheads="1"/>
          </p:cNvSpPr>
          <p:nvPr/>
        </p:nvSpPr>
        <p:spPr bwMode="auto">
          <a:xfrm>
            <a:off x="155575" y="827516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7" name="AutoShape 79" descr="Risultati immagini per ESCLUSIONE A SCUOLA">
            <a:hlinkClick r:id="rId80"/>
          </p:cNvPr>
          <p:cNvSpPr>
            <a:spLocks noChangeAspect="1" noChangeArrowheads="1"/>
          </p:cNvSpPr>
          <p:nvPr/>
        </p:nvSpPr>
        <p:spPr bwMode="auto">
          <a:xfrm>
            <a:off x="155575" y="830405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8" name="AutoShape 80" descr="Risultati immagini per ESCLUSIONE A SCUOLA">
            <a:hlinkClick r:id="rId81"/>
          </p:cNvPr>
          <p:cNvSpPr>
            <a:spLocks noChangeAspect="1" noChangeArrowheads="1"/>
          </p:cNvSpPr>
          <p:nvPr/>
        </p:nvSpPr>
        <p:spPr bwMode="auto">
          <a:xfrm>
            <a:off x="155575" y="833294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29" name="AutoShape 81" descr="Risultati immagini per ESCLUSIONE A SCUOLA">
            <a:hlinkClick r:id="rId82"/>
          </p:cNvPr>
          <p:cNvSpPr>
            <a:spLocks noChangeAspect="1" noChangeArrowheads="1"/>
          </p:cNvSpPr>
          <p:nvPr/>
        </p:nvSpPr>
        <p:spPr bwMode="auto">
          <a:xfrm>
            <a:off x="155575" y="836183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0" name="AutoShape 82" descr="Risultati immagini per ESCLUSIONE A SCUOLA">
            <a:hlinkClick r:id="rId83"/>
          </p:cNvPr>
          <p:cNvSpPr>
            <a:spLocks noChangeAspect="1" noChangeArrowheads="1"/>
          </p:cNvSpPr>
          <p:nvPr/>
        </p:nvSpPr>
        <p:spPr bwMode="auto">
          <a:xfrm>
            <a:off x="155575" y="839073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1" name="AutoShape 83" descr="Risultati immagini per ESCLUSIONE A SCUOLA">
            <a:hlinkClick r:id="rId84"/>
          </p:cNvPr>
          <p:cNvSpPr>
            <a:spLocks noChangeAspect="1" noChangeArrowheads="1"/>
          </p:cNvSpPr>
          <p:nvPr/>
        </p:nvSpPr>
        <p:spPr bwMode="auto">
          <a:xfrm>
            <a:off x="155575" y="841962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2" name="AutoShape 84" descr="Risultati immagini per ESCLUSIONE A SCUOLA">
            <a:hlinkClick r:id="rId85"/>
          </p:cNvPr>
          <p:cNvSpPr>
            <a:spLocks noChangeAspect="1" noChangeArrowheads="1"/>
          </p:cNvSpPr>
          <p:nvPr/>
        </p:nvSpPr>
        <p:spPr bwMode="auto">
          <a:xfrm>
            <a:off x="155575" y="844851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3" name="AutoShape 85" descr="Risultati immagini per ESCLUSIONE A SCUOLA">
            <a:hlinkClick r:id="rId86"/>
          </p:cNvPr>
          <p:cNvSpPr>
            <a:spLocks noChangeAspect="1" noChangeArrowheads="1"/>
          </p:cNvSpPr>
          <p:nvPr/>
        </p:nvSpPr>
        <p:spPr bwMode="auto">
          <a:xfrm>
            <a:off x="155575" y="847740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4" name="AutoShape 86" descr="Risultati immagini per ESCLUSIONE A SCUOLA">
            <a:hlinkClick r:id="rId87"/>
          </p:cNvPr>
          <p:cNvSpPr>
            <a:spLocks noChangeAspect="1" noChangeArrowheads="1"/>
          </p:cNvSpPr>
          <p:nvPr/>
        </p:nvSpPr>
        <p:spPr bwMode="auto">
          <a:xfrm>
            <a:off x="155575" y="850630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5" name="AutoShape 87" descr="Risultati immagini per ESCLUSIONE A SCUOLA">
            <a:hlinkClick r:id="rId88"/>
          </p:cNvPr>
          <p:cNvSpPr>
            <a:spLocks noChangeAspect="1" noChangeArrowheads="1"/>
          </p:cNvSpPr>
          <p:nvPr/>
        </p:nvSpPr>
        <p:spPr bwMode="auto">
          <a:xfrm>
            <a:off x="155575" y="853519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6" name="AutoShape 88" descr="Risultati immagini per ESCLUSIONE A SCUOLA">
            <a:hlinkClick r:id="rId89"/>
          </p:cNvPr>
          <p:cNvSpPr>
            <a:spLocks noChangeAspect="1" noChangeArrowheads="1"/>
          </p:cNvSpPr>
          <p:nvPr/>
        </p:nvSpPr>
        <p:spPr bwMode="auto">
          <a:xfrm>
            <a:off x="155575" y="856408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7" name="AutoShape 89" descr="Risultati immagini per ESCLUSIONE A SCUOLA">
            <a:hlinkClick r:id="rId90"/>
          </p:cNvPr>
          <p:cNvSpPr>
            <a:spLocks noChangeAspect="1" noChangeArrowheads="1"/>
          </p:cNvSpPr>
          <p:nvPr/>
        </p:nvSpPr>
        <p:spPr bwMode="auto">
          <a:xfrm>
            <a:off x="155575" y="859297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8" name="AutoShape 90" descr="Risultati immagini per ESCLUSIONE A SCUOLA">
            <a:hlinkClick r:id="rId91"/>
          </p:cNvPr>
          <p:cNvSpPr>
            <a:spLocks noChangeAspect="1" noChangeArrowheads="1"/>
          </p:cNvSpPr>
          <p:nvPr/>
        </p:nvSpPr>
        <p:spPr bwMode="auto">
          <a:xfrm>
            <a:off x="155575" y="862187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39" name="AutoShape 91" descr="Risultati immagini per ESCLUSIONE A SCUOLA">
            <a:hlinkClick r:id="rId92"/>
          </p:cNvPr>
          <p:cNvSpPr>
            <a:spLocks noChangeAspect="1" noChangeArrowheads="1"/>
          </p:cNvSpPr>
          <p:nvPr/>
        </p:nvSpPr>
        <p:spPr bwMode="auto">
          <a:xfrm>
            <a:off x="155575" y="865076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0" name="AutoShape 92" descr="Risultati immagini per ESCLUSIONE A SCUOLA">
            <a:hlinkClick r:id="rId93"/>
          </p:cNvPr>
          <p:cNvSpPr>
            <a:spLocks noChangeAspect="1" noChangeArrowheads="1"/>
          </p:cNvSpPr>
          <p:nvPr/>
        </p:nvSpPr>
        <p:spPr bwMode="auto">
          <a:xfrm>
            <a:off x="155575" y="867965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1" name="AutoShape 93" descr="Risultati immagini per ESCLUSIONE A SCUOLA">
            <a:hlinkClick r:id="rId94"/>
          </p:cNvPr>
          <p:cNvSpPr>
            <a:spLocks noChangeAspect="1" noChangeArrowheads="1"/>
          </p:cNvSpPr>
          <p:nvPr/>
        </p:nvSpPr>
        <p:spPr bwMode="auto">
          <a:xfrm>
            <a:off x="155575" y="870854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2" name="AutoShape 94" descr="Risultati immagini per ESCLUSIONE A SCUOLA">
            <a:hlinkClick r:id="rId95"/>
          </p:cNvPr>
          <p:cNvSpPr>
            <a:spLocks noChangeAspect="1" noChangeArrowheads="1"/>
          </p:cNvSpPr>
          <p:nvPr/>
        </p:nvSpPr>
        <p:spPr bwMode="auto">
          <a:xfrm>
            <a:off x="155575" y="873744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3" name="AutoShape 95" descr="Risultati immagini per ESCLUSIONE A SCUOLA">
            <a:hlinkClick r:id="rId96"/>
          </p:cNvPr>
          <p:cNvSpPr>
            <a:spLocks noChangeAspect="1" noChangeArrowheads="1"/>
          </p:cNvSpPr>
          <p:nvPr/>
        </p:nvSpPr>
        <p:spPr bwMode="auto">
          <a:xfrm>
            <a:off x="155575" y="876633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4" name="AutoShape 96" descr="Risultati immagini per ESCLUSIONE A SCUOLA">
            <a:hlinkClick r:id="rId97"/>
          </p:cNvPr>
          <p:cNvSpPr>
            <a:spLocks noChangeAspect="1" noChangeArrowheads="1"/>
          </p:cNvSpPr>
          <p:nvPr/>
        </p:nvSpPr>
        <p:spPr bwMode="auto">
          <a:xfrm>
            <a:off x="155575" y="879522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5" name="AutoShape 97" descr="Risultati immagini per ESCLUSIONE A SCUOLA">
            <a:hlinkClick r:id="rId98"/>
          </p:cNvPr>
          <p:cNvSpPr>
            <a:spLocks noChangeAspect="1" noChangeArrowheads="1"/>
          </p:cNvSpPr>
          <p:nvPr/>
        </p:nvSpPr>
        <p:spPr bwMode="auto">
          <a:xfrm>
            <a:off x="155575" y="882411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6" name="AutoShape 98" descr="Risultati immagini per ESCLUSIONE A SCUOLA">
            <a:hlinkClick r:id="rId99"/>
          </p:cNvPr>
          <p:cNvSpPr>
            <a:spLocks noChangeAspect="1" noChangeArrowheads="1"/>
          </p:cNvSpPr>
          <p:nvPr/>
        </p:nvSpPr>
        <p:spPr bwMode="auto">
          <a:xfrm>
            <a:off x="155575" y="885301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7" name="AutoShape 99" descr="Risultati immagini per ESCLUSIONE A SCUOLA">
            <a:hlinkClick r:id="rId100"/>
          </p:cNvPr>
          <p:cNvSpPr>
            <a:spLocks noChangeAspect="1" noChangeArrowheads="1"/>
          </p:cNvSpPr>
          <p:nvPr/>
        </p:nvSpPr>
        <p:spPr bwMode="auto">
          <a:xfrm>
            <a:off x="155575" y="889412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8" name="AutoShape 100" descr="Risultati immagini per ESCLUSIONE A SCUOLA">
            <a:hlinkClick r:id="rId101"/>
          </p:cNvPr>
          <p:cNvSpPr>
            <a:spLocks noChangeAspect="1" noChangeArrowheads="1"/>
          </p:cNvSpPr>
          <p:nvPr/>
        </p:nvSpPr>
        <p:spPr bwMode="auto">
          <a:xfrm>
            <a:off x="155575" y="89230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49" name="AutoShape 101" descr="Risultati immagini per ESCLUSIONE A SCUOLA">
            <a:hlinkClick r:id="rId102"/>
          </p:cNvPr>
          <p:cNvSpPr>
            <a:spLocks noChangeAspect="1" noChangeArrowheads="1"/>
          </p:cNvSpPr>
          <p:nvPr/>
        </p:nvSpPr>
        <p:spPr bwMode="auto">
          <a:xfrm>
            <a:off x="155575" y="895191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" name="AutoShape 102" descr="Risultati immagini per ESCLUSIONE A SCUOLA">
            <a:hlinkClick r:id="rId103"/>
          </p:cNvPr>
          <p:cNvSpPr>
            <a:spLocks noChangeAspect="1" noChangeArrowheads="1"/>
          </p:cNvSpPr>
          <p:nvPr/>
        </p:nvSpPr>
        <p:spPr bwMode="auto">
          <a:xfrm>
            <a:off x="155575" y="898080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" name="AutoShape 103" descr="Risultati immagini per ESCLUSIONE A SCUOLA">
            <a:hlinkClick r:id="rId104"/>
          </p:cNvPr>
          <p:cNvSpPr>
            <a:spLocks noChangeAspect="1" noChangeArrowheads="1"/>
          </p:cNvSpPr>
          <p:nvPr/>
        </p:nvSpPr>
        <p:spPr bwMode="auto">
          <a:xfrm>
            <a:off x="155575" y="900969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2" name="AutoShape 104" descr="Risultati immagini per ESCLUSIONE A SCUOLA">
            <a:hlinkClick r:id="rId105"/>
          </p:cNvPr>
          <p:cNvSpPr>
            <a:spLocks noChangeAspect="1" noChangeArrowheads="1"/>
          </p:cNvSpPr>
          <p:nvPr/>
        </p:nvSpPr>
        <p:spPr bwMode="auto">
          <a:xfrm>
            <a:off x="155575" y="903859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3" name="AutoShape 105" descr="Risultati immagini per ESCLUSIONE A SCUOLA">
            <a:hlinkClick r:id="rId106"/>
          </p:cNvPr>
          <p:cNvSpPr>
            <a:spLocks noChangeAspect="1" noChangeArrowheads="1"/>
          </p:cNvSpPr>
          <p:nvPr/>
        </p:nvSpPr>
        <p:spPr bwMode="auto">
          <a:xfrm>
            <a:off x="155575" y="906748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4" name="AutoShape 106" descr="Risultati immagini per ESCLUSIONE A SCUOLA">
            <a:hlinkClick r:id="rId107"/>
          </p:cNvPr>
          <p:cNvSpPr>
            <a:spLocks noChangeAspect="1" noChangeArrowheads="1"/>
          </p:cNvSpPr>
          <p:nvPr/>
        </p:nvSpPr>
        <p:spPr bwMode="auto">
          <a:xfrm>
            <a:off x="155575" y="909637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5" name="AutoShape 107" descr="Risultati immagini per ESCLUSIONE A SCUOLA">
            <a:hlinkClick r:id="rId108"/>
          </p:cNvPr>
          <p:cNvSpPr>
            <a:spLocks noChangeAspect="1" noChangeArrowheads="1"/>
          </p:cNvSpPr>
          <p:nvPr/>
        </p:nvSpPr>
        <p:spPr bwMode="auto">
          <a:xfrm>
            <a:off x="155575" y="912526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6" name="AutoShape 108" descr="Risultati immagini per ESCLUSIONE A SCUOLA">
            <a:hlinkClick r:id="rId109"/>
          </p:cNvPr>
          <p:cNvSpPr>
            <a:spLocks noChangeAspect="1" noChangeArrowheads="1"/>
          </p:cNvSpPr>
          <p:nvPr/>
        </p:nvSpPr>
        <p:spPr bwMode="auto">
          <a:xfrm>
            <a:off x="155575" y="91541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7" name="AutoShape 109" descr="Risultati immagini per ESCLUSIONE A SCUOLA">
            <a:hlinkClick r:id="rId110"/>
          </p:cNvPr>
          <p:cNvSpPr>
            <a:spLocks noChangeAspect="1" noChangeArrowheads="1"/>
          </p:cNvSpPr>
          <p:nvPr/>
        </p:nvSpPr>
        <p:spPr bwMode="auto">
          <a:xfrm>
            <a:off x="155575" y="91830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8" name="AutoShape 110" descr="Risultati immagini per ESCLUSIONE A SCUOLA">
            <a:hlinkClick r:id="rId111"/>
          </p:cNvPr>
          <p:cNvSpPr>
            <a:spLocks noChangeAspect="1" noChangeArrowheads="1"/>
          </p:cNvSpPr>
          <p:nvPr/>
        </p:nvSpPr>
        <p:spPr bwMode="auto">
          <a:xfrm>
            <a:off x="155575" y="921194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9" name="AutoShape 111" descr="Risultati immagini per ESCLUSIONE A SCUOLA">
            <a:hlinkClick r:id="rId112"/>
          </p:cNvPr>
          <p:cNvSpPr>
            <a:spLocks noChangeAspect="1" noChangeArrowheads="1"/>
          </p:cNvSpPr>
          <p:nvPr/>
        </p:nvSpPr>
        <p:spPr bwMode="auto">
          <a:xfrm>
            <a:off x="155575" y="924083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0" name="AutoShape 112" descr="Risultati immagini per ESCLUSIONE A SCUOLA">
            <a:hlinkClick r:id="rId113"/>
          </p:cNvPr>
          <p:cNvSpPr>
            <a:spLocks noChangeAspect="1" noChangeArrowheads="1"/>
          </p:cNvSpPr>
          <p:nvPr/>
        </p:nvSpPr>
        <p:spPr bwMode="auto">
          <a:xfrm>
            <a:off x="155575" y="926973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1" name="AutoShape 113" descr="Risultati immagini per ESCLUSIONE A SCUOLA">
            <a:hlinkClick r:id="rId114"/>
          </p:cNvPr>
          <p:cNvSpPr>
            <a:spLocks noChangeAspect="1" noChangeArrowheads="1"/>
          </p:cNvSpPr>
          <p:nvPr/>
        </p:nvSpPr>
        <p:spPr bwMode="auto">
          <a:xfrm>
            <a:off x="155575" y="929862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2" name="AutoShape 114" descr="Risultati immagini per ESCLUSIONE A SCUOLA">
            <a:hlinkClick r:id="rId115"/>
          </p:cNvPr>
          <p:cNvSpPr>
            <a:spLocks noChangeAspect="1" noChangeArrowheads="1"/>
          </p:cNvSpPr>
          <p:nvPr/>
        </p:nvSpPr>
        <p:spPr bwMode="auto">
          <a:xfrm>
            <a:off x="155575" y="932751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3" name="AutoShape 115" descr="Risultati immagini per ESCLUSIONE A SCUOLA">
            <a:hlinkClick r:id="rId116"/>
          </p:cNvPr>
          <p:cNvSpPr>
            <a:spLocks noChangeAspect="1" noChangeArrowheads="1"/>
          </p:cNvSpPr>
          <p:nvPr/>
        </p:nvSpPr>
        <p:spPr bwMode="auto">
          <a:xfrm>
            <a:off x="155575" y="935640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4" name="AutoShape 116" descr="Risultati immagini per ESCLUSIONE A SCUOLA">
            <a:hlinkClick r:id="rId117"/>
          </p:cNvPr>
          <p:cNvSpPr>
            <a:spLocks noChangeAspect="1" noChangeArrowheads="1"/>
          </p:cNvSpPr>
          <p:nvPr/>
        </p:nvSpPr>
        <p:spPr bwMode="auto">
          <a:xfrm>
            <a:off x="155575" y="93853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5" name="AutoShape 117" descr="Risultati immagini per ESCLUSIONE A SCUOLA">
            <a:hlinkClick r:id="rId118"/>
          </p:cNvPr>
          <p:cNvSpPr>
            <a:spLocks noChangeAspect="1" noChangeArrowheads="1"/>
          </p:cNvSpPr>
          <p:nvPr/>
        </p:nvSpPr>
        <p:spPr bwMode="auto">
          <a:xfrm>
            <a:off x="155575" y="94141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6" name="AutoShape 118" descr="Risultati immagini per ESCLUSIONE A SCUOLA">
            <a:hlinkClick r:id="rId119"/>
          </p:cNvPr>
          <p:cNvSpPr>
            <a:spLocks noChangeAspect="1" noChangeArrowheads="1"/>
          </p:cNvSpPr>
          <p:nvPr/>
        </p:nvSpPr>
        <p:spPr bwMode="auto">
          <a:xfrm>
            <a:off x="155575" y="94430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7" name="AutoShape 119" descr="Risultati immagini per ESCLUSIONE A SCUOLA">
            <a:hlinkClick r:id="rId120"/>
          </p:cNvPr>
          <p:cNvSpPr>
            <a:spLocks noChangeAspect="1" noChangeArrowheads="1"/>
          </p:cNvSpPr>
          <p:nvPr/>
        </p:nvSpPr>
        <p:spPr bwMode="auto">
          <a:xfrm>
            <a:off x="155575" y="947197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8" name="AutoShape 120" descr="Risultati immagini per ESCLUSIONE A SCUOLA">
            <a:hlinkClick r:id="rId121"/>
          </p:cNvPr>
          <p:cNvSpPr>
            <a:spLocks noChangeAspect="1" noChangeArrowheads="1"/>
          </p:cNvSpPr>
          <p:nvPr/>
        </p:nvSpPr>
        <p:spPr bwMode="auto">
          <a:xfrm>
            <a:off x="155575" y="950087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69" name="AutoShape 121" descr="Risultati immagini per ESCLUSIONE A SCUOLA">
            <a:hlinkClick r:id="rId122"/>
          </p:cNvPr>
          <p:cNvSpPr>
            <a:spLocks noChangeAspect="1" noChangeArrowheads="1"/>
          </p:cNvSpPr>
          <p:nvPr/>
        </p:nvSpPr>
        <p:spPr bwMode="auto">
          <a:xfrm>
            <a:off x="155575" y="952976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70" name="AutoShape 122" descr="Risultati immagini per ESCLUSIONE A SCUOLA">
            <a:hlinkClick r:id="rId123"/>
          </p:cNvPr>
          <p:cNvSpPr>
            <a:spLocks noChangeAspect="1" noChangeArrowheads="1"/>
          </p:cNvSpPr>
          <p:nvPr/>
        </p:nvSpPr>
        <p:spPr bwMode="auto">
          <a:xfrm>
            <a:off x="155575" y="955865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71" name="AutoShape 123" descr="Risultati immagini per ESCLUSIONE A SCUOLA">
            <a:hlinkClick r:id="rId124"/>
          </p:cNvPr>
          <p:cNvSpPr>
            <a:spLocks noChangeAspect="1" noChangeArrowheads="1"/>
          </p:cNvSpPr>
          <p:nvPr/>
        </p:nvSpPr>
        <p:spPr bwMode="auto">
          <a:xfrm>
            <a:off x="155575" y="958754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72" name="AutoShape 124" descr="Risultati immagini per ESCLUSIONE A SCUOLA">
            <a:hlinkClick r:id="rId125"/>
          </p:cNvPr>
          <p:cNvSpPr>
            <a:spLocks noChangeAspect="1" noChangeArrowheads="1"/>
          </p:cNvSpPr>
          <p:nvPr/>
        </p:nvSpPr>
        <p:spPr bwMode="auto">
          <a:xfrm>
            <a:off x="155575" y="96164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73" name="AutoShape 125" descr="Risultati immagini per ESCLUSIONE A SCUOLA">
            <a:hlinkClick r:id="rId126"/>
          </p:cNvPr>
          <p:cNvSpPr>
            <a:spLocks noChangeAspect="1" noChangeArrowheads="1"/>
          </p:cNvSpPr>
          <p:nvPr/>
        </p:nvSpPr>
        <p:spPr bwMode="auto">
          <a:xfrm>
            <a:off x="155575" y="964533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74" name="AutoShape 126" descr="Risultati immagini per ESCLUSIONE A SCUOLA">
            <a:hlinkClick r:id="rId127"/>
          </p:cNvPr>
          <p:cNvSpPr>
            <a:spLocks noChangeAspect="1" noChangeArrowheads="1"/>
          </p:cNvSpPr>
          <p:nvPr/>
        </p:nvSpPr>
        <p:spPr bwMode="auto">
          <a:xfrm>
            <a:off x="155575" y="967422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75" name="AutoShape 127" descr="Risultati immagini per ESCLUSIONE A SCUOLA">
            <a:hlinkClick r:id="rId128"/>
          </p:cNvPr>
          <p:cNvSpPr>
            <a:spLocks noChangeAspect="1" noChangeArrowheads="1"/>
          </p:cNvSpPr>
          <p:nvPr/>
        </p:nvSpPr>
        <p:spPr bwMode="auto">
          <a:xfrm>
            <a:off x="155575" y="97031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76" name="AutoShape 128" descr="Risultati immagini per ESCLUSIONE A SCUOLA">
            <a:hlinkClick r:id="rId129"/>
          </p:cNvPr>
          <p:cNvSpPr>
            <a:spLocks noChangeAspect="1" noChangeArrowheads="1"/>
          </p:cNvSpPr>
          <p:nvPr/>
        </p:nvSpPr>
        <p:spPr bwMode="auto">
          <a:xfrm>
            <a:off x="155575" y="973201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77" name="AutoShape 129" descr="Risultati immagini per ESCLUSIONE A SCUOLA">
            <a:hlinkClick r:id="rId130"/>
          </p:cNvPr>
          <p:cNvSpPr>
            <a:spLocks noChangeAspect="1" noChangeArrowheads="1"/>
          </p:cNvSpPr>
          <p:nvPr/>
        </p:nvSpPr>
        <p:spPr bwMode="auto">
          <a:xfrm>
            <a:off x="155575" y="976090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78" name="AutoShape 130" descr="Risultati immagini per ESCLUSIONE A SCUOLA">
            <a:hlinkClick r:id="rId131"/>
          </p:cNvPr>
          <p:cNvSpPr>
            <a:spLocks noChangeAspect="1" noChangeArrowheads="1"/>
          </p:cNvSpPr>
          <p:nvPr/>
        </p:nvSpPr>
        <p:spPr bwMode="auto">
          <a:xfrm>
            <a:off x="155575" y="978979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SCUOLA PROTAGONISTA DELL’INCLUSIONE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/>
              <a:t>DIFFONDERE LE COMPETENZE RELATIVE ALLA PROGETTAZIONE </a:t>
            </a:r>
            <a:r>
              <a:rPr lang="it-IT" dirty="0" err="1" smtClean="0"/>
              <a:t>DI</a:t>
            </a:r>
            <a:r>
              <a:rPr lang="it-IT" dirty="0" smtClean="0"/>
              <a:t> PERCORSI INCLUSIVI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275856" y="1772816"/>
            <a:ext cx="49978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PRIMO PIANO SULLA </a:t>
            </a:r>
          </a:p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DIDATTICA INCLUSIVA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ospitiweb.indire.it/adi/IndicazioniDef12/immagini/ID2_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857500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INCLUSIONE: UNA CORNICE TEORICA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3068960"/>
            <a:ext cx="7772400" cy="1338262"/>
          </a:xfrm>
        </p:spPr>
        <p:txBody>
          <a:bodyPr/>
          <a:lstStyle/>
          <a:p>
            <a:r>
              <a:rPr lang="it-IT" dirty="0" smtClean="0"/>
              <a:t>IMPORTANZA FONDAMENTALE DEL DIALOGO FRA PRATICHE DELLA QUOTIDIANEITA’ E SGUARDO </a:t>
            </a:r>
            <a:r>
              <a:rPr lang="it-IT" dirty="0" err="1" smtClean="0"/>
              <a:t>DI</a:t>
            </a:r>
            <a:r>
              <a:rPr lang="it-IT" dirty="0" smtClean="0"/>
              <a:t> INSIEME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843808" y="4869160"/>
            <a:ext cx="589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NON C’ è UNA BUONA PRATICA SENA UNA BUONA TEORIA</a:t>
            </a:r>
          </a:p>
          <a:p>
            <a:pPr algn="r"/>
            <a:r>
              <a:rPr lang="it-IT" dirty="0" smtClean="0"/>
              <a:t>LEWIN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7812360" cy="1143000"/>
          </a:xfrm>
        </p:spPr>
        <p:txBody>
          <a:bodyPr>
            <a:noAutofit/>
          </a:bodyPr>
          <a:lstStyle/>
          <a:p>
            <a:pPr algn="r"/>
            <a:r>
              <a:rPr lang="it-IT" sz="2800" b="1" dirty="0" smtClean="0"/>
              <a:t>Ognuno è un genio. Ma se si giudica un pesce  dalla sua abilità di arrampicarsi sugli alberi, lui passerà tutta la sua vita a credersi stupido”. </a:t>
            </a:r>
            <a:br>
              <a:rPr lang="it-IT" sz="2800" b="1" dirty="0" smtClean="0"/>
            </a:br>
            <a:r>
              <a:rPr lang="it-IT" sz="2800" b="1" dirty="0" smtClean="0"/>
              <a:t>A. Einstein</a:t>
            </a:r>
            <a:br>
              <a:rPr lang="it-IT" sz="2800" b="1" dirty="0" smtClean="0"/>
            </a:b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541638" y="2967335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inclusione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4149080"/>
            <a:ext cx="3969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Modo di guardare la diversità</a:t>
            </a:r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0" y="4941168"/>
            <a:ext cx="6583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Questione di sguardo</a:t>
            </a:r>
            <a:endParaRPr lang="it-IT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64704"/>
          </a:xfrm>
        </p:spPr>
        <p:txBody>
          <a:bodyPr>
            <a:noAutofit/>
          </a:bodyPr>
          <a:lstStyle/>
          <a:p>
            <a:pPr lvl="0"/>
            <a:r>
              <a:rPr lang="it-IT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educare all’inclusione = educare il proprio sguardo</a:t>
            </a:r>
            <a:endParaRPr lang="it-IT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4788024" cy="936104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Rivolgerlo a sé stessi prima che all’altro	</a:t>
            </a:r>
          </a:p>
          <a:p>
            <a:pPr>
              <a:buNone/>
            </a:pPr>
            <a:r>
              <a:rPr lang="it-IT" b="1" dirty="0" smtClean="0"/>
              <a:t>	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Immagine 4" descr="immagine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996952"/>
            <a:ext cx="3810000" cy="2286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5103674"/>
            <a:ext cx="87838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Atteggiamento critico e riflessivo</a:t>
            </a:r>
            <a:endParaRPr lang="it-IT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88443" y="1196752"/>
            <a:ext cx="87555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 smtClean="0">
                <a:solidFill>
                  <a:prstClr val="white"/>
                </a:solidFill>
              </a:rPr>
              <a:t>Lavorare sulle proprie strutture di pensiero, sui propri sistemi di aspettative, sulle reali motivazioni che muovono il nostro agire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39552" y="2924944"/>
            <a:ext cx="44019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“E’ necessario mettere in discussione le premesse apparentemente indiscutibili del nostro modo di agire per evitare l’</a:t>
            </a:r>
            <a:r>
              <a:rPr lang="it-IT" sz="2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autocentramento</a:t>
            </a:r>
            <a:r>
              <a:rPr lang="it-IT" sz="2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dell’io”. </a:t>
            </a:r>
            <a:r>
              <a:rPr lang="it-IT" sz="2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Bauman</a:t>
            </a:r>
            <a:endParaRPr lang="it-IT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Includere come colonizzare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619672" y="1268760"/>
            <a:ext cx="4464496" cy="2223120"/>
          </a:xfrm>
        </p:spPr>
        <p:txBody>
          <a:bodyPr/>
          <a:lstStyle/>
          <a:p>
            <a:pPr>
              <a:buNone/>
            </a:pPr>
            <a:r>
              <a:rPr lang="it-IT" b="1" dirty="0" smtClean="0"/>
              <a:t>Lo sguardo che pietrifica</a:t>
            </a:r>
          </a:p>
          <a:p>
            <a:pPr>
              <a:buNone/>
            </a:pPr>
            <a:r>
              <a:rPr lang="it-IT" b="1" dirty="0" smtClean="0"/>
              <a:t>Immobilizza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026" name="AutoShape 2" descr="Risultati immagini per medusa PIETRI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medusa PIETRIF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728"/>
            <a:ext cx="1952625" cy="2343151"/>
          </a:xfrm>
          <a:prstGeom prst="rect">
            <a:avLst/>
          </a:prstGeom>
          <a:noFill/>
        </p:spPr>
      </p:pic>
      <p:pic>
        <p:nvPicPr>
          <p:cNvPr id="1032" name="Picture 8" descr="http://www.didatticarte.it/public/medusa-peruz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77072"/>
            <a:ext cx="5027712" cy="2458163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395536" y="3573016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it-IT" sz="2600" b="1" dirty="0" smtClean="0">
                <a:solidFill>
                  <a:prstClr val="white"/>
                </a:solidFill>
              </a:rPr>
              <a:t>Risposta dell’altro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4869160"/>
            <a:ext cx="39950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CHIUSURA/</a:t>
            </a:r>
          </a:p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ATTACCO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0" y="5202238"/>
            <a:ext cx="8420100" cy="1655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7338" y="1728788"/>
            <a:ext cx="7848600" cy="792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</a:rPr>
              <a:t> non può essere intesa come un processo attraverso il </a:t>
            </a:r>
            <a:r>
              <a:rPr lang="it-IT" sz="2400" dirty="0"/>
              <a:t>quale </a:t>
            </a:r>
            <a:r>
              <a:rPr lang="it-IT" sz="2400" i="1" dirty="0"/>
              <a:t>riassorbire</a:t>
            </a:r>
            <a:r>
              <a:rPr lang="it-IT" sz="2400" dirty="0"/>
              <a:t> queste persone nel mondo di chi “è dentro” “è inserito” 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487363" y="287338"/>
            <a:ext cx="7901061" cy="1341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/>
              </a:rPr>
              <a:t>L’inclusione di </a:t>
            </a:r>
            <a:r>
              <a:rPr lang="it-IT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/>
              </a:rPr>
              <a:t>chi è ai margini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43808" y="2708920"/>
            <a:ext cx="5783933" cy="173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/>
              <a:t>«i cosiddetti emarginati non sono mai stati “fuori di”.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/>
              <a:t>Sono stati sempre “dentro di”.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/>
              <a:t>Dentro la struttura che li trasforma in “esseri per l'altro”.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/>
              <a:t>La loro soluzione allora non consiste nell'integrarsi, nell'incorporarsi dentro questa struttura,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/>
              <a:t>ma nel trasformarla per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divenire esseri per </a:t>
            </a:r>
            <a:r>
              <a:rPr lang="it-I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sè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24578" name="Picture 2" descr="Risultati immagini per inclus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2609850" cy="17430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555776" y="1268760"/>
            <a:ext cx="6249987" cy="16614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FFFFFF"/>
                </a:solidFill>
              </a:rPr>
              <a:t> LA STRADA DELLA “LIBERAZIONE” NON PASSA PER LA STESSA VIA </a:t>
            </a:r>
            <a:r>
              <a:rPr lang="it-IT" dirty="0" err="1">
                <a:solidFill>
                  <a:srgbClr val="FFFFFF"/>
                </a:solidFill>
              </a:rPr>
              <a:t>DI</a:t>
            </a:r>
            <a:r>
              <a:rPr lang="it-IT" dirty="0">
                <a:solidFill>
                  <a:srgbClr val="FFFFFF"/>
                </a:solidFill>
              </a:rPr>
              <a:t> QUELLA DELL'”OPPRESSIONE”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FFFFFF"/>
                </a:solidFill>
              </a:rPr>
              <a:t>Non porta a “depositare” la fede nella libertà, pensando cosi di conquistare la fiducia degli oppressi, ma a DIALOGARE CON LORO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 flipV="1">
            <a:off x="4751388" y="3168650"/>
            <a:ext cx="1944687" cy="1511300"/>
          </a:xfrm>
          <a:prstGeom prst="triangle">
            <a:avLst>
              <a:gd name="adj" fmla="val 52023"/>
            </a:avLst>
          </a:prstGeom>
          <a:gradFill>
            <a:gsLst>
              <a:gs pos="0">
                <a:srgbClr val="D6B19C">
                  <a:alpha val="1000"/>
                </a:srgb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3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92388" y="4630738"/>
            <a:ext cx="6551612" cy="912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DIFENDERE IL CARATTERE </a:t>
            </a:r>
            <a:endParaRPr lang="it-IT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EMINENTEMENTE </a:t>
            </a: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CAMBIAMENTO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771775" y="5832475"/>
            <a:ext cx="6224588" cy="63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/>
              <a:t>OCCORRE FARE LE TRASFORMAZIONI </a:t>
            </a:r>
            <a:r>
              <a:rPr lang="it-IT" b="1" dirty="0"/>
              <a:t>CON</a:t>
            </a:r>
            <a:r>
              <a:rPr lang="it-IT" dirty="0"/>
              <a:t> LORO 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/>
              <a:t>NON </a:t>
            </a:r>
            <a:r>
              <a:rPr lang="it-IT" b="1" dirty="0"/>
              <a:t>PER</a:t>
            </a:r>
            <a:r>
              <a:rPr lang="it-IT" dirty="0"/>
              <a:t> </a:t>
            </a:r>
            <a:r>
              <a:rPr lang="it-IT" dirty="0" smtClean="0"/>
              <a:t>LORO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 smtClean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4509120"/>
            <a:ext cx="2592388" cy="1825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TRASFORMAZIONI COME SOGLIE VERSO UN NUOVO UNIVERSO </a:t>
            </a:r>
            <a:r>
              <a:rPr lang="it-IT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RELAZIONI POSSIBILI TRA SE' E IL MONDO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339752" cy="39101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2383239" y="188640"/>
            <a:ext cx="6760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DIALOGO CRITICO E </a:t>
            </a:r>
            <a:r>
              <a:rPr lang="it-IT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LIBERATORE</a:t>
            </a:r>
            <a:endParaRPr lang="it-IT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860032" y="188640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 smtClean="0"/>
              <a:t>PROGETTARE L’INCLUSIONE SIGNIFICA </a:t>
            </a:r>
            <a:r>
              <a:rPr lang="it-IT" sz="2800" dirty="0" err="1" smtClean="0"/>
              <a:t>co-costrure</a:t>
            </a:r>
            <a:r>
              <a:rPr lang="it-IT" sz="2800" dirty="0" smtClean="0"/>
              <a:t>    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traiettorie di cambiamento costruite e pensate </a:t>
            </a:r>
            <a:r>
              <a:rPr lang="it-IT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 loro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 </a:t>
            </a:r>
            <a:r>
              <a:rPr lang="it-IT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partire da loro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dalle loro storie</a:t>
            </a:r>
            <a:r>
              <a:rPr lang="it-IT" sz="2800" dirty="0" smtClean="0">
                <a:solidFill>
                  <a:srgbClr val="000000"/>
                </a:solidFill>
              </a:rPr>
              <a:t>,</a:t>
            </a:r>
            <a:r>
              <a:rPr lang="it-IT" sz="2800" dirty="0" smtClean="0"/>
              <a:t> non pensate dall’altro e dall’alto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395537" y="2204864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Lavoro autoriflessivo</a:t>
            </a:r>
            <a:endParaRPr lang="it-IT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077072"/>
            <a:ext cx="683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Deve coinvolgere tutti gli operatori (scuola, famiglia, associazioni, ecc)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7092280" y="4077072"/>
            <a:ext cx="111820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9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it-IT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013176"/>
            <a:ext cx="723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L’impegno che ciascuno mette nel proprio compito sarà misura di confronto per l’escluso del suo impegno e della sua motivazione verso il proprio progetto educativo</a:t>
            </a:r>
            <a:endParaRPr lang="it-IT" sz="2400" dirty="0"/>
          </a:p>
        </p:txBody>
      </p:sp>
      <p:pic>
        <p:nvPicPr>
          <p:cNvPr id="12290" name="Picture 2" descr="http://www.geform.eu/wp-content/uploads/2015/09/univers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46449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11560" y="404664"/>
            <a:ext cx="7138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Definiamo l’inclusione</a:t>
            </a:r>
            <a:endParaRPr lang="it-I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19675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 smtClean="0"/>
          </a:p>
          <a:p>
            <a:r>
              <a:rPr lang="it-IT" sz="3200" dirty="0" err="1" smtClean="0"/>
              <a:t>IN=</a:t>
            </a:r>
            <a:r>
              <a:rPr lang="it-IT" sz="3200" dirty="0" smtClean="0"/>
              <a:t> DENTRO </a:t>
            </a:r>
            <a:r>
              <a:rPr lang="it-IT" sz="3200" dirty="0" err="1" smtClean="0"/>
              <a:t>CLAUDERE=</a:t>
            </a:r>
            <a:r>
              <a:rPr lang="it-IT" sz="3200" dirty="0" smtClean="0"/>
              <a:t> CHIUDERE</a:t>
            </a:r>
          </a:p>
          <a:p>
            <a:r>
              <a:rPr lang="it-IT" sz="3200" dirty="0" smtClean="0"/>
              <a:t>Sottende già nel suo significato etimologico da una parte la presenza di un gruppo, di una comunità,</a:t>
            </a:r>
          </a:p>
          <a:p>
            <a:r>
              <a:rPr lang="it-IT" sz="3200" dirty="0" smtClean="0"/>
              <a:t>Dall’altra l’esistenza di un insieme di persone che resta fuori  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4509120"/>
            <a:ext cx="7954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PRIMA </a:t>
            </a:r>
            <a:r>
              <a:rPr lang="it-IT" dirty="0" err="1" smtClean="0"/>
              <a:t>DI</a:t>
            </a:r>
            <a:r>
              <a:rPr lang="it-IT" dirty="0" smtClean="0"/>
              <a:t> PROGETTARE L’INCLUSIONE OCCORRE DOMANDARSI QUALI</a:t>
            </a:r>
          </a:p>
          <a:p>
            <a:r>
              <a:rPr lang="it-IT" dirty="0" smtClean="0"/>
              <a:t> SONO LE CARATTERISTICHE DEL GRUPPO, DELLA SOCIETA’ CUI APPARTENIAMO</a:t>
            </a:r>
          </a:p>
          <a:p>
            <a:r>
              <a:rPr lang="it-IT" dirty="0" smtClean="0"/>
              <a:t> E SE ESISTE UNA DELIBERATA VOLONTA’ </a:t>
            </a:r>
            <a:r>
              <a:rPr lang="it-IT" dirty="0" err="1" smtClean="0"/>
              <a:t>DI</a:t>
            </a:r>
            <a:r>
              <a:rPr lang="it-IT" dirty="0" smtClean="0"/>
              <a:t> NON ESSERE PARTE</a:t>
            </a:r>
            <a:endParaRPr lang="it-IT" dirty="0"/>
          </a:p>
        </p:txBody>
      </p:sp>
      <p:pic>
        <p:nvPicPr>
          <p:cNvPr id="19458" name="Picture 2" descr="Risultati immagini per inclus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45224"/>
            <a:ext cx="3371850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762</Words>
  <Application>Microsoft Office PowerPoint</Application>
  <PresentationFormat>Presentazione su schermo (4:3)</PresentationFormat>
  <Paragraphs>259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Universo</vt:lpstr>
      <vt:lpstr> L’inclusione tra teoria e prassi  </vt:lpstr>
      <vt:lpstr>INCLUSIONE: UNA CORNICE TEORICA</vt:lpstr>
      <vt:lpstr>Ognuno è un genio. Ma se si giudica un pesce  dalla sua abilità di arrampicarsi sugli alberi, lui passerà tutta la sua vita a credersi stupido”.  A. Einstein </vt:lpstr>
      <vt:lpstr>  educare all’inclusione = educare il proprio sguardo</vt:lpstr>
      <vt:lpstr>Includere come colonizzare  </vt:lpstr>
      <vt:lpstr>Diapositiva 6</vt:lpstr>
      <vt:lpstr>Diapositiva 7</vt:lpstr>
      <vt:lpstr>Diapositiva 8</vt:lpstr>
      <vt:lpstr>Diapositiva 9</vt:lpstr>
      <vt:lpstr>Diapositiva 10</vt:lpstr>
      <vt:lpstr>Diapositiva 11</vt:lpstr>
      <vt:lpstr>CULTO DELL’IMMEDIATO</vt:lpstr>
      <vt:lpstr>CULTO DELL’AUTOREFERENZIALITA’</vt:lpstr>
      <vt:lpstr>CULTO DELL’EFFICIENZA</vt:lpstr>
      <vt:lpstr>NECESSARIO IL SUPERAMENTO DI QUESTI TRE CULTI</vt:lpstr>
      <vt:lpstr>INCLUSIONE</vt:lpstr>
      <vt:lpstr>SCUOLA IN DIFFICOLTA’</vt:lpstr>
      <vt:lpstr>SCUOLA PROTAGONISTA DELL’INCLUSIONE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relazione educativa in contesti  multi-problematici.</dc:title>
  <dc:creator>ACER</dc:creator>
  <cp:lastModifiedBy>Manzoni</cp:lastModifiedBy>
  <cp:revision>32</cp:revision>
  <dcterms:created xsi:type="dcterms:W3CDTF">2015-08-29T20:44:50Z</dcterms:created>
  <dcterms:modified xsi:type="dcterms:W3CDTF">2016-04-26T08:56:21Z</dcterms:modified>
</cp:coreProperties>
</file>