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5" r:id="rId1"/>
  </p:sldMasterIdLst>
  <p:notesMasterIdLst>
    <p:notesMasterId r:id="rId26"/>
  </p:notesMasterIdLst>
  <p:sldIdLst>
    <p:sldId id="257" r:id="rId2"/>
    <p:sldId id="264" r:id="rId3"/>
    <p:sldId id="308" r:id="rId4"/>
    <p:sldId id="328" r:id="rId5"/>
    <p:sldId id="322" r:id="rId6"/>
    <p:sldId id="265" r:id="rId7"/>
    <p:sldId id="296" r:id="rId8"/>
    <p:sldId id="343" r:id="rId9"/>
    <p:sldId id="349" r:id="rId10"/>
    <p:sldId id="345" r:id="rId11"/>
    <p:sldId id="323" r:id="rId12"/>
    <p:sldId id="351" r:id="rId13"/>
    <p:sldId id="347" r:id="rId14"/>
    <p:sldId id="352" r:id="rId15"/>
    <p:sldId id="329" r:id="rId16"/>
    <p:sldId id="330" r:id="rId17"/>
    <p:sldId id="344" r:id="rId18"/>
    <p:sldId id="336" r:id="rId19"/>
    <p:sldId id="337" r:id="rId20"/>
    <p:sldId id="334" r:id="rId21"/>
    <p:sldId id="338" r:id="rId22"/>
    <p:sldId id="335" r:id="rId23"/>
    <p:sldId id="313" r:id="rId24"/>
    <p:sldId id="341" r:id="rId25"/>
  </p:sldIdLst>
  <p:sldSz cx="9144000" cy="6858000" type="screen4x3"/>
  <p:notesSz cx="6888163" cy="100203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E9830"/>
    <a:srgbClr val="FC6E04"/>
    <a:srgbClr val="C48EC1"/>
    <a:srgbClr val="D67AD8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3834" autoAdjust="0"/>
  </p:normalViewPr>
  <p:slideViewPr>
    <p:cSldViewPr>
      <p:cViewPr>
        <p:scale>
          <a:sx n="90" d="100"/>
          <a:sy n="90" d="100"/>
        </p:scale>
        <p:origin x="-804" y="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cs typeface="Arial" charset="0"/>
              </a:defRPr>
            </a:lvl1pPr>
          </a:lstStyle>
          <a:p>
            <a:pPr>
              <a:defRPr/>
            </a:pPr>
            <a:fld id="{885D54C5-F5D2-45A2-954C-0B8EEDA144C1}" type="datetimeFigureOut">
              <a:rPr lang="it-IT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>
                <a:cs typeface="Arial" charset="0"/>
              </a:defRPr>
            </a:lvl1pPr>
          </a:lstStyle>
          <a:p>
            <a:pPr>
              <a:defRPr/>
            </a:pPr>
            <a:fld id="{2C775EEB-F114-4153-AAD7-E8EB4B1E9F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6510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75EEB-F114-4153-AAD7-E8EB4B1E9FF2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2153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49B83-E66F-4D34-B494-993F8F01A9C9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95AEC-6257-45A5-9498-BC40BE94116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F64A2-F110-4318-AE47-E093F04BEBE2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5ACF8-BF60-4C98-9558-B632A30FF75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13F226-C35B-4E93-BBE3-03705BCEF473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D1087-0B47-4201-9955-FACC012B9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95E6A3-73E5-45AC-B262-B50DF0D813DF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A5206-2DC4-437E-9613-122418B8B0C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9072D-0693-4EE7-BCA2-BD029C5E82A4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3D2E0BB1-0967-4052-93FB-49FE8A43265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DB1484-8D93-4A4F-8A35-27D06264D412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3DD91-190B-4CA4-9F96-9A7AB3128C4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BE0B3-D5B9-4D45-ADA7-2CDE4407C607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B5D4F-DE00-4417-94A0-1ADAB64FD5F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7161D3-1F4D-4FA3-A743-82CA513FFCA0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B5030-BE20-4552-84DC-979F89A8E1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9909B9-49F3-4796-A8AE-D481E8A2C090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080C7-ABD3-4F8E-9E89-68926FA1706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BC6F-0C71-40A5-AF65-157FA99E9A64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58A96-B600-4C87-9708-FDEDB79348E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FB9E7-CB3D-4ECB-9F39-B15908DF1C79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58E83-B671-4B90-BBD2-603B2519466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F219BC1-A966-4C51-866B-63715F190053}" type="datetimeFigureOut">
              <a:rPr lang="it-IT" smtClean="0"/>
              <a:pPr>
                <a:defRPr/>
              </a:pPr>
              <a:t>17/05/2016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CC5560E-9523-4D04-BF2D-68244EA08B2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cumento_di_Microsoft_Office_Word2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agogia.it/" TargetMode="External"/><Relationship Id="rId2" Type="http://schemas.openxmlformats.org/officeDocument/2006/relationships/hyperlink" Target="http://www.atuttascuola.it/didattica/materiale_didattico_di_pedagogia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dagogistionline.it/" TargetMode="External"/><Relationship Id="rId4" Type="http://schemas.openxmlformats.org/officeDocument/2006/relationships/hyperlink" Target="http://www.sapere.it/sapere/strumenti/studiafacile/psicologia-pedagogia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csedegliano.it/sezioni/scuole/PC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educatorisenzafrontiere.org/2012/01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1772816"/>
            <a:ext cx="5220072" cy="153888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it-IT" sz="3200" dirty="0" err="1" smtClean="0">
                <a:solidFill>
                  <a:srgbClr val="FF0000"/>
                </a:solidFill>
              </a:rPr>
              <a:t>uda</a:t>
            </a:r>
            <a:endParaRPr lang="it-IT" sz="3200" dirty="0" smtClean="0">
              <a:solidFill>
                <a:srgbClr val="FF0000"/>
              </a:solidFill>
            </a:endParaRPr>
          </a:p>
          <a:p>
            <a:r>
              <a:rPr lang="it-IT" sz="3100" b="1" cap="all" dirty="0" smtClean="0">
                <a:ln w="6350">
                  <a:noFill/>
                </a:ln>
                <a:solidFill>
                  <a:srgbClr val="009DD9">
                    <a:lumMod val="75000"/>
                  </a:srgb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L’intuizione </a:t>
            </a:r>
            <a:r>
              <a:rPr lang="it-IT" sz="3100" b="1" cap="all" dirty="0">
                <a:ln w="6350">
                  <a:noFill/>
                </a:ln>
                <a:solidFill>
                  <a:srgbClr val="009DD9">
                    <a:lumMod val="75000"/>
                  </a:srgb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metafisica in </a:t>
            </a:r>
            <a:r>
              <a:rPr lang="it-IT" sz="3100" b="1" cap="all" dirty="0" err="1">
                <a:ln w="6350">
                  <a:noFill/>
                </a:ln>
                <a:solidFill>
                  <a:srgbClr val="009DD9">
                    <a:lumMod val="75000"/>
                  </a:srgb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Plotino</a:t>
            </a:r>
            <a:endParaRPr lang="it-IT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1320" y="260647"/>
            <a:ext cx="2315096" cy="309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5518122" cy="1828800"/>
          </a:xfrm>
        </p:spPr>
        <p:txBody>
          <a:bodyPr>
            <a:normAutofit fontScale="90000"/>
          </a:bodyPr>
          <a:lstStyle/>
          <a:p>
            <a:r>
              <a:rPr lang="it-IT" sz="2200" dirty="0" smtClean="0"/>
              <a:t>Formazione in servizio dei docenti specializzati sul sostegno sui temi della disabilità, per la promozione di figure di coordinamento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0803" y="1576480"/>
            <a:ext cx="7312776" cy="1231302"/>
          </a:xfrm>
        </p:spPr>
        <p:txBody>
          <a:bodyPr>
            <a:noAutofit/>
          </a:bodyPr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quel tipo di conoscenza immediata che non si avvale del ragionamento o della conoscenza sensibile.</a:t>
            </a:r>
            <a:br>
              <a:rPr lang="it-IT" sz="2000" dirty="0" smtClean="0">
                <a:solidFill>
                  <a:schemeClr val="tx1"/>
                </a:solidFill>
              </a:rPr>
            </a:b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1222" y="5360442"/>
            <a:ext cx="7116458" cy="144016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t-IT" dirty="0" smtClean="0">
                <a:latin typeface="+mj-lt"/>
              </a:rPr>
              <a:t>filosofia aristotelica : </a:t>
            </a:r>
          </a:p>
          <a:p>
            <a:pPr marL="68580" indent="0">
              <a:buNone/>
            </a:pPr>
            <a:r>
              <a:rPr lang="it-IT" dirty="0" smtClean="0">
                <a:latin typeface="+mj-lt"/>
              </a:rPr>
              <a:t>dopo la fisica</a:t>
            </a:r>
          </a:p>
          <a:p>
            <a:pPr marL="68580" indent="0">
              <a:buNone/>
            </a:pPr>
            <a:r>
              <a:rPr lang="it-IT" dirty="0" smtClean="0">
                <a:latin typeface="+mj-lt"/>
              </a:rPr>
              <a:t>oltre la natura</a:t>
            </a:r>
            <a:endParaRPr lang="it-IT" dirty="0">
              <a:latin typeface="+mj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-29209" y="721224"/>
            <a:ext cx="5987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INTUIZIONE (</a:t>
            </a:r>
            <a:r>
              <a:rPr lang="it-IT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noesis</a:t>
            </a:r>
            <a:r>
              <a:rPr lang="it-I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it-IT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627784" y="4437112"/>
            <a:ext cx="3637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METAFISICA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79512" y="42748"/>
            <a:ext cx="68142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Condividiamo un </a:t>
            </a:r>
            <a:r>
              <a:rPr lang="it-IT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essico di base</a:t>
            </a:r>
            <a:endParaRPr lang="it-IT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27584" y="357301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</a:pPr>
            <a:r>
              <a:rPr lang="it-IT" sz="2000" b="1" dirty="0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è </a:t>
            </a:r>
            <a:r>
              <a:rPr lang="it-IT" sz="2000" b="1" dirty="0" smtClean="0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anche </a:t>
            </a:r>
            <a:r>
              <a:rPr lang="it-IT" sz="2000" b="1" dirty="0" err="1" smtClean="0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noesis</a:t>
            </a:r>
            <a:r>
              <a:rPr lang="it-IT" sz="2000" b="1" dirty="0" smtClean="0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 </a:t>
            </a:r>
            <a:r>
              <a:rPr lang="it-IT" sz="2000" b="1" dirty="0" err="1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perche</a:t>
            </a:r>
            <a:r>
              <a:rPr lang="it-IT" sz="2000" b="1" dirty="0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’ </a:t>
            </a:r>
            <a:r>
              <a:rPr lang="it-IT" sz="2000" b="1" dirty="0" err="1" smtClean="0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e</a:t>
            </a:r>
            <a:r>
              <a:rPr lang="it-IT" sz="2000" b="1" dirty="0" err="1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’</a:t>
            </a:r>
            <a:r>
              <a:rPr lang="it-IT" sz="2000" b="1" dirty="0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 </a:t>
            </a:r>
            <a:r>
              <a:rPr lang="it-IT" sz="2000" b="1" dirty="0" smtClean="0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auto-intuizione</a:t>
            </a:r>
          </a:p>
          <a:p>
            <a:pPr lvl="0" fontAlgn="auto">
              <a:spcAft>
                <a:spcPts val="0"/>
              </a:spcAft>
            </a:pPr>
            <a:r>
              <a:rPr lang="it-IT" sz="2000" b="1" dirty="0" smtClean="0">
                <a:ln w="6350">
                  <a:noFill/>
                </a:ln>
                <a:solidFill>
                  <a:prstClr val="white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’</a:t>
            </a:r>
            <a:endParaRPr lang="it-IT" sz="2000" b="1" dirty="0">
              <a:ln w="6350">
                <a:noFill/>
              </a:ln>
              <a:solidFill>
                <a:prstClr val="white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+mj-ea"/>
              <a:cs typeface="+mj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32046" y="2807782"/>
            <a:ext cx="5872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"/>
                <a:ea typeface="+mj-ea"/>
                <a:cs typeface="+mj-cs"/>
              </a:rPr>
              <a:t>Intelletto (</a:t>
            </a:r>
            <a:r>
              <a:rPr lang="it-IT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"/>
                <a:ea typeface="+mj-ea"/>
                <a:cs typeface="+mj-cs"/>
              </a:rPr>
              <a:t>nous</a:t>
            </a:r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"/>
                <a:ea typeface="+mj-ea"/>
                <a:cs typeface="+mj-cs"/>
              </a:rPr>
              <a:t>)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164681" y="3926959"/>
            <a:ext cx="1587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ln w="6350">
                  <a:noFill/>
                </a:ln>
                <a:solidFill>
                  <a:srgbClr val="92D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riflessività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760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riangolo isoscele 14"/>
          <p:cNvSpPr/>
          <p:nvPr/>
        </p:nvSpPr>
        <p:spPr>
          <a:xfrm rot="13881207" flipH="1">
            <a:off x="4557082" y="4393919"/>
            <a:ext cx="902125" cy="1214733"/>
          </a:xfrm>
          <a:prstGeom prst="triangle">
            <a:avLst/>
          </a:prstGeom>
          <a:gradFill>
            <a:gsLst>
              <a:gs pos="0">
                <a:srgbClr val="5E9EFF">
                  <a:alpha val="52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832930" y="3865994"/>
            <a:ext cx="3510582" cy="1187261"/>
          </a:xfrm>
          <a:prstGeom prst="ellipse">
            <a:avLst/>
          </a:prstGeom>
          <a:gradFill flip="none" rotWithShape="0"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2488" y="32415"/>
            <a:ext cx="7000375" cy="1143000"/>
          </a:xfrm>
        </p:spPr>
        <p:txBody>
          <a:bodyPr>
            <a:noAutofit/>
          </a:bodyPr>
          <a:lstStyle/>
          <a:p>
            <a:pPr algn="l"/>
            <a:r>
              <a:rPr lang="it-IT" sz="3200" dirty="0" smtClean="0">
                <a:solidFill>
                  <a:srgbClr val="92D050"/>
                </a:solidFill>
              </a:rPr>
              <a:t>L’uno e le sue emanazioni</a:t>
            </a:r>
            <a:endParaRPr lang="it-IT" sz="3200" dirty="0">
              <a:solidFill>
                <a:srgbClr val="92D050"/>
              </a:solidFill>
            </a:endParaRPr>
          </a:p>
        </p:txBody>
      </p:sp>
      <p:sp>
        <p:nvSpPr>
          <p:cNvPr id="4" name="Triangolo isoscele 3"/>
          <p:cNvSpPr/>
          <p:nvPr/>
        </p:nvSpPr>
        <p:spPr>
          <a:xfrm rot="5400000" flipH="1">
            <a:off x="2730788" y="1875820"/>
            <a:ext cx="1564286" cy="1254041"/>
          </a:xfrm>
          <a:prstGeom prst="triangle">
            <a:avLst/>
          </a:prstGeom>
          <a:gradFill>
            <a:gsLst>
              <a:gs pos="0">
                <a:srgbClr val="5E9EFF">
                  <a:alpha val="52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139952" y="1764176"/>
            <a:ext cx="44466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PUNTO DI PARTENZA DELLA SUA RIFLESSIONE</a:t>
            </a:r>
          </a:p>
          <a:p>
            <a:r>
              <a:rPr lang="it-IT" dirty="0" smtClean="0"/>
              <a:t>Qualunque oggetto è tale a patto di conservare la sua </a:t>
            </a:r>
            <a:r>
              <a:rPr lang="it-IT" dirty="0" smtClean="0">
                <a:solidFill>
                  <a:schemeClr val="accent6"/>
                </a:solidFill>
              </a:rPr>
              <a:t>unità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Le cose, gli esseri umani, ma anche nozioni astratte hanno una struttura unitaria.</a:t>
            </a:r>
          </a:p>
          <a:p>
            <a:pPr algn="ctr"/>
            <a:r>
              <a:rPr lang="it-IT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TOLTA L’UNITA’ E’ TOLTO L’ENTE</a:t>
            </a:r>
          </a:p>
          <a:p>
            <a:pPr algn="ctr"/>
            <a:r>
              <a:rPr lang="it-IT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L’UNITA’ E’ CONDIZIONE DI MOLTEPLICITA’</a:t>
            </a:r>
            <a:endParaRPr lang="it-IT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909067" y="3865994"/>
            <a:ext cx="12041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UNO</a:t>
            </a:r>
            <a:endParaRPr lang="it-IT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3184" y="5001285"/>
            <a:ext cx="41889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TEOLOGIA NEGATIVA</a:t>
            </a:r>
            <a:endParaRPr lang="it-IT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31788" y="1964231"/>
            <a:ext cx="2701958" cy="1077218"/>
          </a:xfrm>
          <a:prstGeom prst="rect">
            <a:avLst/>
          </a:prstGeom>
          <a:solidFill>
            <a:schemeClr val="tx2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3200" b="1" dirty="0" smtClean="0">
                <a:ln/>
                <a:solidFill>
                  <a:schemeClr val="bg2"/>
                </a:solidFill>
              </a:rPr>
              <a:t>UNITA’ E </a:t>
            </a:r>
          </a:p>
          <a:p>
            <a:pPr algn="ctr"/>
            <a:r>
              <a:rPr lang="it-IT" sz="3200" b="1" dirty="0" smtClean="0">
                <a:ln/>
                <a:solidFill>
                  <a:schemeClr val="bg2"/>
                </a:solidFill>
              </a:rPr>
              <a:t>MOLTEPLICITA’</a:t>
            </a:r>
            <a:endParaRPr lang="it-IT" sz="3200" b="1" cap="none" spc="0" dirty="0">
              <a:ln/>
              <a:solidFill>
                <a:schemeClr val="bg2"/>
              </a:solidFill>
              <a:effectLst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365803" y="4521343"/>
            <a:ext cx="2444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2"/>
                </a:solidFill>
              </a:rPr>
              <a:t>ESCLUDE IL MOLTEPLICE</a:t>
            </a:r>
            <a:endParaRPr lang="it-IT" dirty="0">
              <a:solidFill>
                <a:schemeClr val="bg2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758800" y="32415"/>
            <a:ext cx="3385200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entury Gothic"/>
                <a:ea typeface="+mj-ea"/>
                <a:cs typeface="+mj-cs"/>
              </a:rPr>
              <a:t>Fase 1: Presentazione del tema. Lezione </a:t>
            </a:r>
            <a:r>
              <a:rPr lang="it-IT" dirty="0">
                <a:solidFill>
                  <a:schemeClr val="bg1"/>
                </a:solidFill>
                <a:latin typeface="Century Gothic"/>
                <a:ea typeface="+mj-ea"/>
                <a:cs typeface="+mj-cs"/>
              </a:rPr>
              <a:t>frontale dialogata</a:t>
            </a:r>
            <a:endParaRPr lang="it-IT" sz="1100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3184" y="5805264"/>
            <a:ext cx="4188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DETERMINAZIONE DI DIO ATTRAVERSO IL RICONOSCIMENTO DI CIO’ CHE NON E’.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>
            <a:off x="3648336" y="3573016"/>
            <a:ext cx="491616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7288567" y="5373244"/>
            <a:ext cx="1618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POTENZA NON </a:t>
            </a:r>
          </a:p>
          <a:p>
            <a:r>
              <a:rPr lang="it-IT" dirty="0" smtClean="0"/>
              <a:t>CIRCOSCRITTA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5704391" y="543480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INFINITO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4636122" y="6082263"/>
            <a:ext cx="2545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TRASCENDENTE</a:t>
            </a:r>
            <a:endParaRPr lang="it-IT" sz="28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7306894" y="6101089"/>
            <a:ext cx="1837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PRIVO DI FORMA </a:t>
            </a:r>
          </a:p>
          <a:p>
            <a:r>
              <a:rPr lang="it-IT" dirty="0" smtClean="0"/>
              <a:t>E FIGURA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9414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ttore 1 24"/>
          <p:cNvCxnSpPr/>
          <p:nvPr/>
        </p:nvCxnSpPr>
        <p:spPr>
          <a:xfrm flipH="1" flipV="1">
            <a:off x="3463746" y="5194126"/>
            <a:ext cx="3824970" cy="35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61" y="0"/>
            <a:ext cx="4269303" cy="836712"/>
          </a:xfr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Plotino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: la metafisica 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294148" y="1592559"/>
            <a:ext cx="1981708" cy="887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UNO/DIO</a:t>
            </a:r>
            <a:endParaRPr lang="it-IT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2338263" y="2480496"/>
            <a:ext cx="0" cy="33357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-101128" y="860660"/>
            <a:ext cx="29449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 </a:t>
            </a:r>
            <a:r>
              <a:rPr lang="it-IT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EMANAZIONE</a:t>
            </a:r>
          </a:p>
          <a:p>
            <a:r>
              <a:rPr lang="it-IT" dirty="0" smtClean="0"/>
              <a:t>Processo automatico e necessario </a:t>
            </a:r>
          </a:p>
          <a:p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5508104" y="4886949"/>
            <a:ext cx="0" cy="3071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arrotondato 16"/>
          <p:cNvSpPr/>
          <p:nvPr/>
        </p:nvSpPr>
        <p:spPr>
          <a:xfrm>
            <a:off x="1240886" y="2730250"/>
            <a:ext cx="2088232" cy="94745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Intelletto</a:t>
            </a:r>
          </a:p>
          <a:p>
            <a:pPr algn="ctr"/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Contemplazione che l’Uno fa di sé stesso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1243019" y="4170164"/>
            <a:ext cx="2220727" cy="1064238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Anima del mondo</a:t>
            </a:r>
          </a:p>
          <a:p>
            <a:pPr algn="ctr"/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Anima individuale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1227900" y="5816293"/>
            <a:ext cx="2509594" cy="9311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Principio di materia. </a:t>
            </a:r>
          </a:p>
          <a:p>
            <a:pPr algn="ctr"/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Privazione </a:t>
            </a:r>
          </a:p>
          <a:p>
            <a:pPr algn="ctr"/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di realtà e bene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8" name="Connettore 2 27"/>
          <p:cNvCxnSpPr>
            <a:endCxn id="81" idx="2"/>
          </p:cNvCxnSpPr>
          <p:nvPr/>
        </p:nvCxnSpPr>
        <p:spPr>
          <a:xfrm flipH="1" flipV="1">
            <a:off x="7271706" y="1592559"/>
            <a:ext cx="17010" cy="36490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arrotondato 32"/>
          <p:cNvSpPr/>
          <p:nvPr/>
        </p:nvSpPr>
        <p:spPr>
          <a:xfrm>
            <a:off x="6228184" y="3326663"/>
            <a:ext cx="2376264" cy="9363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Virtu’</a:t>
            </a:r>
          </a:p>
          <a:p>
            <a:pPr algn="ctr"/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Purificazione dalle cose terrene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1371339" y="892645"/>
            <a:ext cx="5095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sovrabbondanza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3737494" y="2947725"/>
            <a:ext cx="677108" cy="1609351"/>
          </a:xfrm>
          <a:prstGeom prst="rect">
            <a:avLst/>
          </a:prstGeom>
          <a:noFill/>
        </p:spPr>
        <p:txBody>
          <a:bodyPr vert="vert"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it-IT" sz="3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IPOSTASI</a:t>
            </a:r>
            <a:endParaRPr lang="it-IT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3382380" y="2114261"/>
            <a:ext cx="553998" cy="3285516"/>
          </a:xfrm>
          <a:prstGeom prst="rect">
            <a:avLst/>
          </a:prstGeom>
          <a:noFill/>
        </p:spPr>
        <p:txBody>
          <a:bodyPr vert="vert" wrap="none" lIns="91440" tIns="45720" rIns="91440" bIns="45720">
            <a:spAutoFit/>
          </a:bodyPr>
          <a:lstStyle/>
          <a:p>
            <a:pPr algn="ctr"/>
            <a:r>
              <a:rPr lang="it-IT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PERDITA DI PERFEZIONE</a:t>
            </a:r>
            <a:endParaRPr lang="it-IT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4" name="Parentesi graffa aperta 53"/>
          <p:cNvSpPr/>
          <p:nvPr/>
        </p:nvSpPr>
        <p:spPr>
          <a:xfrm rot="10800000" flipH="1">
            <a:off x="790093" y="2122273"/>
            <a:ext cx="504055" cy="2764676"/>
          </a:xfrm>
          <a:prstGeom prst="leftBrace">
            <a:avLst>
              <a:gd name="adj1" fmla="val 32899"/>
              <a:gd name="adj2" fmla="val 492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Parentesi graffa aperta 55"/>
          <p:cNvSpPr/>
          <p:nvPr/>
        </p:nvSpPr>
        <p:spPr>
          <a:xfrm rot="10800000" flipH="1">
            <a:off x="723845" y="4867657"/>
            <a:ext cx="504055" cy="1506633"/>
          </a:xfrm>
          <a:prstGeom prst="leftBrace">
            <a:avLst>
              <a:gd name="adj1" fmla="val 32899"/>
              <a:gd name="adj2" fmla="val 49251"/>
            </a:avLst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CasellaDiTesto 59"/>
          <p:cNvSpPr txBox="1"/>
          <p:nvPr/>
        </p:nvSpPr>
        <p:spPr>
          <a:xfrm>
            <a:off x="-45397" y="2880812"/>
            <a:ext cx="12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Mondo </a:t>
            </a:r>
          </a:p>
          <a:p>
            <a:pPr algn="ctr"/>
            <a:r>
              <a:rPr lang="it-IT" dirty="0" smtClean="0"/>
              <a:t>intellegibile</a:t>
            </a:r>
            <a:endParaRPr lang="it-IT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-68310" y="5241618"/>
            <a:ext cx="12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92D050"/>
                </a:solidFill>
              </a:rPr>
              <a:t>Mondo </a:t>
            </a:r>
          </a:p>
          <a:p>
            <a:pPr algn="ctr"/>
            <a:r>
              <a:rPr lang="it-IT" dirty="0" smtClean="0">
                <a:solidFill>
                  <a:srgbClr val="92D050"/>
                </a:solidFill>
              </a:rPr>
              <a:t>corporeo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62" name="CasellaDiTesto 61"/>
          <p:cNvSpPr txBox="1"/>
          <p:nvPr/>
        </p:nvSpPr>
        <p:spPr>
          <a:xfrm>
            <a:off x="1287511" y="5297807"/>
            <a:ext cx="2497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 smtClean="0"/>
              <a:t>Penetra e vivifica l’universo </a:t>
            </a:r>
          </a:p>
          <a:p>
            <a:pPr algn="ctr"/>
            <a:r>
              <a:rPr lang="it-IT" sz="1600" dirty="0" smtClean="0"/>
              <a:t>donando simpatia</a:t>
            </a:r>
            <a:endParaRPr lang="it-IT" sz="1600" dirty="0"/>
          </a:p>
        </p:txBody>
      </p:sp>
      <p:sp>
        <p:nvSpPr>
          <p:cNvPr id="64" name="Rettangolo 63"/>
          <p:cNvSpPr/>
          <p:nvPr/>
        </p:nvSpPr>
        <p:spPr>
          <a:xfrm>
            <a:off x="4355976" y="5194126"/>
            <a:ext cx="26436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Nostalgia dell’Uno</a:t>
            </a:r>
            <a:endParaRPr lang="it-IT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9" name="Rettangolo 68"/>
          <p:cNvSpPr/>
          <p:nvPr/>
        </p:nvSpPr>
        <p:spPr>
          <a:xfrm>
            <a:off x="4283764" y="4495682"/>
            <a:ext cx="218493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Ritorno in sé stesso</a:t>
            </a:r>
            <a:endParaRPr lang="it-IT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3" name="Rettangolo 72"/>
          <p:cNvSpPr/>
          <p:nvPr/>
        </p:nvSpPr>
        <p:spPr>
          <a:xfrm>
            <a:off x="6228184" y="4517617"/>
            <a:ext cx="28083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Ritorno all’Uno</a:t>
            </a:r>
            <a:endParaRPr lang="it-IT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76" name="Connettore 2 75"/>
          <p:cNvCxnSpPr/>
          <p:nvPr/>
        </p:nvCxnSpPr>
        <p:spPr>
          <a:xfrm flipV="1">
            <a:off x="6378738" y="4721322"/>
            <a:ext cx="35165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arrotondato 79"/>
          <p:cNvSpPr/>
          <p:nvPr/>
        </p:nvSpPr>
        <p:spPr>
          <a:xfrm>
            <a:off x="6100584" y="2010780"/>
            <a:ext cx="2376264" cy="9363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Arte, musica, filosofia</a:t>
            </a:r>
            <a:endParaRPr lang="it-IT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" name="CasellaDiTesto 82"/>
          <p:cNvSpPr txBox="1"/>
          <p:nvPr/>
        </p:nvSpPr>
        <p:spPr>
          <a:xfrm>
            <a:off x="5821751" y="1506991"/>
            <a:ext cx="2916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Superamento della </a:t>
            </a:r>
          </a:p>
          <a:p>
            <a:pPr algn="ctr"/>
            <a:r>
              <a:rPr lang="it-IT" sz="1600" dirty="0" smtClean="0"/>
              <a:t>dimensione razionale</a:t>
            </a:r>
            <a:endParaRPr lang="it-IT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1478" y="-6052"/>
            <a:ext cx="1700682" cy="151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-13446"/>
            <a:ext cx="1833019" cy="1514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-7574"/>
            <a:ext cx="1403648" cy="1514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Rettangolo 80"/>
          <p:cNvSpPr/>
          <p:nvPr/>
        </p:nvSpPr>
        <p:spPr>
          <a:xfrm>
            <a:off x="6554566" y="1007784"/>
            <a:ext cx="14342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estasi</a:t>
            </a:r>
            <a:endParaRPr lang="it-IT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229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7" grpId="0" animBg="1"/>
      <p:bldP spid="18" grpId="0" animBg="1"/>
      <p:bldP spid="19" grpId="0" animBg="1"/>
      <p:bldP spid="33" grpId="0" animBg="1"/>
      <p:bldP spid="39" grpId="0"/>
      <p:bldP spid="40" grpId="0"/>
      <p:bldP spid="41" grpId="0"/>
      <p:bldP spid="54" grpId="0" animBg="1"/>
      <p:bldP spid="56" grpId="0" animBg="1"/>
      <p:bldP spid="60" grpId="0"/>
      <p:bldP spid="61" grpId="0"/>
      <p:bldP spid="62" grpId="0"/>
      <p:bldP spid="64" grpId="0"/>
      <p:bldP spid="69" grpId="0"/>
      <p:bldP spid="73" grpId="0"/>
      <p:bldP spid="80" grpId="0" animBg="1"/>
      <p:bldP spid="83" grpId="0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5229200"/>
            <a:ext cx="8229600" cy="1296144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it-IT" sz="2000" dirty="0" smtClean="0"/>
              <a:t>PLOTINO LO PARAGONA ALLA LUCE CHE SI RENDE VISIBILE NEL FAR VEDERE: COSI L’INTELLETTO SI RIVELA COME CONDIZIONE DEL NOSTRO PENSARE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2847090" y="1844824"/>
            <a:ext cx="42571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ctr" fontAlgn="auto">
              <a:spcBef>
                <a:spcPct val="2000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</a:pPr>
            <a:r>
              <a:rPr lang="it-IT" sz="2000" dirty="0" smtClean="0">
                <a:solidFill>
                  <a:schemeClr val="bg2"/>
                </a:solidFill>
                <a:latin typeface="Book Antiqua"/>
                <a:cs typeface="+mn-cs"/>
              </a:rPr>
              <a:t>Il livello estremo a cui il nostro pensiero può arrivare. </a:t>
            </a:r>
          </a:p>
          <a:p>
            <a:pPr marL="137160" lvl="0" algn="ctr" fontAlgn="auto">
              <a:spcBef>
                <a:spcPct val="2000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</a:pPr>
            <a:r>
              <a:rPr lang="it-IT" sz="2000" dirty="0" smtClean="0">
                <a:solidFill>
                  <a:schemeClr val="bg2"/>
                </a:solidFill>
                <a:latin typeface="Book Antiqua"/>
                <a:cs typeface="+mn-cs"/>
              </a:rPr>
              <a:t>Non è più Uno ma UNO/MOLTI cioè unità nella diversità. </a:t>
            </a:r>
          </a:p>
          <a:p>
            <a:pPr marL="137160" lvl="0" algn="ctr" fontAlgn="auto">
              <a:spcBef>
                <a:spcPct val="2000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</a:pPr>
            <a:r>
              <a:rPr lang="it-IT" sz="2000" dirty="0" smtClean="0">
                <a:solidFill>
                  <a:schemeClr val="bg2"/>
                </a:solidFill>
                <a:latin typeface="Book Antiqua"/>
                <a:cs typeface="+mn-cs"/>
              </a:rPr>
              <a:t>Grazie a questa distinzione può pensare ed essere pensato senza contraddizione</a:t>
            </a:r>
          </a:p>
          <a:p>
            <a:pPr algn="ctr"/>
            <a:endParaRPr lang="it-IT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318" y="0"/>
            <a:ext cx="2820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intelletto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71743" y="937915"/>
            <a:ext cx="85250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 Antiqua"/>
              </a:rPr>
              <a:t>PRIMA FORMA DI INTUIZIONE. </a:t>
            </a:r>
            <a:endParaRPr lang="it-I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78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e 14"/>
          <p:cNvSpPr/>
          <p:nvPr/>
        </p:nvSpPr>
        <p:spPr>
          <a:xfrm>
            <a:off x="1475656" y="1901874"/>
            <a:ext cx="6253884" cy="4551461"/>
          </a:xfrm>
          <a:prstGeom prst="ellipse">
            <a:avLst/>
          </a:prstGeom>
          <a:gradFill>
            <a:gsLst>
              <a:gs pos="0">
                <a:srgbClr val="92D050">
                  <a:alpha val="56000"/>
                </a:srgbClr>
              </a:gs>
              <a:gs pos="100000">
                <a:schemeClr val="accent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procedimento dialettico circolare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994085" y="3429000"/>
            <a:ext cx="3617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processione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39728" y="4538737"/>
            <a:ext cx="3649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conversione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375030" y="1913989"/>
            <a:ext cx="3947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permanenza</a:t>
            </a:r>
            <a:endParaRPr lang="it-I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48904" y="2759365"/>
            <a:ext cx="3409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Perfetta </a:t>
            </a:r>
            <a:r>
              <a:rPr lang="it-IT" sz="2000" dirty="0" err="1" smtClean="0"/>
              <a:t>immutabilita’</a:t>
            </a:r>
            <a:r>
              <a:rPr lang="it-IT" sz="2000" dirty="0" smtClean="0"/>
              <a:t> dell’Uno</a:t>
            </a:r>
            <a:endParaRPr lang="it-IT" sz="2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223827" y="4235781"/>
            <a:ext cx="4943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Momento in cui gli esseri escono dal principio</a:t>
            </a:r>
            <a:endParaRPr lang="it-IT" sz="2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92736" y="1124744"/>
            <a:ext cx="723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successione cronologica Ma coesistenza logica</a:t>
            </a:r>
            <a:endParaRPr lang="it-IT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178872" y="5455171"/>
            <a:ext cx="2168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Momento del ritorno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914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50032" y="137002"/>
            <a:ext cx="35280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/>
                <a:solidFill>
                  <a:schemeClr val="accent3"/>
                </a:solidFill>
                <a:effectLst/>
              </a:rPr>
              <a:t>Griglia di osservazione</a:t>
            </a:r>
            <a:endParaRPr lang="it-IT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0991343"/>
              </p:ext>
            </p:extLst>
          </p:nvPr>
        </p:nvGraphicFramePr>
        <p:xfrm>
          <a:off x="1" y="772372"/>
          <a:ext cx="9143998" cy="623650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7647708"/>
                <a:gridCol w="748145"/>
                <a:gridCol w="748145"/>
              </a:tblGrid>
              <a:tr h="50966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descrittori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 </a:t>
                      </a:r>
                      <a:endParaRPr lang="it-IT" dirty="0"/>
                    </a:p>
                  </a:txBody>
                  <a:tcPr/>
                </a:tc>
              </a:tr>
              <a:tr h="450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Indica i principali accadimenti della vita di </a:t>
                      </a:r>
                      <a:r>
                        <a:rPr lang="it-IT" dirty="0" err="1" smtClean="0"/>
                        <a:t>Plotino</a:t>
                      </a:r>
                      <a:endParaRPr lang="it-IT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37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Definisce la posizione dell’uomo all’interno del sistema metafisico plotiniano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00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Indicare le vie di ritorno dell’anima a Dio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66518">
                <a:tc>
                  <a:txBody>
                    <a:bodyPr/>
                    <a:lstStyle/>
                    <a:p>
                      <a:pPr marL="0" indent="0" algn="just" eaLnBrk="1" hangingPunct="1">
                        <a:buFontTx/>
                        <a:buNone/>
                        <a:defRPr/>
                      </a:pPr>
                      <a:r>
                        <a:rPr lang="it-IT" dirty="0" smtClean="0"/>
                        <a:t>Definisce il concetto di intuizione metafisica in </a:t>
                      </a:r>
                      <a:r>
                        <a:rPr lang="it-IT" dirty="0" err="1" smtClean="0"/>
                        <a:t>Plotino</a:t>
                      </a:r>
                      <a:endParaRPr lang="it-IT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69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Individua gli elementi di divergenza tra </a:t>
                      </a:r>
                      <a:r>
                        <a:rPr lang="it-IT" dirty="0" err="1" smtClean="0"/>
                        <a:t>Plotino</a:t>
                      </a:r>
                      <a:r>
                        <a:rPr lang="it-IT" dirty="0" smtClean="0"/>
                        <a:t> e Platone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9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Indica</a:t>
                      </a:r>
                      <a:r>
                        <a:rPr lang="it-IT" baseline="0" dirty="0" smtClean="0"/>
                        <a:t> gli</a:t>
                      </a:r>
                      <a:r>
                        <a:rPr lang="it-IT" dirty="0" smtClean="0"/>
                        <a:t> elementi di continuità tra Aristotele e </a:t>
                      </a:r>
                      <a:r>
                        <a:rPr lang="it-IT" dirty="0" err="1" smtClean="0"/>
                        <a:t>Plotino</a:t>
                      </a:r>
                      <a:endParaRPr lang="it-IT" dirty="0" smtClean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9760">
                <a:tc>
                  <a:txBody>
                    <a:bodyPr/>
                    <a:lstStyle/>
                    <a:p>
                      <a:pPr marL="0" indent="0" algn="just" eaLnBrk="1" hangingPunct="1">
                        <a:buFontTx/>
                        <a:buNone/>
                        <a:defRPr/>
                      </a:pPr>
                      <a:r>
                        <a:rPr lang="it-IT" sz="1800" dirty="0" smtClean="0"/>
                        <a:t>Utilizza il pc per reperire informazioni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9760">
                <a:tc>
                  <a:txBody>
                    <a:bodyPr/>
                    <a:lstStyle/>
                    <a:p>
                      <a:pPr marL="0" indent="0" algn="just" eaLnBrk="1" hangingPunct="1">
                        <a:buFontTx/>
                        <a:buNone/>
                        <a:defRPr/>
                      </a:pPr>
                      <a:r>
                        <a:rPr lang="it-IT" sz="1800" dirty="0" smtClean="0"/>
                        <a:t>Crea</a:t>
                      </a:r>
                      <a:r>
                        <a:rPr lang="it-IT" sz="1800" baseline="0" dirty="0" smtClean="0"/>
                        <a:t> </a:t>
                      </a:r>
                      <a:r>
                        <a:rPr lang="it-IT" sz="1800" dirty="0" smtClean="0"/>
                        <a:t>una rappresentazione grafica delle informazioni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9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Reperisce informazioni coerenti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9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Crea nessi efficaci tra gli elementi della ricerca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9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Rispetta ruoli e tempi di discussione nel gruppo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62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Ascolta</a:t>
                      </a:r>
                      <a:r>
                        <a:rPr lang="it-IT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it-IT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le opinioni altrui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9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Aiuta chi è in difficoltà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9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Chiede aiuto</a:t>
                      </a:r>
                      <a:r>
                        <a:rPr lang="it-IT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in caso di necessità</a:t>
                      </a:r>
                      <a:endParaRPr lang="it-IT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15608" y="0"/>
            <a:ext cx="3528392" cy="7112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it-IT" sz="1800" dirty="0" smtClean="0">
                <a:solidFill>
                  <a:schemeClr val="bg1"/>
                </a:solidFill>
              </a:rPr>
              <a:t>Fase 4: Verifica formativa </a:t>
            </a:r>
            <a:br>
              <a:rPr lang="it-IT" sz="1800" dirty="0" smtClean="0">
                <a:solidFill>
                  <a:schemeClr val="bg1"/>
                </a:solidFill>
              </a:rPr>
            </a:br>
            <a:r>
              <a:rPr lang="it-IT" sz="1800" dirty="0" smtClean="0">
                <a:solidFill>
                  <a:schemeClr val="bg1"/>
                </a:solidFill>
              </a:rPr>
              <a:t>ed autovalutazione</a:t>
            </a:r>
            <a:endParaRPr lang="it-IT" sz="1800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788024" y="5517232"/>
            <a:ext cx="3744416" cy="830997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  <a:reflection blurRad="6350" stA="50000" endA="300" endPos="55500" dist="50800" dir="5400000" sy="-100000" algn="bl" rotWithShape="0"/>
          </a:effectLst>
          <a:scene3d>
            <a:camera prst="isometricOffAxis2Right"/>
            <a:lightRig rig="threePt" dir="t"/>
          </a:scene3d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it-IT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competenze</a:t>
            </a:r>
            <a:endParaRPr lang="it-IT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76056" y="3284984"/>
            <a:ext cx="3744416" cy="1107996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  <a:reflection blurRad="6350" stA="50000" endA="300" endPos="55500" dist="50800" dir="5400000" sy="-100000" algn="bl" rotWithShape="0"/>
          </a:effectLst>
          <a:scene3d>
            <a:camera prst="isometricOffAxis2Right"/>
            <a:lightRig rig="threePt" dir="t"/>
          </a:scene3d>
        </p:spPr>
        <p:txBody>
          <a:bodyPr vert="horz"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6600" b="1" dirty="0" err="1" smtClean="0">
                <a:ln w="50800"/>
              </a:rPr>
              <a:t>Abilita’</a:t>
            </a:r>
            <a:endParaRPr lang="it-IT" sz="6600" b="1" dirty="0">
              <a:ln w="5080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626913" y="1357561"/>
            <a:ext cx="33705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Righ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CONOSCENZE</a:t>
            </a:r>
            <a:endParaRPr lang="it-IT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62236" y="3140968"/>
            <a:ext cx="6986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Prospettiva del docente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85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6" grpId="0"/>
      <p:bldP spid="10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4391980" cy="83667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it-IT" sz="2400" dirty="0" smtClean="0"/>
              <a:t>Scheda di verifica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93246"/>
            <a:ext cx="8208912" cy="5060089"/>
          </a:xfrm>
        </p:spPr>
        <p:txBody>
          <a:bodyPr>
            <a:normAutofit/>
          </a:bodyPr>
          <a:lstStyle/>
          <a:p>
            <a:pPr marL="180975" indent="-180975">
              <a:buAutoNum type="arabicPeriod"/>
            </a:pPr>
            <a:r>
              <a:rPr lang="it-IT" sz="2000" dirty="0" smtClean="0"/>
              <a:t>Quali sono i motivi per cui </a:t>
            </a:r>
            <a:r>
              <a:rPr lang="it-IT" sz="2000" dirty="0" err="1" smtClean="0"/>
              <a:t>Plotino</a:t>
            </a:r>
            <a:r>
              <a:rPr lang="it-IT" sz="2000" dirty="0" smtClean="0"/>
              <a:t> non accetta la dottrina cristiana della creazione?</a:t>
            </a:r>
            <a:endParaRPr lang="it-IT" sz="2000" dirty="0"/>
          </a:p>
          <a:p>
            <a:pPr marL="180975" indent="-180975">
              <a:buAutoNum type="arabicPeriod"/>
            </a:pPr>
            <a:r>
              <a:rPr lang="it-IT" sz="2000" dirty="0" smtClean="0"/>
              <a:t>Qual è la posizione dell’uomo nel sistema metafisico plotiniano?</a:t>
            </a:r>
          </a:p>
          <a:p>
            <a:pPr marL="180975" indent="-180975">
              <a:buFont typeface="+mj-lt"/>
              <a:buAutoNum type="arabicPeriod"/>
            </a:pPr>
            <a:r>
              <a:rPr lang="it-IT" sz="2000" dirty="0" smtClean="0"/>
              <a:t>Quali sono i tre momenti del procedimento dialettico circolare?</a:t>
            </a:r>
          </a:p>
          <a:p>
            <a:pPr marL="558800" indent="-285750">
              <a:buFont typeface="Wingdings" pitchFamily="2" charset="2"/>
              <a:buChar char="q"/>
            </a:pPr>
            <a:r>
              <a:rPr lang="it-IT" sz="2000" dirty="0" smtClean="0"/>
              <a:t>Intuizione, estasi, processione</a:t>
            </a:r>
          </a:p>
          <a:p>
            <a:pPr marL="558800" indent="-285750">
              <a:buFont typeface="Wingdings" pitchFamily="2" charset="2"/>
              <a:buChar char="q"/>
            </a:pPr>
            <a:r>
              <a:rPr lang="it-IT" sz="2000" dirty="0"/>
              <a:t>P</a:t>
            </a:r>
            <a:r>
              <a:rPr lang="it-IT" sz="2000" dirty="0" smtClean="0"/>
              <a:t>ermanenza, processione, conversione</a:t>
            </a:r>
          </a:p>
          <a:p>
            <a:pPr marL="558800" indent="-285750">
              <a:buFont typeface="Wingdings" pitchFamily="2" charset="2"/>
              <a:buChar char="q"/>
            </a:pPr>
            <a:r>
              <a:rPr lang="it-IT" sz="2000" dirty="0" smtClean="0"/>
              <a:t>L’Uno, l’intelletto e l’anima</a:t>
            </a:r>
          </a:p>
          <a:p>
            <a:pPr marL="180975" indent="-180975">
              <a:buFont typeface="+mj-lt"/>
              <a:buAutoNum type="arabicPeriod" startAt="4"/>
            </a:pPr>
            <a:r>
              <a:rPr lang="it-IT" sz="2000" dirty="0" smtClean="0"/>
              <a:t>Indica gli elementi di connessione e quelli di divergenza tra il pensiero di </a:t>
            </a:r>
            <a:r>
              <a:rPr lang="it-IT" sz="2000" dirty="0" err="1" smtClean="0"/>
              <a:t>Plotino</a:t>
            </a:r>
            <a:r>
              <a:rPr lang="it-IT" sz="2000" dirty="0" smtClean="0"/>
              <a:t> e quello di Aristotele rispetto alla metafisica.</a:t>
            </a:r>
          </a:p>
          <a:p>
            <a:pPr marL="0" indent="0">
              <a:buNone/>
            </a:pPr>
            <a:endParaRPr lang="it-IT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autobiografica </a:t>
            </a:r>
            <a:r>
              <a:rPr lang="it-IT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(per lo studente con DSA lo stesso lavoro viene richiesto attraverso immagini commentate in forma orale)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tx1"/>
                </a:solidFill>
              </a:rPr>
              <a:t>Ripensando alla tua esperienza racconta il tuo vissuto personale rispetto a ciò che è «oltre» natura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  <a:endParaRPr lang="it-IT" sz="18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-12898" y="776933"/>
            <a:ext cx="784887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94C600"/>
              </a:buClr>
              <a:buSzPct val="76000"/>
            </a:pPr>
            <a:r>
              <a:rPr lang="it-IT" b="1" dirty="0" smtClean="0">
                <a:solidFill>
                  <a:srgbClr val="CAF278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Tipologia: mista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94C600"/>
              </a:buClr>
              <a:buSzPct val="76000"/>
            </a:pPr>
            <a:r>
              <a:rPr lang="it-IT" b="1" dirty="0" smtClean="0">
                <a:solidFill>
                  <a:srgbClr val="CAF278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Tempo: 1 ora (misura dispensativa :1 ora e 20’ per alunno con DSA) </a:t>
            </a:r>
            <a:endParaRPr lang="it-IT" b="1" dirty="0">
              <a:solidFill>
                <a:srgbClr val="CAF278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615608" y="23282"/>
            <a:ext cx="3528392" cy="7112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1800" dirty="0" smtClean="0">
                <a:solidFill>
                  <a:schemeClr val="bg1"/>
                </a:solidFill>
              </a:rPr>
              <a:t>Fase 4: Verifica formativa ed </a:t>
            </a:r>
            <a:br>
              <a:rPr lang="it-IT" sz="1800" dirty="0" smtClean="0">
                <a:solidFill>
                  <a:schemeClr val="bg1"/>
                </a:solidFill>
              </a:rPr>
            </a:br>
            <a:r>
              <a:rPr lang="it-IT" sz="1800" dirty="0" smtClean="0">
                <a:solidFill>
                  <a:schemeClr val="bg1"/>
                </a:solidFill>
              </a:rPr>
              <a:t>autovalutazione</a:t>
            </a:r>
            <a:endParaRPr lang="it-IT" sz="1800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22440" y="2103239"/>
            <a:ext cx="6986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Prospettiva del docente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237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395536" y="1484784"/>
            <a:ext cx="8183562" cy="47561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  <a:defRPr/>
            </a:pPr>
            <a:r>
              <a:rPr lang="it-IT" sz="1600" b="1" dirty="0" smtClean="0"/>
              <a:t>Si somministra agli allievi al termine di ogni unità di apprendimento </a:t>
            </a:r>
            <a:r>
              <a:rPr lang="it-IT" sz="1600" dirty="0" smtClean="0"/>
              <a:t>per farli riflettere sul proprio processo di  acquisizione di conoscenze, competenze e abilità. L’alunno, in una tabella, segna il livello corrispondente alla percezione che ha del suo processo di apprendimento relativo ad una specifica </a:t>
            </a:r>
            <a:r>
              <a:rPr lang="it-IT" sz="1600" dirty="0" err="1" smtClean="0"/>
              <a:t>u.d.a</a:t>
            </a:r>
            <a:r>
              <a:rPr lang="it-IT" sz="1600" dirty="0" smtClean="0"/>
              <a:t>.</a:t>
            </a:r>
          </a:p>
          <a:p>
            <a:pPr marL="265176" indent="-265176">
              <a:buFont typeface="Wingdings 2"/>
              <a:buNone/>
              <a:defRPr/>
            </a:pPr>
            <a:r>
              <a:rPr lang="it-IT" sz="1600" dirty="0" smtClean="0"/>
              <a:t>Esempi:</a:t>
            </a:r>
          </a:p>
          <a:p>
            <a:pPr marL="265176" indent="-265176">
              <a:buFont typeface="Wingdings 2"/>
              <a:buNone/>
              <a:defRPr/>
            </a:pPr>
            <a:endParaRPr lang="it-IT" sz="1600" dirty="0" smtClean="0"/>
          </a:p>
          <a:p>
            <a:pPr indent="-342900">
              <a:buFont typeface="+mj-lt"/>
              <a:buAutoNum type="arabicPeriod"/>
              <a:defRPr/>
            </a:pPr>
            <a:r>
              <a:rPr lang="it-IT" sz="2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Conosco in maniera approfondita e articolata………………….. (conoscenze)</a:t>
            </a:r>
          </a:p>
          <a:p>
            <a:pPr indent="-342900">
              <a:buFont typeface="+mj-lt"/>
              <a:buAutoNum type="arabicPeriod"/>
              <a:defRPr/>
            </a:pPr>
            <a:r>
              <a:rPr lang="it-IT" sz="2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Riesco a collocare nel tempo e nella storia………………….(abilità)</a:t>
            </a:r>
          </a:p>
          <a:p>
            <a:pPr indent="-342900">
              <a:buFont typeface="+mj-lt"/>
              <a:buAutoNum type="arabicPeriod"/>
              <a:defRPr/>
            </a:pPr>
            <a:r>
              <a:rPr lang="it-IT" sz="2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capace di organizzare e riassumere quello che so…….. (competenze)</a:t>
            </a:r>
            <a:endParaRPr lang="it-IT" sz="20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-162036" y="0"/>
            <a:ext cx="6156176" cy="792088"/>
          </a:xfrm>
        </p:spPr>
        <p:txBody>
          <a:bodyPr>
            <a:normAutofit fontScale="90000"/>
          </a:bodyPr>
          <a:lstStyle/>
          <a:p>
            <a:pPr algn="l"/>
            <a:r>
              <a:rPr lang="it-IT" sz="2800" b="1" dirty="0"/>
              <a:t>Griglia di </a:t>
            </a:r>
            <a:r>
              <a:rPr lang="it-IT" sz="2800" b="1" dirty="0" smtClean="0"/>
              <a:t>autovalutazione</a:t>
            </a:r>
            <a:r>
              <a:rPr lang="it-IT" sz="2400" dirty="0"/>
              <a:t/>
            </a:r>
            <a:br>
              <a:rPr lang="it-IT" sz="2400" dirty="0"/>
            </a:b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413867" y="861770"/>
            <a:ext cx="596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prospettiva dello studente </a:t>
            </a:r>
            <a:endParaRPr lang="it-IT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403773" y="5013176"/>
            <a:ext cx="58056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4000" b="1" cap="all" spc="0" dirty="0" smtClean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finalità metacognitiva</a:t>
            </a:r>
            <a:endParaRPr lang="it-IT" sz="4000" b="1" cap="all" spc="0" dirty="0">
              <a:ln/>
              <a:solidFill>
                <a:srgbClr val="92D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994140" y="0"/>
            <a:ext cx="3149860" cy="54868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1800" dirty="0" smtClean="0">
                <a:solidFill>
                  <a:schemeClr val="bg1"/>
                </a:solidFill>
              </a:rPr>
              <a:t>Fase 4: Verifica formativa ed </a:t>
            </a:r>
            <a:br>
              <a:rPr lang="it-IT" sz="1800" dirty="0" smtClean="0">
                <a:solidFill>
                  <a:schemeClr val="bg1"/>
                </a:solidFill>
              </a:rPr>
            </a:br>
            <a:r>
              <a:rPr lang="it-IT" sz="1800" dirty="0" smtClean="0">
                <a:solidFill>
                  <a:schemeClr val="bg1"/>
                </a:solidFill>
              </a:rPr>
              <a:t>autovalutazione</a:t>
            </a:r>
            <a:endParaRPr 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14139" y="1052736"/>
            <a:ext cx="9129861" cy="4378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 algn="just">
              <a:buFont typeface="Wingdings 2"/>
              <a:buNone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TEMPI</a:t>
            </a:r>
            <a:endParaRPr lang="it-IT" sz="1800" dirty="0" smtClean="0">
              <a:solidFill>
                <a:schemeClr val="tx1"/>
              </a:solidFill>
            </a:endParaRPr>
          </a:p>
          <a:p>
            <a:pPr marL="0" indent="0" algn="just">
              <a:buFont typeface="Wingdings 2"/>
              <a:buNone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La quantità di tempo dedicata dall’insegnante all’intervento didattico sull’unità di apprendimento è stata sufficiente?</a:t>
            </a:r>
          </a:p>
          <a:p>
            <a:pPr marL="265176" indent="-265176" algn="just">
              <a:buFont typeface="Wingdings 2"/>
              <a:buNone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MODALITÀ DELLA COMUNICAZIONE</a:t>
            </a:r>
            <a:endParaRPr lang="it-IT" sz="1800" dirty="0" smtClean="0">
              <a:solidFill>
                <a:schemeClr val="tx1"/>
              </a:solidFill>
            </a:endParaRPr>
          </a:p>
          <a:p>
            <a:pPr marL="0" indent="0" algn="just">
              <a:buFont typeface="Wingdings 2"/>
              <a:buNone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Il linguaggio utilizzato dal docente è di facile comprensione? I supporti didattici utilizzati (manuali, documenti, strumenti informatici) sono alla mia portata?</a:t>
            </a:r>
          </a:p>
          <a:p>
            <a:pPr marL="265176" indent="-265176" algn="just">
              <a:buFont typeface="Wingdings 2"/>
              <a:buNone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STIMOLI  E 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b="1" dirty="0" smtClean="0">
                <a:solidFill>
                  <a:schemeClr val="tx1"/>
                </a:solidFill>
              </a:rPr>
              <a:t>INTERESSE</a:t>
            </a:r>
            <a:endParaRPr lang="it-IT" sz="1800" dirty="0" smtClean="0">
              <a:solidFill>
                <a:schemeClr val="tx1"/>
              </a:solidFill>
            </a:endParaRPr>
          </a:p>
          <a:p>
            <a:pPr marL="0" indent="0" algn="just">
              <a:buFont typeface="Wingdings 2"/>
              <a:buNone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Ci sono state situazioni particolarmente interessanti durante lo svolgimento dell’unità didattica? Perché? Che cosa ha attirato l’attenzione? Viceversa, che cosa è risultato particolarmente noioso e difficile da seguire?</a:t>
            </a:r>
          </a:p>
          <a:p>
            <a:pPr marL="265176" indent="-265176" algn="just">
              <a:buFont typeface="Wingdings 2"/>
              <a:buNone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PARTECIPAZIONE</a:t>
            </a:r>
            <a:endParaRPr lang="it-IT" sz="1800" dirty="0" smtClean="0">
              <a:solidFill>
                <a:schemeClr val="tx1"/>
              </a:solidFill>
            </a:endParaRPr>
          </a:p>
          <a:p>
            <a:pPr marL="0" indent="0" algn="just">
              <a:buFont typeface="Wingdings 2"/>
              <a:buNone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Riesco a intervenire efficacemente nel gruppo? Durante la lezione sono intervenuto per esporre dubbi o considerazioni personali?</a:t>
            </a:r>
            <a:endParaRPr lang="it-IT" sz="1800" b="1" dirty="0" smtClean="0">
              <a:solidFill>
                <a:schemeClr val="tx1"/>
              </a:solidFill>
            </a:endParaRPr>
          </a:p>
          <a:p>
            <a:pPr marL="265176" indent="-265176" algn="just">
              <a:buFont typeface="Wingdings 2"/>
              <a:buNone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SCELTE METODOLOGICHE</a:t>
            </a:r>
          </a:p>
          <a:p>
            <a:pPr marL="265176" indent="-265176" algn="just">
              <a:buFont typeface="Wingdings 2"/>
              <a:buNone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Il tipo di attività scelta dal docente ha reso più semplice apprendere?</a:t>
            </a:r>
          </a:p>
          <a:p>
            <a:pPr marL="265176" indent="-265176" algn="just">
              <a:buFont typeface="Wingdings 2"/>
              <a:buNone/>
              <a:defRPr/>
            </a:pPr>
            <a:endParaRPr lang="it-IT" sz="1800" dirty="0" smtClean="0"/>
          </a:p>
          <a:p>
            <a:pPr marL="265176" indent="-265176" algn="just">
              <a:buFont typeface="Wingdings 2"/>
              <a:buNone/>
              <a:defRPr/>
            </a:pPr>
            <a:endParaRPr lang="it-IT" sz="1800" dirty="0" smtClean="0"/>
          </a:p>
          <a:p>
            <a:pPr marL="265176" indent="-265176" algn="just">
              <a:buFont typeface="Wingdings 2"/>
              <a:buNone/>
              <a:defRPr/>
            </a:pPr>
            <a:endParaRPr lang="it-IT" sz="1800" dirty="0" smtClean="0"/>
          </a:p>
          <a:p>
            <a:pPr marL="265176" indent="-265176" algn="just">
              <a:buFont typeface="Wingdings 2"/>
              <a:buNone/>
              <a:defRPr/>
            </a:pPr>
            <a:endParaRPr lang="it-IT" sz="1800" dirty="0" smtClean="0"/>
          </a:p>
          <a:p>
            <a:pPr marL="265176" indent="-265176" algn="just">
              <a:buFont typeface="Wingdings 2"/>
              <a:buNone/>
              <a:defRPr/>
            </a:pPr>
            <a:endParaRPr lang="it-IT" sz="1800" dirty="0" smtClean="0"/>
          </a:p>
          <a:p>
            <a:pPr marL="265176" indent="-265176" algn="just">
              <a:buFont typeface="Wingdings 2"/>
              <a:buNone/>
              <a:defRPr/>
            </a:pPr>
            <a:endParaRPr lang="it-IT" sz="1800" dirty="0" smtClean="0"/>
          </a:p>
          <a:p>
            <a:pPr marL="265176" indent="-265176" algn="just">
              <a:buFont typeface="Wingdings 2"/>
              <a:buNone/>
              <a:defRPr/>
            </a:pPr>
            <a:endParaRPr lang="it-IT" sz="1800" dirty="0" smtClean="0"/>
          </a:p>
          <a:p>
            <a:pPr marL="265176" indent="-265176" algn="just">
              <a:buFont typeface="Wingdings 2"/>
              <a:buNone/>
              <a:defRPr/>
            </a:pPr>
            <a:endParaRPr lang="it-IT" sz="1800" dirty="0" smtClean="0"/>
          </a:p>
          <a:p>
            <a:pPr marL="265176" indent="-265176" algn="just">
              <a:buFont typeface="Wingdings 2"/>
              <a:buNone/>
              <a:defRPr/>
            </a:pPr>
            <a:endParaRPr lang="it-IT" sz="1800" dirty="0" smtClean="0"/>
          </a:p>
          <a:p>
            <a:pPr marL="265176" indent="-265176">
              <a:buFont typeface="Wingdings 2"/>
              <a:buNone/>
              <a:defRPr/>
            </a:pPr>
            <a:endParaRPr lang="it-IT" sz="1800" b="1" dirty="0" smtClean="0"/>
          </a:p>
          <a:p>
            <a:pPr marL="265176" indent="-265176">
              <a:buFont typeface="Wingdings 2"/>
              <a:buNone/>
              <a:defRPr/>
            </a:pPr>
            <a:endParaRPr lang="it-IT" sz="1800" b="1" dirty="0" smtClean="0"/>
          </a:p>
          <a:p>
            <a:pPr marL="265176" indent="-265176" algn="ctr">
              <a:buFont typeface="Wingdings 2"/>
              <a:buNone/>
              <a:defRPr/>
            </a:pPr>
            <a:endParaRPr lang="it-IT" sz="1800" dirty="0" smtClean="0"/>
          </a:p>
          <a:p>
            <a:pPr marL="265176" indent="-265176" algn="ctr">
              <a:buFont typeface="Wingdings 2"/>
              <a:buNone/>
              <a:defRPr/>
            </a:pPr>
            <a:r>
              <a:rPr lang="it-IT" sz="1800" b="1" dirty="0" smtClean="0"/>
              <a:t> </a:t>
            </a:r>
            <a:endParaRPr lang="it-IT" sz="1800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9815" y="476672"/>
            <a:ext cx="5563666" cy="1143000"/>
          </a:xfrm>
        </p:spPr>
        <p:txBody>
          <a:bodyPr>
            <a:normAutofit fontScale="90000"/>
          </a:bodyPr>
          <a:lstStyle/>
          <a:p>
            <a:pPr marL="180975" indent="-180975" algn="l">
              <a:defRPr/>
            </a:pPr>
            <a:r>
              <a:rPr lang="it-IT" sz="2200" b="1" dirty="0">
                <a:solidFill>
                  <a:srgbClr val="92D050"/>
                </a:solidFill>
              </a:rPr>
              <a:t>DIARIO DI BORDO DEGLI ALUNNI</a:t>
            </a:r>
            <a:r>
              <a:rPr lang="it-IT" sz="2700" dirty="0">
                <a:solidFill>
                  <a:srgbClr val="92D050"/>
                </a:solidFill>
              </a:rPr>
              <a:t/>
            </a:r>
            <a:br>
              <a:rPr lang="it-IT" sz="2700" dirty="0">
                <a:solidFill>
                  <a:srgbClr val="92D050"/>
                </a:solidFill>
              </a:rPr>
            </a:br>
            <a:r>
              <a:rPr lang="it-IT" sz="2200" b="1" dirty="0">
                <a:solidFill>
                  <a:srgbClr val="92D050"/>
                </a:solidFill>
              </a:rPr>
              <a:t>(Finalità metacognitiva: osservazione del processo di apprendimento)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593481" y="10582"/>
            <a:ext cx="3528392" cy="7112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1800" dirty="0" smtClean="0">
                <a:solidFill>
                  <a:schemeClr val="bg1"/>
                </a:solidFill>
              </a:rPr>
              <a:t>Fase 4: Verifica formativa ed </a:t>
            </a:r>
            <a:br>
              <a:rPr lang="it-IT" sz="1800" dirty="0" smtClean="0">
                <a:solidFill>
                  <a:schemeClr val="bg1"/>
                </a:solidFill>
              </a:rPr>
            </a:br>
            <a:r>
              <a:rPr lang="it-IT" sz="1800" dirty="0" smtClean="0">
                <a:solidFill>
                  <a:schemeClr val="bg1"/>
                </a:solidFill>
              </a:rPr>
              <a:t>autovalutazione</a:t>
            </a:r>
            <a:endParaRPr 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01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2748" y="755460"/>
            <a:ext cx="7171252" cy="5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contenuto 2"/>
          <p:cNvSpPr txBox="1">
            <a:spLocks/>
          </p:cNvSpPr>
          <p:nvPr/>
        </p:nvSpPr>
        <p:spPr>
          <a:xfrm>
            <a:off x="23664" y="1196752"/>
            <a:ext cx="1956048" cy="54783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  <a:defRPr/>
            </a:pPr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somministra agli allievi al termine dell’UDA </a:t>
            </a:r>
            <a:r>
              <a:rPr lang="it-IT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farli riflettere sulla qualità della loro partecipazione </a:t>
            </a:r>
            <a:r>
              <a:rPr lang="it-IT" sz="1600" dirty="0" smtClean="0"/>
              <a:t>.</a:t>
            </a:r>
          </a:p>
          <a:p>
            <a:pPr marL="0" indent="0">
              <a:buFont typeface="Wingdings 2"/>
              <a:buNone/>
              <a:defRPr/>
            </a:pPr>
            <a:endParaRPr lang="it-IT" sz="16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3664" y="0"/>
            <a:ext cx="4332312" cy="11967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t-IT" sz="2000" b="1" dirty="0" smtClean="0"/>
              <a:t>Griglia </a:t>
            </a:r>
            <a:r>
              <a:rPr lang="it-IT" sz="2000" b="1" dirty="0"/>
              <a:t>di autovalutazione</a:t>
            </a:r>
            <a:br>
              <a:rPr lang="it-IT" sz="2000" b="1" dirty="0"/>
            </a:br>
            <a:r>
              <a:rPr lang="it-IT" sz="2000" b="1" dirty="0"/>
              <a:t>rispetto al lavoro di gruppo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576738" y="5062077"/>
            <a:ext cx="690568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prospettiva dello studente </a:t>
            </a:r>
            <a:endParaRPr lang="it-IT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655560" y="5661248"/>
            <a:ext cx="58056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finalità metacognitiva</a:t>
            </a:r>
            <a:endParaRPr lang="it-IT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596508" y="0"/>
            <a:ext cx="3528392" cy="7112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1800" dirty="0" smtClean="0">
                <a:solidFill>
                  <a:schemeClr val="bg1"/>
                </a:solidFill>
              </a:rPr>
              <a:t>Fase 4: Verifica formativa ed </a:t>
            </a:r>
            <a:br>
              <a:rPr lang="it-IT" sz="1800" dirty="0" smtClean="0">
                <a:solidFill>
                  <a:schemeClr val="bg1"/>
                </a:solidFill>
              </a:rPr>
            </a:br>
            <a:r>
              <a:rPr lang="it-IT" sz="1800" dirty="0" smtClean="0">
                <a:solidFill>
                  <a:schemeClr val="bg1"/>
                </a:solidFill>
              </a:rPr>
              <a:t>autovalutazione</a:t>
            </a:r>
            <a:endParaRPr 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44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nettore 1 32"/>
          <p:cNvCxnSpPr>
            <a:stCxn id="15" idx="3"/>
          </p:cNvCxnSpPr>
          <p:nvPr/>
        </p:nvCxnSpPr>
        <p:spPr>
          <a:xfrm>
            <a:off x="2195041" y="2840832"/>
            <a:ext cx="6671147" cy="8731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1467793" y="823913"/>
            <a:ext cx="64145" cy="6034087"/>
          </a:xfrm>
          <a:prstGeom prst="line">
            <a:avLst/>
          </a:prstGeom>
          <a:ln w="25400" cmpd="thinThick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1116013" y="2840832"/>
            <a:ext cx="7560443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-4896" y="112713"/>
            <a:ext cx="3209829" cy="7112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tx1"/>
                </a:solidFill>
              </a:rPr>
              <a:t>Ordine di Scuola e classe destinataria</a:t>
            </a:r>
          </a:p>
        </p:txBody>
      </p:sp>
      <p:sp>
        <p:nvSpPr>
          <p:cNvPr id="29699" name="CasellaDiTesto 2"/>
          <p:cNvSpPr txBox="1">
            <a:spLocks noChangeArrowheads="1"/>
          </p:cNvSpPr>
          <p:nvPr/>
        </p:nvSpPr>
        <p:spPr bwMode="auto">
          <a:xfrm>
            <a:off x="3320954" y="598060"/>
            <a:ext cx="55054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400" dirty="0" smtClean="0">
                <a:latin typeface="Arial" charset="0"/>
              </a:rPr>
              <a:t>Gruppo </a:t>
            </a:r>
            <a:r>
              <a:rPr lang="it-IT" sz="1400" dirty="0">
                <a:latin typeface="Arial" charset="0"/>
              </a:rPr>
              <a:t>classe di </a:t>
            </a:r>
            <a:r>
              <a:rPr lang="it-IT" sz="1400" dirty="0" smtClean="0">
                <a:latin typeface="Arial" charset="0"/>
              </a:rPr>
              <a:t>21 alunni (10 maschi e 11 femmine); </a:t>
            </a:r>
          </a:p>
          <a:p>
            <a:pPr eaLnBrk="1" hangingPunct="1"/>
            <a:r>
              <a:rPr lang="it-IT" sz="1400" dirty="0" smtClean="0">
                <a:latin typeface="Arial" charset="0"/>
              </a:rPr>
              <a:t>fascia di età 15-17;</a:t>
            </a:r>
          </a:p>
          <a:p>
            <a:pPr eaLnBrk="1" hangingPunct="1"/>
            <a:r>
              <a:rPr lang="it-IT" sz="1400" dirty="0" smtClean="0">
                <a:latin typeface="Arial" charset="0"/>
              </a:rPr>
              <a:t>4 </a:t>
            </a:r>
            <a:r>
              <a:rPr lang="it-IT" sz="1400" dirty="0" err="1" smtClean="0">
                <a:latin typeface="Arial" charset="0"/>
              </a:rPr>
              <a:t>Bes</a:t>
            </a:r>
            <a:r>
              <a:rPr lang="it-IT" sz="1400" dirty="0" smtClean="0">
                <a:latin typeface="Arial" charset="0"/>
              </a:rPr>
              <a:t> (1 </a:t>
            </a:r>
            <a:r>
              <a:rPr lang="it-IT" sz="1400" dirty="0">
                <a:latin typeface="Arial" charset="0"/>
              </a:rPr>
              <a:t>DSA  </a:t>
            </a:r>
            <a:r>
              <a:rPr lang="it-IT" sz="1400" dirty="0" smtClean="0">
                <a:latin typeface="Arial" charset="0"/>
              </a:rPr>
              <a:t>- dislessia certificata;  3 studenti con svantaggio socio-culturale).</a:t>
            </a:r>
            <a:endParaRPr lang="it-IT" sz="1400" dirty="0">
              <a:latin typeface="Arial" charset="0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0" y="1120367"/>
            <a:ext cx="3063875" cy="8636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tx1"/>
                </a:solidFill>
              </a:rPr>
              <a:t>Linee guida della programmazione</a:t>
            </a:r>
          </a:p>
        </p:txBody>
      </p:sp>
      <p:sp>
        <p:nvSpPr>
          <p:cNvPr id="23557" name="CasellaDiTesto 1"/>
          <p:cNvSpPr txBox="1">
            <a:spLocks noChangeArrowheads="1"/>
          </p:cNvSpPr>
          <p:nvPr/>
        </p:nvSpPr>
        <p:spPr bwMode="auto">
          <a:xfrm>
            <a:off x="3822874" y="1552167"/>
            <a:ext cx="3989485" cy="2585323"/>
          </a:xfrm>
          <a:prstGeom prst="rect">
            <a:avLst/>
          </a:prstGeom>
          <a:gradFill>
            <a:gsLst>
              <a:gs pos="0">
                <a:srgbClr val="92D050"/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</a:gradFill>
          <a:ln w="317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Arial" pitchFamily="34" charset="0"/>
              </a:rPr>
              <a:t>MODULO</a:t>
            </a:r>
          </a:p>
          <a:p>
            <a:pPr algn="ctr" eaLnBrk="1" hangingPunct="1">
              <a:defRPr/>
            </a:pPr>
            <a:r>
              <a:rPr lang="it-IT" dirty="0" smtClean="0">
                <a:solidFill>
                  <a:schemeClr val="bg2"/>
                </a:solidFill>
                <a:latin typeface="Arial" pitchFamily="34" charset="0"/>
              </a:rPr>
              <a:t> </a:t>
            </a:r>
            <a:r>
              <a:rPr lang="it-IT" dirty="0" smtClean="0">
                <a:solidFill>
                  <a:schemeClr val="bg2"/>
                </a:solidFill>
              </a:rPr>
              <a:t>Il Cristianesimo e l’ultima filosofia greca</a:t>
            </a:r>
            <a:endParaRPr lang="it-IT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it-IT" dirty="0" smtClean="0">
                <a:latin typeface="Arial" pitchFamily="34" charset="0"/>
              </a:rPr>
              <a:t>UDA 1) </a:t>
            </a:r>
            <a:r>
              <a:rPr lang="it-IT" dirty="0" smtClean="0"/>
              <a:t>la rivoluzione spirituale ebraico-cristiana</a:t>
            </a:r>
            <a:endParaRPr lang="it-IT" dirty="0"/>
          </a:p>
          <a:p>
            <a:pPr eaLnBrk="1" hangingPunct="1">
              <a:defRPr/>
            </a:pPr>
            <a:endParaRPr lang="it-IT" b="1" dirty="0" smtClean="0">
              <a:solidFill>
                <a:schemeClr val="bg2"/>
              </a:solidFill>
              <a:latin typeface="Arial" pitchFamily="34" charset="0"/>
            </a:endParaRPr>
          </a:p>
          <a:p>
            <a:pPr algn="ctr" eaLnBrk="1" hangingPunct="1">
              <a:defRPr/>
            </a:pPr>
            <a:r>
              <a:rPr lang="it-IT" b="1" dirty="0" smtClean="0">
                <a:solidFill>
                  <a:schemeClr val="bg2"/>
                </a:solidFill>
                <a:latin typeface="Arial" pitchFamily="34" charset="0"/>
              </a:rPr>
              <a:t>UDA  2) </a:t>
            </a:r>
            <a:r>
              <a:rPr lang="it-IT" b="1" dirty="0" err="1" smtClean="0">
                <a:solidFill>
                  <a:schemeClr val="bg2"/>
                </a:solidFill>
                <a:latin typeface="Arial" pitchFamily="34" charset="0"/>
              </a:rPr>
              <a:t>Plotino</a:t>
            </a:r>
            <a:r>
              <a:rPr lang="it-IT" b="1" dirty="0" smtClean="0">
                <a:solidFill>
                  <a:schemeClr val="bg2"/>
                </a:solidFill>
                <a:latin typeface="Arial" pitchFamily="34" charset="0"/>
              </a:rPr>
              <a:t>: dall’Uno al molteplice</a:t>
            </a:r>
          </a:p>
          <a:p>
            <a:pPr eaLnBrk="1" hangingPunct="1">
              <a:defRPr/>
            </a:pPr>
            <a:endParaRPr lang="it-IT" dirty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it-IT" dirty="0" smtClean="0">
                <a:latin typeface="Arial" pitchFamily="34" charset="0"/>
              </a:rPr>
              <a:t>UDA 3) Neopitagorismo, gnosticismo </a:t>
            </a:r>
            <a:endParaRPr lang="it-IT" dirty="0">
              <a:latin typeface="Arial" pitchFamily="34" charset="0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210666" y="2444751"/>
            <a:ext cx="1984375" cy="7921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</a:rPr>
              <a:t>Quale percorso didattico</a:t>
            </a:r>
          </a:p>
        </p:txBody>
      </p:sp>
      <p:sp>
        <p:nvSpPr>
          <p:cNvPr id="29708" name="CasellaDiTesto 1"/>
          <p:cNvSpPr txBox="1">
            <a:spLocks noChangeArrowheads="1"/>
          </p:cNvSpPr>
          <p:nvPr/>
        </p:nvSpPr>
        <p:spPr bwMode="auto">
          <a:xfrm>
            <a:off x="2244336" y="4296901"/>
            <a:ext cx="2618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dirty="0"/>
              <a:t>Prevista nella  </a:t>
            </a:r>
            <a:endParaRPr lang="it-IT" dirty="0" smtClean="0"/>
          </a:p>
          <a:p>
            <a:pPr eaLnBrk="1" hangingPunct="1"/>
            <a:r>
              <a:rPr lang="it-IT" dirty="0" smtClean="0"/>
              <a:t>II parte dell</a:t>
            </a:r>
            <a:r>
              <a:rPr lang="it-IT" dirty="0"/>
              <a:t>’.</a:t>
            </a:r>
            <a:r>
              <a:rPr lang="it-IT" dirty="0" err="1" smtClean="0"/>
              <a:t>a.s</a:t>
            </a:r>
            <a:r>
              <a:rPr lang="it-IT" sz="1600" dirty="0" err="1" smtClean="0"/>
              <a:t>.</a:t>
            </a:r>
            <a:r>
              <a:rPr lang="it-IT" sz="1600" dirty="0" smtClean="0"/>
              <a:t> (aprile)</a:t>
            </a:r>
            <a:endParaRPr lang="it-IT" sz="1600" dirty="0"/>
          </a:p>
        </p:txBody>
      </p:sp>
      <p:sp>
        <p:nvSpPr>
          <p:cNvPr id="23" name="Rettangolo arrotondato 22"/>
          <p:cNvSpPr/>
          <p:nvPr/>
        </p:nvSpPr>
        <p:spPr>
          <a:xfrm>
            <a:off x="194642" y="4223986"/>
            <a:ext cx="1984375" cy="7921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bg1"/>
                </a:solidFill>
              </a:rPr>
              <a:t>Collocazione temporale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9710" name="CasellaDiTesto 1"/>
          <p:cNvSpPr txBox="1">
            <a:spLocks noChangeArrowheads="1"/>
          </p:cNvSpPr>
          <p:nvPr/>
        </p:nvSpPr>
        <p:spPr bwMode="auto">
          <a:xfrm>
            <a:off x="2179017" y="2266229"/>
            <a:ext cx="164385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dirty="0"/>
              <a:t>MODULO </a:t>
            </a:r>
            <a:r>
              <a:rPr lang="it-IT" dirty="0" smtClean="0"/>
              <a:t>precedente:</a:t>
            </a:r>
          </a:p>
          <a:p>
            <a:pPr eaLnBrk="1" hangingPunct="1"/>
            <a:r>
              <a:rPr lang="it-IT" dirty="0" smtClean="0"/>
              <a:t>L’età ellenistica</a:t>
            </a:r>
          </a:p>
        </p:txBody>
      </p:sp>
      <p:sp>
        <p:nvSpPr>
          <p:cNvPr id="29711" name="CasellaDiTesto 15"/>
          <p:cNvSpPr txBox="1">
            <a:spLocks noChangeArrowheads="1"/>
          </p:cNvSpPr>
          <p:nvPr/>
        </p:nvSpPr>
        <p:spPr bwMode="auto">
          <a:xfrm>
            <a:off x="7812360" y="2245032"/>
            <a:ext cx="14367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dirty="0"/>
              <a:t>MODULO </a:t>
            </a:r>
            <a:r>
              <a:rPr lang="it-IT" dirty="0" smtClean="0"/>
              <a:t>successivo:</a:t>
            </a:r>
          </a:p>
          <a:p>
            <a:pPr eaLnBrk="1" hangingPunct="1"/>
            <a:r>
              <a:rPr lang="it-IT" dirty="0" smtClean="0"/>
              <a:t>Agostino</a:t>
            </a:r>
          </a:p>
          <a:p>
            <a:pPr eaLnBrk="1" hangingPunct="1"/>
            <a:endParaRPr lang="it-IT" dirty="0"/>
          </a:p>
        </p:txBody>
      </p:sp>
      <p:sp>
        <p:nvSpPr>
          <p:cNvPr id="20" name="Ovale 19"/>
          <p:cNvSpPr/>
          <p:nvPr/>
        </p:nvSpPr>
        <p:spPr>
          <a:xfrm>
            <a:off x="4205375" y="2639293"/>
            <a:ext cx="3071813" cy="881826"/>
          </a:xfrm>
          <a:prstGeom prst="ellipse">
            <a:avLst/>
          </a:prstGeom>
          <a:noFill/>
          <a:ln w="38100" cmpd="tri">
            <a:solidFill>
              <a:schemeClr val="accent6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accent6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" name="CasellaDiTesto 21"/>
          <p:cNvSpPr txBox="1">
            <a:spLocks noChangeArrowheads="1"/>
          </p:cNvSpPr>
          <p:nvPr/>
        </p:nvSpPr>
        <p:spPr bwMode="auto">
          <a:xfrm>
            <a:off x="1723668" y="5157192"/>
            <a:ext cx="669584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it-IT" dirty="0"/>
              <a:t>MODULO  di complessive ore </a:t>
            </a:r>
            <a:r>
              <a:rPr lang="it-IT" dirty="0" smtClean="0"/>
              <a:t> 13 , così </a:t>
            </a:r>
            <a:r>
              <a:rPr lang="it-IT" dirty="0"/>
              <a:t>suddivise:</a:t>
            </a:r>
          </a:p>
          <a:p>
            <a:pPr algn="ctr" eaLnBrk="1" hangingPunct="1"/>
            <a:r>
              <a:rPr lang="it-IT" dirty="0" smtClean="0"/>
              <a:t>UDA </a:t>
            </a:r>
            <a:r>
              <a:rPr lang="it-IT" dirty="0"/>
              <a:t>1) 4</a:t>
            </a:r>
            <a:r>
              <a:rPr lang="it-IT" dirty="0" smtClean="0"/>
              <a:t> ore;</a:t>
            </a:r>
            <a:endParaRPr lang="it-IT" dirty="0"/>
          </a:p>
          <a:p>
            <a:pPr algn="ctr" eaLnBrk="1" hangingPunct="1"/>
            <a:r>
              <a:rPr lang="it-IT" b="1" dirty="0" smtClean="0">
                <a:solidFill>
                  <a:srgbClr val="92D050"/>
                </a:solidFill>
              </a:rPr>
              <a:t>UDA </a:t>
            </a:r>
            <a:r>
              <a:rPr lang="it-IT" b="1" dirty="0">
                <a:solidFill>
                  <a:srgbClr val="92D050"/>
                </a:solidFill>
              </a:rPr>
              <a:t>2) </a:t>
            </a:r>
            <a:r>
              <a:rPr lang="it-IT" b="1" dirty="0" smtClean="0">
                <a:solidFill>
                  <a:srgbClr val="92D050"/>
                </a:solidFill>
              </a:rPr>
              <a:t>5 ore</a:t>
            </a:r>
            <a:r>
              <a:rPr lang="it-IT" b="1" dirty="0">
                <a:solidFill>
                  <a:srgbClr val="92D050"/>
                </a:solidFill>
              </a:rPr>
              <a:t>;</a:t>
            </a:r>
          </a:p>
          <a:p>
            <a:pPr algn="ctr" eaLnBrk="1" hangingPunct="1"/>
            <a:r>
              <a:rPr lang="it-IT" dirty="0" smtClean="0"/>
              <a:t>UDA </a:t>
            </a:r>
            <a:r>
              <a:rPr lang="it-IT" dirty="0"/>
              <a:t>3) 4</a:t>
            </a:r>
            <a:r>
              <a:rPr lang="it-IT" dirty="0" smtClean="0"/>
              <a:t> </a:t>
            </a:r>
            <a:r>
              <a:rPr lang="it-IT" dirty="0"/>
              <a:t>ore;</a:t>
            </a:r>
          </a:p>
          <a:p>
            <a:pPr algn="ctr" eaLnBrk="1" hangingPunct="1"/>
            <a:r>
              <a:rPr lang="it-IT" dirty="0"/>
              <a:t>Verifica finale </a:t>
            </a:r>
            <a:r>
              <a:rPr lang="it-IT" dirty="0" smtClean="0"/>
              <a:t>1 ora. Previste ulteriori 8 ore di intese interdisciplinari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3413908" y="112713"/>
            <a:ext cx="4620439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Arial" charset="0"/>
              </a:rPr>
              <a:t>III </a:t>
            </a:r>
            <a:r>
              <a:rPr lang="it-IT" dirty="0">
                <a:solidFill>
                  <a:schemeClr val="bg1"/>
                </a:solidFill>
                <a:latin typeface="Arial" charset="0"/>
              </a:rPr>
              <a:t>classe di </a:t>
            </a:r>
            <a:r>
              <a:rPr lang="it-IT" dirty="0" smtClean="0">
                <a:solidFill>
                  <a:schemeClr val="bg1"/>
                </a:solidFill>
                <a:latin typeface="Arial" charset="0"/>
              </a:rPr>
              <a:t>Liceo </a:t>
            </a:r>
            <a:r>
              <a:rPr lang="it-IT" dirty="0">
                <a:solidFill>
                  <a:schemeClr val="bg1"/>
                </a:solidFill>
                <a:latin typeface="Arial" charset="0"/>
              </a:rPr>
              <a:t>delle Scienze umane. 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699" grpId="0"/>
      <p:bldP spid="17" grpId="0" animBg="1"/>
      <p:bldP spid="23557" grpId="0" animBg="1"/>
      <p:bldP spid="15" grpId="0" animBg="1"/>
      <p:bldP spid="29708" grpId="0"/>
      <p:bldP spid="23" grpId="0" animBg="1"/>
      <p:bldP spid="29710" grpId="0"/>
      <p:bldP spid="29711" grpId="0"/>
      <p:bldP spid="18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8967" cy="1143000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solidFill>
                  <a:srgbClr val="92D050"/>
                </a:solidFill>
              </a:rPr>
              <a:t>Valutazione</a:t>
            </a:r>
            <a:r>
              <a:rPr lang="it-IT" sz="2000" dirty="0">
                <a:solidFill>
                  <a:schemeClr val="tx1"/>
                </a:solidFill>
              </a:rPr>
              <a:t/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 smtClean="0">
                <a:solidFill>
                  <a:schemeClr val="tx1"/>
                </a:solidFill>
              </a:rPr>
              <a:t/>
            </a:r>
            <a:br>
              <a:rPr lang="it-IT" sz="2000" dirty="0" smtClean="0">
                <a:solidFill>
                  <a:schemeClr val="tx1"/>
                </a:solidFill>
              </a:rPr>
            </a:br>
            <a:r>
              <a:rPr lang="it-IT" sz="2000" dirty="0" smtClean="0">
                <a:solidFill>
                  <a:schemeClr val="tx1"/>
                </a:solidFill>
              </a:rPr>
              <a:t>La </a:t>
            </a:r>
            <a:r>
              <a:rPr lang="it-IT" sz="2000" dirty="0">
                <a:solidFill>
                  <a:schemeClr val="tx1"/>
                </a:solidFill>
              </a:rPr>
              <a:t>valutazione non </a:t>
            </a:r>
            <a:r>
              <a:rPr lang="it-IT" sz="2000" dirty="0" smtClean="0">
                <a:solidFill>
                  <a:schemeClr val="tx1"/>
                </a:solidFill>
              </a:rPr>
              <a:t>coincide con </a:t>
            </a:r>
            <a:r>
              <a:rPr lang="it-IT" sz="2000" dirty="0">
                <a:solidFill>
                  <a:schemeClr val="tx1"/>
                </a:solidFill>
              </a:rPr>
              <a:t>il risultato </a:t>
            </a:r>
            <a:r>
              <a:rPr lang="it-IT" sz="2000" dirty="0" smtClean="0">
                <a:solidFill>
                  <a:schemeClr val="tx1"/>
                </a:solidFill>
              </a:rPr>
              <a:t>della sola </a:t>
            </a:r>
            <a:r>
              <a:rPr lang="it-IT" sz="2000" dirty="0">
                <a:solidFill>
                  <a:schemeClr val="tx1"/>
                </a:solidFill>
              </a:rPr>
              <a:t>prova di </a:t>
            </a:r>
            <a:r>
              <a:rPr lang="it-IT" sz="2000" dirty="0" smtClean="0">
                <a:solidFill>
                  <a:schemeClr val="tx1"/>
                </a:solidFill>
              </a:rPr>
              <a:t>verifica, </a:t>
            </a:r>
            <a:r>
              <a:rPr lang="it-IT" sz="2000" dirty="0">
                <a:solidFill>
                  <a:schemeClr val="tx1"/>
                </a:solidFill>
              </a:rPr>
              <a:t>ma raccoglie i dati che scaturiscono da una serie di item che coniugano la prospettiva alunni  con quella </a:t>
            </a:r>
            <a:r>
              <a:rPr lang="it-IT" sz="2000" dirty="0" smtClean="0">
                <a:solidFill>
                  <a:schemeClr val="tx1"/>
                </a:solidFill>
              </a:rPr>
              <a:t>docente.</a:t>
            </a:r>
            <a:r>
              <a:rPr lang="it-IT" dirty="0">
                <a:solidFill>
                  <a:schemeClr val="tx1"/>
                </a:solidFill>
              </a:rPr>
              <a:t/>
            </a:r>
            <a:br>
              <a:rPr lang="it-IT" dirty="0">
                <a:solidFill>
                  <a:schemeClr val="tx1"/>
                </a:solidFill>
              </a:rPr>
            </a:br>
            <a:endParaRPr lang="it-IT" dirty="0">
              <a:solidFill>
                <a:schemeClr val="tx1"/>
              </a:solidFill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1271816"/>
              </p:ext>
            </p:extLst>
          </p:nvPr>
        </p:nvGraphicFramePr>
        <p:xfrm>
          <a:off x="609600" y="2057400"/>
          <a:ext cx="7172325" cy="2752725"/>
        </p:xfrm>
        <a:graphic>
          <a:graphicData uri="http://schemas.openxmlformats.org/presentationml/2006/ole">
            <p:oleObj spid="_x0000_s4255" name="Documento" r:id="rId3" imgW="9112988" imgH="3503954" progId="Word.Document.12">
              <p:embed/>
            </p:oleObj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4004107"/>
              </p:ext>
            </p:extLst>
          </p:nvPr>
        </p:nvGraphicFramePr>
        <p:xfrm>
          <a:off x="827584" y="4581128"/>
          <a:ext cx="7215188" cy="420688"/>
        </p:xfrm>
        <a:graphic>
          <a:graphicData uri="http://schemas.openxmlformats.org/presentationml/2006/ole">
            <p:oleObj spid="_x0000_s4256" name="Documento" r:id="rId4" imgW="9213190" imgH="635316" progId="Word.Document.12">
              <p:embed/>
            </p:oleObj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8569170"/>
              </p:ext>
            </p:extLst>
          </p:nvPr>
        </p:nvGraphicFramePr>
        <p:xfrm>
          <a:off x="2843808" y="4825807"/>
          <a:ext cx="6048672" cy="202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024336"/>
              </a:tblGrid>
              <a:tr h="437768">
                <a:tc>
                  <a:txBody>
                    <a:bodyPr/>
                    <a:lstStyle/>
                    <a:p>
                      <a:r>
                        <a:rPr lang="it-IT" dirty="0" smtClean="0"/>
                        <a:t>punteggio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livello</a:t>
                      </a:r>
                      <a:endParaRPr lang="it-IT" dirty="0"/>
                    </a:p>
                  </a:txBody>
                  <a:tcPr/>
                </a:tc>
              </a:tr>
              <a:tr h="31098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Meno</a:t>
                      </a:r>
                      <a:r>
                        <a:rPr lang="it-IT" sz="1600" baseline="0" dirty="0" smtClean="0"/>
                        <a:t> di 6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Livello base non raggiunto (da non applicare alle competenze)</a:t>
                      </a:r>
                      <a:endParaRPr lang="it-IT" sz="1600" dirty="0"/>
                    </a:p>
                  </a:txBody>
                  <a:tcPr/>
                </a:tc>
              </a:tr>
              <a:tr h="31098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6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Livello</a:t>
                      </a:r>
                      <a:r>
                        <a:rPr lang="it-IT" sz="1600" baseline="0" dirty="0" smtClean="0"/>
                        <a:t> base</a:t>
                      </a:r>
                      <a:endParaRPr lang="it-IT" sz="1600" dirty="0"/>
                    </a:p>
                  </a:txBody>
                  <a:tcPr/>
                </a:tc>
              </a:tr>
              <a:tr h="259824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7-8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Livello intermedio</a:t>
                      </a:r>
                      <a:endParaRPr lang="it-IT" sz="1600" dirty="0"/>
                    </a:p>
                  </a:txBody>
                  <a:tcPr/>
                </a:tc>
              </a:tr>
              <a:tr h="31098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9-10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Livello avanzato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371203" y="692696"/>
            <a:ext cx="8726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  <a:endParaRPr lang="it-IT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7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7745660"/>
              </p:ext>
            </p:extLst>
          </p:nvPr>
        </p:nvGraphicFramePr>
        <p:xfrm>
          <a:off x="26248" y="116632"/>
          <a:ext cx="9323418" cy="6741368"/>
        </p:xfrm>
        <a:graphic>
          <a:graphicData uri="http://schemas.openxmlformats.org/presentationml/2006/ole">
            <p:oleObj spid="_x0000_s6218" name="Documento" r:id="rId3" imgW="9179970" imgH="5859797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71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503238" y="530225"/>
            <a:ext cx="8183562" cy="447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endParaRPr lang="it-IT" sz="1600" b="1" dirty="0" smtClean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5909259"/>
              </p:ext>
            </p:extLst>
          </p:nvPr>
        </p:nvGraphicFramePr>
        <p:xfrm>
          <a:off x="179512" y="1772816"/>
          <a:ext cx="8396733" cy="4870617"/>
        </p:xfrm>
        <a:graphic>
          <a:graphicData uri="http://schemas.openxmlformats.org/presentationml/2006/ole">
            <p:oleObj spid="_x0000_s5197" name="Documento" r:id="rId3" imgW="7663297" imgH="4437060" progId="Word.Document.12">
              <p:embed/>
            </p:oleObj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142" y="332656"/>
            <a:ext cx="8183562" cy="1503040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it-IT" sz="2400" b="1" dirty="0" smtClean="0"/>
              <a:t>tabella dei criteri di valutazione dell’intero </a:t>
            </a:r>
            <a:br>
              <a:rPr lang="it-IT" sz="2400" b="1" dirty="0" smtClean="0"/>
            </a:br>
            <a:r>
              <a:rPr lang="it-IT" sz="2400" b="1" dirty="0" smtClean="0"/>
              <a:t>processo di verifica in itinere per </a:t>
            </a:r>
            <a:r>
              <a:rPr lang="it-IT" sz="2400" b="1" dirty="0" err="1" smtClean="0"/>
              <a:t>uda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CERTIFICAZIONE INTERMEDIA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38455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olo 1"/>
          <p:cNvSpPr>
            <a:spLocks noGrp="1"/>
          </p:cNvSpPr>
          <p:nvPr>
            <p:ph type="title"/>
          </p:nvPr>
        </p:nvSpPr>
        <p:spPr>
          <a:xfrm>
            <a:off x="12928" y="260648"/>
            <a:ext cx="7024744" cy="1143000"/>
          </a:xfrm>
        </p:spPr>
        <p:txBody>
          <a:bodyPr/>
          <a:lstStyle/>
          <a:p>
            <a:r>
              <a:rPr lang="it-IT" dirty="0" smtClean="0"/>
              <a:t>Bibliografia e </a:t>
            </a:r>
            <a:r>
              <a:rPr lang="it-IT" dirty="0" err="1" smtClean="0"/>
              <a:t>sitografia</a:t>
            </a:r>
            <a:endParaRPr lang="it-IT" dirty="0" smtClean="0"/>
          </a:p>
        </p:txBody>
      </p:sp>
      <p:sp>
        <p:nvSpPr>
          <p:cNvPr id="45059" name="Segnaposto contenuto 2"/>
          <p:cNvSpPr>
            <a:spLocks noGrp="1"/>
          </p:cNvSpPr>
          <p:nvPr>
            <p:ph idx="1"/>
          </p:nvPr>
        </p:nvSpPr>
        <p:spPr>
          <a:xfrm>
            <a:off x="107504" y="1340768"/>
            <a:ext cx="8712968" cy="3294037"/>
          </a:xfrm>
        </p:spPr>
        <p:txBody>
          <a:bodyPr>
            <a:noAutofit/>
          </a:bodyPr>
          <a:lstStyle/>
          <a:p>
            <a:r>
              <a:rPr lang="it-IT" sz="1600" dirty="0" smtClean="0"/>
              <a:t>Manuale in uso nel </a:t>
            </a:r>
            <a:r>
              <a:rPr lang="it-IT" sz="1600" dirty="0" smtClean="0">
                <a:latin typeface="+mj-lt"/>
              </a:rPr>
              <a:t>Liceo di riferimento: </a:t>
            </a:r>
            <a:r>
              <a:rPr lang="it-IT" sz="1600" dirty="0">
                <a:latin typeface="+mj-lt"/>
                <a:cs typeface="Arial" charset="0"/>
              </a:rPr>
              <a:t>Oliverio Ferraris A., Oliverio A., </a:t>
            </a:r>
            <a:r>
              <a:rPr lang="it-IT" sz="1600" i="1" dirty="0">
                <a:latin typeface="+mj-lt"/>
                <a:cs typeface="Arial" charset="0"/>
              </a:rPr>
              <a:t>Il mondo delle scienze umane. Psicologia, antropologia, sociologia</a:t>
            </a:r>
            <a:r>
              <a:rPr lang="it-IT" sz="1600" dirty="0">
                <a:latin typeface="+mj-lt"/>
                <a:cs typeface="Arial" charset="0"/>
              </a:rPr>
              <a:t>, vol.5, Zanichelli </a:t>
            </a:r>
            <a:r>
              <a:rPr lang="it-IT" sz="1600" dirty="0" smtClean="0">
                <a:latin typeface="+mj-lt"/>
                <a:cs typeface="Arial" charset="0"/>
              </a:rPr>
              <a:t>2012;</a:t>
            </a:r>
          </a:p>
          <a:p>
            <a:endParaRPr lang="it-IT" sz="1600" dirty="0" smtClean="0">
              <a:latin typeface="+mj-lt"/>
              <a:cs typeface="Arial" charset="0"/>
            </a:endParaRPr>
          </a:p>
          <a:p>
            <a:r>
              <a:rPr lang="it-IT" sz="1600" dirty="0" smtClean="0">
                <a:latin typeface="+mj-lt"/>
                <a:cs typeface="Arial" charset="0"/>
              </a:rPr>
              <a:t>Letture di approfondimento: </a:t>
            </a:r>
            <a:r>
              <a:rPr lang="it-IT" sz="1600" dirty="0"/>
              <a:t>R. </a:t>
            </a:r>
            <a:r>
              <a:rPr lang="it-IT" sz="1600" dirty="0" err="1"/>
              <a:t>Fornaca</a:t>
            </a:r>
            <a:r>
              <a:rPr lang="it-IT" sz="1600" dirty="0"/>
              <a:t>-R. S. Di </a:t>
            </a:r>
            <a:r>
              <a:rPr lang="it-IT" sz="1600" dirty="0" err="1"/>
              <a:t>Pol</a:t>
            </a:r>
            <a:r>
              <a:rPr lang="it-IT" sz="1600" dirty="0"/>
              <a:t>, </a:t>
            </a:r>
            <a:r>
              <a:rPr lang="it-IT" sz="1600" i="1" dirty="0"/>
              <a:t>Dalla certezza alla complessità. La psicologia scientifica del Novecento</a:t>
            </a:r>
            <a:r>
              <a:rPr lang="it-IT" sz="1600" dirty="0"/>
              <a:t>, Principato, Milano, 1993, </a:t>
            </a:r>
            <a:r>
              <a:rPr lang="it-IT" sz="1600" dirty="0" smtClean="0"/>
              <a:t>pp. 114-118</a:t>
            </a:r>
          </a:p>
          <a:p>
            <a:endParaRPr lang="it-IT" sz="1600" dirty="0" smtClean="0"/>
          </a:p>
          <a:p>
            <a:r>
              <a:rPr lang="it-IT" sz="1600" dirty="0">
                <a:hlinkClick r:id="rId2"/>
              </a:rPr>
              <a:t>http://</a:t>
            </a:r>
            <a:r>
              <a:rPr lang="it-IT" sz="1600" dirty="0" smtClean="0">
                <a:hlinkClick r:id="rId2"/>
              </a:rPr>
              <a:t>www.atuttascuola.it/didattica/materiale_didattico_di_pedagogia.htm</a:t>
            </a:r>
            <a:endParaRPr lang="it-IT" sz="1600" dirty="0"/>
          </a:p>
          <a:p>
            <a:endParaRPr lang="it-IT" sz="1600" dirty="0" smtClean="0"/>
          </a:p>
          <a:p>
            <a:r>
              <a:rPr lang="it-IT" sz="1600" dirty="0">
                <a:hlinkClick r:id="rId3"/>
              </a:rPr>
              <a:t>http://www.pedagogia.it</a:t>
            </a:r>
            <a:r>
              <a:rPr lang="it-IT" sz="1600" dirty="0" smtClean="0">
                <a:hlinkClick r:id="rId3"/>
              </a:rPr>
              <a:t>/</a:t>
            </a:r>
            <a:endParaRPr lang="it-IT" sz="1600" dirty="0" smtClean="0"/>
          </a:p>
          <a:p>
            <a:endParaRPr lang="it-IT" sz="1600" dirty="0" smtClean="0"/>
          </a:p>
          <a:p>
            <a:r>
              <a:rPr lang="it-IT" sz="1600" dirty="0">
                <a:hlinkClick r:id="rId4"/>
              </a:rPr>
              <a:t>http://</a:t>
            </a:r>
            <a:r>
              <a:rPr lang="it-IT" sz="1600" dirty="0" smtClean="0">
                <a:hlinkClick r:id="rId4"/>
              </a:rPr>
              <a:t>www.sapere.it/sapere/strumenti/studiafacile/psicologia-pedagogia.html</a:t>
            </a:r>
            <a:endParaRPr lang="it-IT" sz="1600" dirty="0" smtClean="0"/>
          </a:p>
          <a:p>
            <a:endParaRPr lang="it-IT" sz="1600" dirty="0" smtClean="0"/>
          </a:p>
          <a:p>
            <a:r>
              <a:rPr lang="it-IT" sz="1600" dirty="0">
                <a:hlinkClick r:id="rId5"/>
              </a:rPr>
              <a:t>http://www.pedagogistionline.it</a:t>
            </a:r>
            <a:r>
              <a:rPr lang="it-IT" sz="1600" dirty="0" smtClean="0">
                <a:hlinkClick r:id="rId5"/>
              </a:rPr>
              <a:t>/</a:t>
            </a:r>
            <a:endParaRPr lang="it-IT" sz="1600" dirty="0" smtClean="0"/>
          </a:p>
          <a:p>
            <a:endParaRPr lang="it-IT" sz="1600" dirty="0"/>
          </a:p>
          <a:p>
            <a:r>
              <a:rPr lang="it-IT" sz="1600" dirty="0" smtClean="0"/>
              <a:t>Documentazione iconografica disponibile in rete.</a:t>
            </a:r>
          </a:p>
          <a:p>
            <a:endParaRPr lang="it-IT" sz="1800" dirty="0" smtClean="0"/>
          </a:p>
          <a:p>
            <a:endParaRPr lang="it-IT" sz="1800" dirty="0" smtClean="0"/>
          </a:p>
          <a:p>
            <a:endParaRPr 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30510" y="75828"/>
            <a:ext cx="9144000" cy="1134616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it-IT" sz="45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Century Gothic" pitchFamily="34" charset="0"/>
                <a:ea typeface="Verdana"/>
                <a:cs typeface="Verdana"/>
              </a:rPr>
              <a:t>Grazie per l’attenzione e         …</a:t>
            </a:r>
            <a:endParaRPr lang="it-IT" sz="4500" dirty="0">
              <a:solidFill>
                <a:schemeClr val="bg2"/>
              </a:solidFill>
            </a:endParaRPr>
          </a:p>
        </p:txBody>
      </p:sp>
      <p:sp useBgFill="1">
        <p:nvSpPr>
          <p:cNvPr id="9" name="Rettangolo 8"/>
          <p:cNvSpPr/>
          <p:nvPr/>
        </p:nvSpPr>
        <p:spPr bwMode="auto">
          <a:xfrm>
            <a:off x="8063880" y="3573016"/>
            <a:ext cx="1080120" cy="3284984"/>
          </a:xfrm>
          <a:prstGeom prst="rect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7379804" y="1248966"/>
            <a:ext cx="1224136" cy="55892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pic>
        <p:nvPicPr>
          <p:cNvPr id="13" name="Immagine 12" descr="bart simp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056" y="1916832"/>
            <a:ext cx="628316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741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asellaDiTesto 4"/>
          <p:cNvSpPr txBox="1">
            <a:spLocks noChangeArrowheads="1"/>
          </p:cNvSpPr>
          <p:nvPr/>
        </p:nvSpPr>
        <p:spPr bwMode="auto">
          <a:xfrm>
            <a:off x="2452217" y="332656"/>
            <a:ext cx="618013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/>
            <a:endParaRPr lang="it-IT" sz="1200" dirty="0"/>
          </a:p>
          <a:p>
            <a:pPr eaLnBrk="1" hangingPunct="1">
              <a:buFont typeface="Arial" charset="0"/>
              <a:buChar char="•"/>
            </a:pPr>
            <a:r>
              <a:rPr lang="it-IT" dirty="0" smtClean="0"/>
              <a:t>Pedagogia :  il paradigma della riflessività (2 ore)</a:t>
            </a:r>
          </a:p>
          <a:p>
            <a:pPr eaLnBrk="1" hangingPunct="1">
              <a:buFont typeface="Arial" charset="0"/>
              <a:buChar char="•"/>
            </a:pPr>
            <a:r>
              <a:rPr lang="it-IT" dirty="0" smtClean="0"/>
              <a:t>Psicologia: Lo sviluppo cognitivo (2 ore)</a:t>
            </a:r>
          </a:p>
          <a:p>
            <a:pPr eaLnBrk="1" hangingPunct="1">
              <a:buFont typeface="Arial" charset="0"/>
              <a:buChar char="•"/>
            </a:pPr>
            <a:r>
              <a:rPr lang="it-IT" dirty="0" smtClean="0"/>
              <a:t>Antropologia: natura e cultura (2 ore)</a:t>
            </a:r>
          </a:p>
          <a:p>
            <a:pPr eaLnBrk="1" hangingPunct="1">
              <a:buFont typeface="Arial" charset="0"/>
              <a:buChar char="•"/>
            </a:pPr>
            <a:r>
              <a:rPr lang="it-IT" dirty="0" smtClean="0"/>
              <a:t>Fisica: la luce (2 ore)</a:t>
            </a:r>
          </a:p>
          <a:p>
            <a:pPr marL="0" indent="0" eaLnBrk="1" hangingPunct="1"/>
            <a:endParaRPr lang="it-IT" dirty="0" smtClean="0"/>
          </a:p>
        </p:txBody>
      </p:sp>
      <p:cxnSp>
        <p:nvCxnSpPr>
          <p:cNvPr id="7" name="Connettore 1 6"/>
          <p:cNvCxnSpPr/>
          <p:nvPr/>
        </p:nvCxnSpPr>
        <p:spPr>
          <a:xfrm>
            <a:off x="1141413" y="0"/>
            <a:ext cx="0" cy="6858000"/>
          </a:xfrm>
          <a:prstGeom prst="line">
            <a:avLst/>
          </a:prstGeom>
          <a:ln w="25400" cmpd="thinThick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arrotondato 12"/>
          <p:cNvSpPr/>
          <p:nvPr/>
        </p:nvSpPr>
        <p:spPr>
          <a:xfrm>
            <a:off x="382587" y="2998785"/>
            <a:ext cx="1984375" cy="7921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</a:rPr>
              <a:t>Prerequisiti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</a:rPr>
              <a:t> </a:t>
            </a:r>
            <a:endParaRPr lang="it-IT" sz="1200" b="1" dirty="0">
              <a:solidFill>
                <a:schemeClr val="bg1"/>
              </a:solidFill>
            </a:endParaRPr>
          </a:p>
        </p:txBody>
      </p:sp>
      <p:sp>
        <p:nvSpPr>
          <p:cNvPr id="30727" name="CasellaDiTesto 22"/>
          <p:cNvSpPr txBox="1">
            <a:spLocks noChangeArrowheads="1"/>
          </p:cNvSpPr>
          <p:nvPr/>
        </p:nvSpPr>
        <p:spPr bwMode="auto">
          <a:xfrm>
            <a:off x="2337643" y="2492896"/>
            <a:ext cx="677703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/>
            <a:r>
              <a:rPr lang="it-IT" u="sng" dirty="0" smtClean="0"/>
              <a:t>Per l’ambito pedagogico-didattica: </a:t>
            </a:r>
            <a:r>
              <a:rPr lang="it-IT" dirty="0" smtClean="0"/>
              <a:t>somministrazione del </a:t>
            </a:r>
            <a:r>
              <a:rPr lang="it-I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 delle Intelligenze Multiple </a:t>
            </a:r>
            <a:r>
              <a:rPr lang="it-IT" dirty="0" smtClean="0"/>
              <a:t>e schema delle intelligenze multiple in classe </a:t>
            </a:r>
            <a:r>
              <a:rPr lang="it-I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(cfr. allegati) </a:t>
            </a:r>
            <a:r>
              <a:rPr lang="it-IT" dirty="0" smtClean="0"/>
              <a:t>.</a:t>
            </a:r>
          </a:p>
          <a:p>
            <a:pPr marL="0" indent="0" algn="just" eaLnBrk="1" hangingPunct="1"/>
            <a:r>
              <a:rPr lang="it-IT" u="sng" dirty="0" smtClean="0"/>
              <a:t>Per l’ambito disciplinare: </a:t>
            </a:r>
            <a:r>
              <a:rPr lang="it-IT" dirty="0" smtClean="0"/>
              <a:t>si considerano </a:t>
            </a:r>
            <a:r>
              <a:rPr lang="it-IT" i="1" dirty="0" smtClean="0"/>
              <a:t>i </a:t>
            </a:r>
            <a:r>
              <a:rPr lang="it-IT" i="1" dirty="0"/>
              <a:t>risultati del </a:t>
            </a:r>
            <a:r>
              <a:rPr lang="it-IT" b="1" i="1" dirty="0"/>
              <a:t>test diagnostico</a:t>
            </a:r>
            <a:r>
              <a:rPr lang="it-IT" i="1" dirty="0"/>
              <a:t> </a:t>
            </a:r>
            <a:r>
              <a:rPr lang="it-IT" i="1" dirty="0" smtClean="0"/>
              <a:t>relativo alla precedente </a:t>
            </a:r>
            <a:r>
              <a:rPr lang="it-IT" i="1" dirty="0" err="1" smtClean="0"/>
              <a:t>UdA</a:t>
            </a:r>
            <a:r>
              <a:rPr lang="it-IT" i="1" dirty="0"/>
              <a:t> </a:t>
            </a:r>
            <a:r>
              <a:rPr lang="it-IT" i="1" dirty="0" smtClean="0"/>
              <a:t>come possibili target per l’individuazione degli obiettivi di lavoro.</a:t>
            </a:r>
          </a:p>
          <a:p>
            <a:pPr marL="0" indent="0" algn="just" eaLnBrk="1" hangingPunct="1"/>
            <a:r>
              <a:rPr lang="it-IT" dirty="0" smtClean="0"/>
              <a:t>Dalle Unità di apprendimento precedenti : </a:t>
            </a:r>
          </a:p>
          <a:p>
            <a:pPr marL="0" indent="0" eaLnBrk="1" hangingPunct="1"/>
            <a:r>
              <a:rPr lang="it-IT" dirty="0" smtClean="0">
                <a:solidFill>
                  <a:srgbClr val="92D050"/>
                </a:solidFill>
              </a:rPr>
              <a:t>RISPETTO AL CONCETTO DI INTUIZIONE</a:t>
            </a:r>
          </a:p>
          <a:p>
            <a:pPr eaLnBrk="1" hangingPunct="1">
              <a:buFont typeface="Arial" charset="0"/>
              <a:buChar char="•"/>
            </a:pPr>
            <a:r>
              <a:rPr lang="it-IT" dirty="0"/>
              <a:t>A</a:t>
            </a:r>
            <a:r>
              <a:rPr lang="it-IT" dirty="0" smtClean="0"/>
              <a:t>nassagora: l’intelletto ordinatore</a:t>
            </a:r>
          </a:p>
          <a:p>
            <a:pPr eaLnBrk="1" hangingPunct="1">
              <a:buFont typeface="Arial" charset="0"/>
              <a:buChar char="•"/>
            </a:pPr>
            <a:r>
              <a:rPr lang="it-IT" dirty="0"/>
              <a:t>P</a:t>
            </a:r>
            <a:r>
              <a:rPr lang="it-IT" dirty="0" smtClean="0"/>
              <a:t>armenide: identità di essere e pensiero</a:t>
            </a:r>
          </a:p>
          <a:p>
            <a:pPr eaLnBrk="1" hangingPunct="1">
              <a:buFont typeface="Arial" charset="0"/>
              <a:buChar char="•"/>
            </a:pPr>
            <a:r>
              <a:rPr lang="it-IT" dirty="0"/>
              <a:t>A</a:t>
            </a:r>
            <a:r>
              <a:rPr lang="it-IT" dirty="0" smtClean="0"/>
              <a:t>ristotele: pensiero di pensiero (</a:t>
            </a:r>
            <a:r>
              <a:rPr lang="it-IT" dirty="0" err="1"/>
              <a:t>N</a:t>
            </a:r>
            <a:r>
              <a:rPr lang="it-IT" dirty="0" err="1" smtClean="0"/>
              <a:t>oesis</a:t>
            </a:r>
            <a:r>
              <a:rPr lang="it-IT" dirty="0" smtClean="0"/>
              <a:t> </a:t>
            </a:r>
            <a:r>
              <a:rPr lang="it-IT" dirty="0" err="1" smtClean="0"/>
              <a:t>noesesis</a:t>
            </a:r>
            <a:r>
              <a:rPr lang="it-IT" dirty="0" smtClean="0"/>
              <a:t>)</a:t>
            </a:r>
          </a:p>
          <a:p>
            <a:pPr eaLnBrk="1" hangingPunct="1">
              <a:buFont typeface="Arial" charset="0"/>
              <a:buChar char="•"/>
            </a:pPr>
            <a:r>
              <a:rPr lang="it-IT" dirty="0"/>
              <a:t>P</a:t>
            </a:r>
            <a:r>
              <a:rPr lang="it-IT" dirty="0" smtClean="0"/>
              <a:t>latone: le idee</a:t>
            </a:r>
          </a:p>
          <a:p>
            <a:pPr marL="0" indent="0" eaLnBrk="1" hangingPunct="1"/>
            <a:r>
              <a:rPr lang="it-IT" dirty="0" smtClean="0">
                <a:solidFill>
                  <a:srgbClr val="92D050"/>
                </a:solidFill>
              </a:rPr>
              <a:t>RISPETTO AL CONCETTO DI METAFISICA</a:t>
            </a:r>
          </a:p>
          <a:p>
            <a:pPr eaLnBrk="1" hangingPunct="1">
              <a:buFont typeface="Arial" charset="0"/>
              <a:buChar char="•"/>
            </a:pPr>
            <a:r>
              <a:rPr lang="it-IT" dirty="0" smtClean="0"/>
              <a:t>La Metafisica di Aristotele</a:t>
            </a:r>
          </a:p>
          <a:p>
            <a:pPr eaLnBrk="1" hangingPunct="1">
              <a:buFont typeface="Arial" charset="0"/>
              <a:buChar char="•"/>
            </a:pPr>
            <a:r>
              <a:rPr lang="it-IT" dirty="0" smtClean="0"/>
              <a:t>Il rapporto tra idee e cose in Platone</a:t>
            </a:r>
            <a:endParaRPr lang="it-IT" sz="1400" dirty="0" smtClean="0"/>
          </a:p>
        </p:txBody>
      </p:sp>
      <p:sp>
        <p:nvSpPr>
          <p:cNvPr id="6" name="Rettangolo arrotondato 5"/>
          <p:cNvSpPr/>
          <p:nvPr/>
        </p:nvSpPr>
        <p:spPr>
          <a:xfrm>
            <a:off x="226542" y="692696"/>
            <a:ext cx="2225675" cy="7905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</a:rPr>
              <a:t>Intese interdisciplinari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13" grpId="0" animBg="1"/>
      <p:bldP spid="30727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1186180" y="1676990"/>
            <a:ext cx="0" cy="5181010"/>
          </a:xfrm>
          <a:prstGeom prst="line">
            <a:avLst/>
          </a:prstGeom>
          <a:ln w="25400" cmpd="thinThick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arrotondato 4"/>
          <p:cNvSpPr/>
          <p:nvPr/>
        </p:nvSpPr>
        <p:spPr>
          <a:xfrm>
            <a:off x="431538" y="1196752"/>
            <a:ext cx="4428494" cy="161087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bg1"/>
                </a:solidFill>
              </a:rPr>
              <a:t>Fase 1 (1 ora)</a:t>
            </a:r>
            <a:r>
              <a:rPr lang="it-IT" dirty="0">
                <a:solidFill>
                  <a:prstClr val="black"/>
                </a:solidFill>
                <a:latin typeface="+mj-lt"/>
              </a:rPr>
              <a:t> </a:t>
            </a:r>
            <a:endParaRPr lang="it-IT" dirty="0" smtClean="0">
              <a:solidFill>
                <a:prstClr val="black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prstClr val="black"/>
                </a:solidFill>
                <a:latin typeface="+mj-lt"/>
              </a:rPr>
              <a:t>P</a:t>
            </a:r>
            <a:r>
              <a:rPr lang="it-IT" dirty="0" smtClean="0">
                <a:solidFill>
                  <a:prstClr val="black"/>
                </a:solidFill>
                <a:latin typeface="+mj-lt"/>
              </a:rPr>
              <a:t>resentazione </a:t>
            </a:r>
            <a:r>
              <a:rPr lang="it-IT" dirty="0">
                <a:solidFill>
                  <a:prstClr val="black"/>
                </a:solidFill>
                <a:latin typeface="+mj-lt"/>
              </a:rPr>
              <a:t>del percorso. </a:t>
            </a:r>
            <a:endParaRPr lang="it-IT" dirty="0" smtClean="0">
              <a:solidFill>
                <a:prstClr val="black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prstClr val="black"/>
                </a:solidFill>
                <a:latin typeface="+mj-lt"/>
              </a:rPr>
              <a:t>Riepilogo </a:t>
            </a:r>
            <a:r>
              <a:rPr lang="it-IT" dirty="0">
                <a:solidFill>
                  <a:prstClr val="black"/>
                </a:solidFill>
                <a:latin typeface="+mj-lt"/>
              </a:rPr>
              <a:t>delle conoscenze pregresse. </a:t>
            </a:r>
            <a:endParaRPr lang="it-IT" dirty="0" smtClean="0">
              <a:solidFill>
                <a:prstClr val="black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prstClr val="black"/>
                </a:solidFill>
                <a:latin typeface="+mj-lt"/>
              </a:rPr>
              <a:t>Presentazione del </a:t>
            </a:r>
            <a:r>
              <a:rPr lang="it-IT" dirty="0">
                <a:solidFill>
                  <a:prstClr val="black"/>
                </a:solidFill>
                <a:latin typeface="+mj-lt"/>
              </a:rPr>
              <a:t>tema.</a:t>
            </a:r>
            <a:r>
              <a:rPr lang="it-IT" dirty="0"/>
              <a:t> 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03848" y="4196755"/>
            <a:ext cx="4499721" cy="1030932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539058" y="1340768"/>
            <a:ext cx="5792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it-IT" dirty="0" smtClean="0">
                <a:solidFill>
                  <a:prstClr val="black"/>
                </a:solidFill>
                <a:latin typeface="+mj-lt"/>
                <a:cs typeface="+mn-cs"/>
              </a:rPr>
              <a:t> </a:t>
            </a:r>
            <a:endParaRPr lang="it-IT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79001" y="2924944"/>
            <a:ext cx="4392490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bg1"/>
                </a:solidFill>
              </a:rPr>
              <a:t>Fase 2 (2 ore)</a:t>
            </a:r>
            <a:r>
              <a:rPr lang="it-IT" dirty="0">
                <a:solidFill>
                  <a:prstClr val="black"/>
                </a:solidFill>
              </a:rPr>
              <a:t> </a:t>
            </a:r>
            <a:endParaRPr lang="it-IT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prstClr val="black"/>
                </a:solidFill>
              </a:rPr>
              <a:t>Lavoro </a:t>
            </a:r>
            <a:r>
              <a:rPr lang="it-IT" dirty="0">
                <a:solidFill>
                  <a:prstClr val="black"/>
                </a:solidFill>
              </a:rPr>
              <a:t>di ricerca </a:t>
            </a:r>
            <a:r>
              <a:rPr lang="it-IT" dirty="0" smtClean="0">
                <a:solidFill>
                  <a:prstClr val="black"/>
                </a:solidFill>
              </a:rPr>
              <a:t>(</a:t>
            </a:r>
            <a:r>
              <a:rPr lang="it-IT" dirty="0">
                <a:solidFill>
                  <a:prstClr val="black"/>
                </a:solidFill>
              </a:rPr>
              <a:t>in tre gruppi</a:t>
            </a:r>
            <a:r>
              <a:rPr lang="it-IT" dirty="0" smtClean="0">
                <a:solidFill>
                  <a:prstClr val="black"/>
                </a:solidFill>
              </a:rPr>
              <a:t>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11024" y="4005064"/>
            <a:ext cx="4428494" cy="158417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bg1"/>
                </a:solidFill>
              </a:rPr>
              <a:t>Fase 3 (1 ora)</a:t>
            </a:r>
            <a:r>
              <a:rPr lang="it-IT" dirty="0" smtClean="0">
                <a:solidFill>
                  <a:prstClr val="black"/>
                </a:solidFill>
                <a:latin typeface="+mj-lt"/>
              </a:rPr>
              <a:t>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prstClr val="black"/>
                </a:solidFill>
                <a:latin typeface="+mj-lt"/>
              </a:rPr>
              <a:t>Presentazione </a:t>
            </a:r>
            <a:r>
              <a:rPr lang="it-IT" dirty="0">
                <a:solidFill>
                  <a:prstClr val="black"/>
                </a:solidFill>
                <a:latin typeface="+mj-lt"/>
              </a:rPr>
              <a:t>del </a:t>
            </a:r>
            <a:r>
              <a:rPr lang="it-IT" dirty="0" smtClean="0">
                <a:solidFill>
                  <a:prstClr val="black"/>
                </a:solidFill>
                <a:latin typeface="+mj-lt"/>
              </a:rPr>
              <a:t>prodotto di </a:t>
            </a:r>
            <a:r>
              <a:rPr lang="it-IT" dirty="0">
                <a:solidFill>
                  <a:prstClr val="black"/>
                </a:solidFill>
                <a:latin typeface="+mj-lt"/>
              </a:rPr>
              <a:t>ciascun gruppo. </a:t>
            </a:r>
            <a:r>
              <a:rPr lang="it-IT" dirty="0" smtClean="0">
                <a:solidFill>
                  <a:prstClr val="black"/>
                </a:solidFill>
                <a:latin typeface="+mj-lt"/>
              </a:rPr>
              <a:t>Illustrazione </a:t>
            </a:r>
            <a:r>
              <a:rPr lang="it-IT" dirty="0">
                <a:solidFill>
                  <a:prstClr val="black"/>
                </a:solidFill>
                <a:latin typeface="+mj-lt"/>
              </a:rPr>
              <a:t>e argomentazione dei </a:t>
            </a:r>
            <a:r>
              <a:rPr lang="it-IT" dirty="0" smtClean="0">
                <a:solidFill>
                  <a:prstClr val="black"/>
                </a:solidFill>
                <a:latin typeface="+mj-lt"/>
              </a:rPr>
              <a:t>materiali. Restituzione  </a:t>
            </a:r>
            <a:r>
              <a:rPr lang="it-IT" dirty="0">
                <a:solidFill>
                  <a:prstClr val="black"/>
                </a:solidFill>
                <a:latin typeface="+mj-lt"/>
              </a:rPr>
              <a:t>di un quadro di insieme.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499846" y="5805264"/>
            <a:ext cx="4392491" cy="9122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bg1"/>
                </a:solidFill>
              </a:rPr>
              <a:t>Fase 4 (1 ora)</a:t>
            </a:r>
            <a:r>
              <a:rPr lang="it-IT" dirty="0">
                <a:solidFill>
                  <a:prstClr val="black"/>
                </a:solidFill>
                <a:latin typeface="+mj-lt"/>
              </a:rPr>
              <a:t> </a:t>
            </a:r>
            <a:endParaRPr lang="it-IT" dirty="0" smtClean="0">
              <a:solidFill>
                <a:prstClr val="black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prstClr val="black"/>
                </a:solidFill>
                <a:latin typeface="+mj-lt"/>
              </a:rPr>
              <a:t>Verifica </a:t>
            </a:r>
            <a:r>
              <a:rPr lang="it-IT" dirty="0">
                <a:solidFill>
                  <a:prstClr val="black"/>
                </a:solidFill>
                <a:latin typeface="+mj-lt"/>
              </a:rPr>
              <a:t>formativa e autovalutazione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Figura a mano libera 13"/>
          <p:cNvSpPr/>
          <p:nvPr/>
        </p:nvSpPr>
        <p:spPr>
          <a:xfrm>
            <a:off x="5220072" y="116632"/>
            <a:ext cx="2820905" cy="877038"/>
          </a:xfrm>
          <a:custGeom>
            <a:avLst/>
            <a:gdLst>
              <a:gd name="connsiteX0" fmla="*/ 0 w 2559216"/>
              <a:gd name="connsiteY0" fmla="*/ 74629 h 746294"/>
              <a:gd name="connsiteX1" fmla="*/ 21858 w 2559216"/>
              <a:gd name="connsiteY1" fmla="*/ 21858 h 746294"/>
              <a:gd name="connsiteX2" fmla="*/ 74629 w 2559216"/>
              <a:gd name="connsiteY2" fmla="*/ 0 h 746294"/>
              <a:gd name="connsiteX3" fmla="*/ 2484587 w 2559216"/>
              <a:gd name="connsiteY3" fmla="*/ 0 h 746294"/>
              <a:gd name="connsiteX4" fmla="*/ 2537358 w 2559216"/>
              <a:gd name="connsiteY4" fmla="*/ 21858 h 746294"/>
              <a:gd name="connsiteX5" fmla="*/ 2559216 w 2559216"/>
              <a:gd name="connsiteY5" fmla="*/ 74629 h 746294"/>
              <a:gd name="connsiteX6" fmla="*/ 2559216 w 2559216"/>
              <a:gd name="connsiteY6" fmla="*/ 671665 h 746294"/>
              <a:gd name="connsiteX7" fmla="*/ 2537358 w 2559216"/>
              <a:gd name="connsiteY7" fmla="*/ 724436 h 746294"/>
              <a:gd name="connsiteX8" fmla="*/ 2484587 w 2559216"/>
              <a:gd name="connsiteY8" fmla="*/ 746294 h 746294"/>
              <a:gd name="connsiteX9" fmla="*/ 74629 w 2559216"/>
              <a:gd name="connsiteY9" fmla="*/ 746294 h 746294"/>
              <a:gd name="connsiteX10" fmla="*/ 21858 w 2559216"/>
              <a:gd name="connsiteY10" fmla="*/ 724436 h 746294"/>
              <a:gd name="connsiteX11" fmla="*/ 0 w 2559216"/>
              <a:gd name="connsiteY11" fmla="*/ 671665 h 746294"/>
              <a:gd name="connsiteX12" fmla="*/ 0 w 2559216"/>
              <a:gd name="connsiteY12" fmla="*/ 74629 h 74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9216" h="746294">
                <a:moveTo>
                  <a:pt x="0" y="74629"/>
                </a:moveTo>
                <a:cubicBezTo>
                  <a:pt x="0" y="54836"/>
                  <a:pt x="7863" y="35854"/>
                  <a:pt x="21858" y="21858"/>
                </a:cubicBezTo>
                <a:cubicBezTo>
                  <a:pt x="35854" y="7862"/>
                  <a:pt x="54836" y="0"/>
                  <a:pt x="74629" y="0"/>
                </a:cubicBezTo>
                <a:lnTo>
                  <a:pt x="2484587" y="0"/>
                </a:lnTo>
                <a:cubicBezTo>
                  <a:pt x="2504380" y="0"/>
                  <a:pt x="2523362" y="7863"/>
                  <a:pt x="2537358" y="21858"/>
                </a:cubicBezTo>
                <a:cubicBezTo>
                  <a:pt x="2551354" y="35854"/>
                  <a:pt x="2559216" y="54836"/>
                  <a:pt x="2559216" y="74629"/>
                </a:cubicBezTo>
                <a:lnTo>
                  <a:pt x="2559216" y="671665"/>
                </a:lnTo>
                <a:cubicBezTo>
                  <a:pt x="2559216" y="691458"/>
                  <a:pt x="2551353" y="710440"/>
                  <a:pt x="2537358" y="724436"/>
                </a:cubicBezTo>
                <a:cubicBezTo>
                  <a:pt x="2523362" y="738432"/>
                  <a:pt x="2504380" y="746294"/>
                  <a:pt x="2484587" y="746294"/>
                </a:cubicBezTo>
                <a:lnTo>
                  <a:pt x="74629" y="746294"/>
                </a:lnTo>
                <a:cubicBezTo>
                  <a:pt x="54836" y="746294"/>
                  <a:pt x="35854" y="738431"/>
                  <a:pt x="21858" y="724436"/>
                </a:cubicBezTo>
                <a:cubicBezTo>
                  <a:pt x="7862" y="710440"/>
                  <a:pt x="0" y="691458"/>
                  <a:pt x="0" y="671665"/>
                </a:cubicBezTo>
                <a:lnTo>
                  <a:pt x="0" y="7462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963" tIns="73928" rIns="99963" bIns="73928" numCol="1" spcCol="1270" anchor="ctr" anchorCtr="0">
            <a:noAutofit/>
          </a:bodyPr>
          <a:lstStyle/>
          <a:p>
            <a:pPr lvl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4100" b="1" kern="1200" dirty="0" smtClean="0">
                <a:latin typeface="Century Gothic" pitchFamily="34" charset="0"/>
              </a:rPr>
              <a:t>Metodi</a:t>
            </a:r>
            <a:endParaRPr lang="it-IT" sz="4100" b="1" kern="1200" dirty="0">
              <a:latin typeface="Century Gothic" pitchFamily="34" charset="0"/>
            </a:endParaRPr>
          </a:p>
        </p:txBody>
      </p:sp>
      <p:sp>
        <p:nvSpPr>
          <p:cNvPr id="15" name="Figura a mano libera 14"/>
          <p:cNvSpPr/>
          <p:nvPr/>
        </p:nvSpPr>
        <p:spPr>
          <a:xfrm>
            <a:off x="827583" y="119336"/>
            <a:ext cx="2808312" cy="949046"/>
          </a:xfrm>
          <a:custGeom>
            <a:avLst/>
            <a:gdLst>
              <a:gd name="connsiteX0" fmla="*/ 0 w 2559216"/>
              <a:gd name="connsiteY0" fmla="*/ 74629 h 746294"/>
              <a:gd name="connsiteX1" fmla="*/ 21858 w 2559216"/>
              <a:gd name="connsiteY1" fmla="*/ 21858 h 746294"/>
              <a:gd name="connsiteX2" fmla="*/ 74629 w 2559216"/>
              <a:gd name="connsiteY2" fmla="*/ 0 h 746294"/>
              <a:gd name="connsiteX3" fmla="*/ 2484587 w 2559216"/>
              <a:gd name="connsiteY3" fmla="*/ 0 h 746294"/>
              <a:gd name="connsiteX4" fmla="*/ 2537358 w 2559216"/>
              <a:gd name="connsiteY4" fmla="*/ 21858 h 746294"/>
              <a:gd name="connsiteX5" fmla="*/ 2559216 w 2559216"/>
              <a:gd name="connsiteY5" fmla="*/ 74629 h 746294"/>
              <a:gd name="connsiteX6" fmla="*/ 2559216 w 2559216"/>
              <a:gd name="connsiteY6" fmla="*/ 671665 h 746294"/>
              <a:gd name="connsiteX7" fmla="*/ 2537358 w 2559216"/>
              <a:gd name="connsiteY7" fmla="*/ 724436 h 746294"/>
              <a:gd name="connsiteX8" fmla="*/ 2484587 w 2559216"/>
              <a:gd name="connsiteY8" fmla="*/ 746294 h 746294"/>
              <a:gd name="connsiteX9" fmla="*/ 74629 w 2559216"/>
              <a:gd name="connsiteY9" fmla="*/ 746294 h 746294"/>
              <a:gd name="connsiteX10" fmla="*/ 21858 w 2559216"/>
              <a:gd name="connsiteY10" fmla="*/ 724436 h 746294"/>
              <a:gd name="connsiteX11" fmla="*/ 0 w 2559216"/>
              <a:gd name="connsiteY11" fmla="*/ 671665 h 746294"/>
              <a:gd name="connsiteX12" fmla="*/ 0 w 2559216"/>
              <a:gd name="connsiteY12" fmla="*/ 74629 h 74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9216" h="746294">
                <a:moveTo>
                  <a:pt x="0" y="74629"/>
                </a:moveTo>
                <a:cubicBezTo>
                  <a:pt x="0" y="54836"/>
                  <a:pt x="7863" y="35854"/>
                  <a:pt x="21858" y="21858"/>
                </a:cubicBezTo>
                <a:cubicBezTo>
                  <a:pt x="35854" y="7862"/>
                  <a:pt x="54836" y="0"/>
                  <a:pt x="74629" y="0"/>
                </a:cubicBezTo>
                <a:lnTo>
                  <a:pt x="2484587" y="0"/>
                </a:lnTo>
                <a:cubicBezTo>
                  <a:pt x="2504380" y="0"/>
                  <a:pt x="2523362" y="7863"/>
                  <a:pt x="2537358" y="21858"/>
                </a:cubicBezTo>
                <a:cubicBezTo>
                  <a:pt x="2551354" y="35854"/>
                  <a:pt x="2559216" y="54836"/>
                  <a:pt x="2559216" y="74629"/>
                </a:cubicBezTo>
                <a:lnTo>
                  <a:pt x="2559216" y="671665"/>
                </a:lnTo>
                <a:cubicBezTo>
                  <a:pt x="2559216" y="691458"/>
                  <a:pt x="2551353" y="710440"/>
                  <a:pt x="2537358" y="724436"/>
                </a:cubicBezTo>
                <a:cubicBezTo>
                  <a:pt x="2523362" y="738432"/>
                  <a:pt x="2504380" y="746294"/>
                  <a:pt x="2484587" y="746294"/>
                </a:cubicBezTo>
                <a:lnTo>
                  <a:pt x="74629" y="746294"/>
                </a:lnTo>
                <a:cubicBezTo>
                  <a:pt x="54836" y="746294"/>
                  <a:pt x="35854" y="738431"/>
                  <a:pt x="21858" y="724436"/>
                </a:cubicBezTo>
                <a:cubicBezTo>
                  <a:pt x="7862" y="710440"/>
                  <a:pt x="0" y="691458"/>
                  <a:pt x="0" y="671665"/>
                </a:cubicBezTo>
                <a:lnTo>
                  <a:pt x="0" y="7462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963" tIns="73928" rIns="99963" bIns="73928" numCol="1" spcCol="1270" anchor="ctr" anchorCtr="0">
            <a:noAutofit/>
          </a:bodyPr>
          <a:lstStyle/>
          <a:p>
            <a:pPr lvl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400" b="1" kern="1200" dirty="0" smtClean="0">
                <a:latin typeface="Century Gothic" pitchFamily="34" charset="0"/>
              </a:rPr>
              <a:t>Struttura e tempi dell’attività</a:t>
            </a:r>
            <a:endParaRPr lang="it-IT" sz="2400" b="1" kern="1200" dirty="0">
              <a:latin typeface="Century Gothic" pitchFamily="34" charset="0"/>
            </a:endParaRPr>
          </a:p>
        </p:txBody>
      </p:sp>
      <p:sp>
        <p:nvSpPr>
          <p:cNvPr id="17" name="Figura a mano libera 16"/>
          <p:cNvSpPr/>
          <p:nvPr/>
        </p:nvSpPr>
        <p:spPr>
          <a:xfrm>
            <a:off x="6084168" y="1409441"/>
            <a:ext cx="2520279" cy="955381"/>
          </a:xfrm>
          <a:custGeom>
            <a:avLst/>
            <a:gdLst>
              <a:gd name="connsiteX0" fmla="*/ 0 w 2151246"/>
              <a:gd name="connsiteY0" fmla="*/ 95538 h 955381"/>
              <a:gd name="connsiteX1" fmla="*/ 27983 w 2151246"/>
              <a:gd name="connsiteY1" fmla="*/ 27982 h 955381"/>
              <a:gd name="connsiteX2" fmla="*/ 95539 w 2151246"/>
              <a:gd name="connsiteY2" fmla="*/ 0 h 955381"/>
              <a:gd name="connsiteX3" fmla="*/ 2055708 w 2151246"/>
              <a:gd name="connsiteY3" fmla="*/ 0 h 955381"/>
              <a:gd name="connsiteX4" fmla="*/ 2123264 w 2151246"/>
              <a:gd name="connsiteY4" fmla="*/ 27983 h 955381"/>
              <a:gd name="connsiteX5" fmla="*/ 2151246 w 2151246"/>
              <a:gd name="connsiteY5" fmla="*/ 95539 h 955381"/>
              <a:gd name="connsiteX6" fmla="*/ 2151246 w 2151246"/>
              <a:gd name="connsiteY6" fmla="*/ 859843 h 955381"/>
              <a:gd name="connsiteX7" fmla="*/ 2123264 w 2151246"/>
              <a:gd name="connsiteY7" fmla="*/ 927399 h 955381"/>
              <a:gd name="connsiteX8" fmla="*/ 2055708 w 2151246"/>
              <a:gd name="connsiteY8" fmla="*/ 955381 h 955381"/>
              <a:gd name="connsiteX9" fmla="*/ 95538 w 2151246"/>
              <a:gd name="connsiteY9" fmla="*/ 955381 h 955381"/>
              <a:gd name="connsiteX10" fmla="*/ 27982 w 2151246"/>
              <a:gd name="connsiteY10" fmla="*/ 927399 h 955381"/>
              <a:gd name="connsiteX11" fmla="*/ 0 w 2151246"/>
              <a:gd name="connsiteY11" fmla="*/ 859843 h 955381"/>
              <a:gd name="connsiteX12" fmla="*/ 0 w 2151246"/>
              <a:gd name="connsiteY12" fmla="*/ 95538 h 95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1246" h="955381">
                <a:moveTo>
                  <a:pt x="0" y="95538"/>
                </a:moveTo>
                <a:cubicBezTo>
                  <a:pt x="0" y="70200"/>
                  <a:pt x="10066" y="45899"/>
                  <a:pt x="27983" y="27982"/>
                </a:cubicBezTo>
                <a:cubicBezTo>
                  <a:pt x="45900" y="10065"/>
                  <a:pt x="70200" y="0"/>
                  <a:pt x="95539" y="0"/>
                </a:cubicBezTo>
                <a:lnTo>
                  <a:pt x="2055708" y="0"/>
                </a:lnTo>
                <a:cubicBezTo>
                  <a:pt x="2081046" y="0"/>
                  <a:pt x="2105347" y="10066"/>
                  <a:pt x="2123264" y="27983"/>
                </a:cubicBezTo>
                <a:cubicBezTo>
                  <a:pt x="2141181" y="45900"/>
                  <a:pt x="2151246" y="70200"/>
                  <a:pt x="2151246" y="95539"/>
                </a:cubicBezTo>
                <a:lnTo>
                  <a:pt x="2151246" y="859843"/>
                </a:lnTo>
                <a:cubicBezTo>
                  <a:pt x="2151246" y="885181"/>
                  <a:pt x="2141180" y="909482"/>
                  <a:pt x="2123264" y="927399"/>
                </a:cubicBezTo>
                <a:cubicBezTo>
                  <a:pt x="2105347" y="945316"/>
                  <a:pt x="2081047" y="955381"/>
                  <a:pt x="2055708" y="955381"/>
                </a:cubicBezTo>
                <a:lnTo>
                  <a:pt x="95538" y="955381"/>
                </a:lnTo>
                <a:cubicBezTo>
                  <a:pt x="70200" y="955381"/>
                  <a:pt x="45899" y="945315"/>
                  <a:pt x="27982" y="927399"/>
                </a:cubicBezTo>
                <a:cubicBezTo>
                  <a:pt x="10065" y="909482"/>
                  <a:pt x="0" y="885182"/>
                  <a:pt x="0" y="859843"/>
                </a:cubicBezTo>
                <a:lnTo>
                  <a:pt x="0" y="95538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082" tIns="53382" rIns="66082" bIns="5338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kern="1200" dirty="0" smtClean="0">
                <a:latin typeface="Century Gothic" pitchFamily="34" charset="0"/>
              </a:rPr>
              <a:t>Organizzatore anticipato.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kern="1200" dirty="0" smtClean="0">
                <a:latin typeface="Century Gothic" pitchFamily="34" charset="0"/>
              </a:rPr>
              <a:t>Lezione dialogata</a:t>
            </a:r>
          </a:p>
        </p:txBody>
      </p:sp>
      <p:sp>
        <p:nvSpPr>
          <p:cNvPr id="18" name="Figura a mano libera 17"/>
          <p:cNvSpPr/>
          <p:nvPr/>
        </p:nvSpPr>
        <p:spPr>
          <a:xfrm>
            <a:off x="6084168" y="2941941"/>
            <a:ext cx="2592286" cy="866291"/>
          </a:xfrm>
          <a:custGeom>
            <a:avLst/>
            <a:gdLst>
              <a:gd name="connsiteX0" fmla="*/ 0 w 2199457"/>
              <a:gd name="connsiteY0" fmla="*/ 86629 h 866291"/>
              <a:gd name="connsiteX1" fmla="*/ 25373 w 2199457"/>
              <a:gd name="connsiteY1" fmla="*/ 25373 h 866291"/>
              <a:gd name="connsiteX2" fmla="*/ 86629 w 2199457"/>
              <a:gd name="connsiteY2" fmla="*/ 0 h 866291"/>
              <a:gd name="connsiteX3" fmla="*/ 2112828 w 2199457"/>
              <a:gd name="connsiteY3" fmla="*/ 0 h 866291"/>
              <a:gd name="connsiteX4" fmla="*/ 2174084 w 2199457"/>
              <a:gd name="connsiteY4" fmla="*/ 25373 h 866291"/>
              <a:gd name="connsiteX5" fmla="*/ 2199457 w 2199457"/>
              <a:gd name="connsiteY5" fmla="*/ 86629 h 866291"/>
              <a:gd name="connsiteX6" fmla="*/ 2199457 w 2199457"/>
              <a:gd name="connsiteY6" fmla="*/ 779662 h 866291"/>
              <a:gd name="connsiteX7" fmla="*/ 2174084 w 2199457"/>
              <a:gd name="connsiteY7" fmla="*/ 840918 h 866291"/>
              <a:gd name="connsiteX8" fmla="*/ 2112828 w 2199457"/>
              <a:gd name="connsiteY8" fmla="*/ 866291 h 866291"/>
              <a:gd name="connsiteX9" fmla="*/ 86629 w 2199457"/>
              <a:gd name="connsiteY9" fmla="*/ 866291 h 866291"/>
              <a:gd name="connsiteX10" fmla="*/ 25373 w 2199457"/>
              <a:gd name="connsiteY10" fmla="*/ 840918 h 866291"/>
              <a:gd name="connsiteX11" fmla="*/ 0 w 2199457"/>
              <a:gd name="connsiteY11" fmla="*/ 779662 h 866291"/>
              <a:gd name="connsiteX12" fmla="*/ 0 w 2199457"/>
              <a:gd name="connsiteY12" fmla="*/ 86629 h 86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9457" h="866291">
                <a:moveTo>
                  <a:pt x="0" y="86629"/>
                </a:moveTo>
                <a:cubicBezTo>
                  <a:pt x="0" y="63654"/>
                  <a:pt x="9127" y="41619"/>
                  <a:pt x="25373" y="25373"/>
                </a:cubicBezTo>
                <a:cubicBezTo>
                  <a:pt x="41619" y="9127"/>
                  <a:pt x="63654" y="0"/>
                  <a:pt x="86629" y="0"/>
                </a:cubicBezTo>
                <a:lnTo>
                  <a:pt x="2112828" y="0"/>
                </a:lnTo>
                <a:cubicBezTo>
                  <a:pt x="2135803" y="0"/>
                  <a:pt x="2157838" y="9127"/>
                  <a:pt x="2174084" y="25373"/>
                </a:cubicBezTo>
                <a:cubicBezTo>
                  <a:pt x="2190330" y="41619"/>
                  <a:pt x="2199457" y="63654"/>
                  <a:pt x="2199457" y="86629"/>
                </a:cubicBezTo>
                <a:lnTo>
                  <a:pt x="2199457" y="779662"/>
                </a:lnTo>
                <a:cubicBezTo>
                  <a:pt x="2199457" y="802637"/>
                  <a:pt x="2190330" y="824672"/>
                  <a:pt x="2174084" y="840918"/>
                </a:cubicBezTo>
                <a:cubicBezTo>
                  <a:pt x="2157838" y="857164"/>
                  <a:pt x="2135803" y="866291"/>
                  <a:pt x="2112828" y="866291"/>
                </a:cubicBezTo>
                <a:lnTo>
                  <a:pt x="86629" y="866291"/>
                </a:lnTo>
                <a:cubicBezTo>
                  <a:pt x="63654" y="866291"/>
                  <a:pt x="41619" y="857164"/>
                  <a:pt x="25373" y="840918"/>
                </a:cubicBezTo>
                <a:cubicBezTo>
                  <a:pt x="9127" y="824672"/>
                  <a:pt x="0" y="802637"/>
                  <a:pt x="0" y="779662"/>
                </a:cubicBezTo>
                <a:lnTo>
                  <a:pt x="0" y="86629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73" tIns="50773" rIns="63473" bIns="50773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kern="1200" dirty="0" smtClean="0">
                <a:latin typeface="Century Gothic" pitchFamily="34" charset="0"/>
              </a:rPr>
              <a:t>Group </a:t>
            </a:r>
            <a:r>
              <a:rPr lang="it-IT" sz="2000" b="1" kern="1200" dirty="0" err="1" smtClean="0">
                <a:latin typeface="Century Gothic" pitchFamily="34" charset="0"/>
              </a:rPr>
              <a:t>investigation</a:t>
            </a:r>
            <a:endParaRPr lang="it-IT" sz="2000" b="1" kern="1200" dirty="0">
              <a:latin typeface="Century Gothic" pitchFamily="34" charset="0"/>
            </a:endParaRPr>
          </a:p>
        </p:txBody>
      </p:sp>
      <p:sp>
        <p:nvSpPr>
          <p:cNvPr id="19" name="Figura a mano libera 18"/>
          <p:cNvSpPr/>
          <p:nvPr/>
        </p:nvSpPr>
        <p:spPr>
          <a:xfrm>
            <a:off x="6156174" y="4298318"/>
            <a:ext cx="2520280" cy="809179"/>
          </a:xfrm>
          <a:custGeom>
            <a:avLst/>
            <a:gdLst>
              <a:gd name="connsiteX0" fmla="*/ 0 w 2145490"/>
              <a:gd name="connsiteY0" fmla="*/ 86725 h 867245"/>
              <a:gd name="connsiteX1" fmla="*/ 25401 w 2145490"/>
              <a:gd name="connsiteY1" fmla="*/ 25401 h 867245"/>
              <a:gd name="connsiteX2" fmla="*/ 86725 w 2145490"/>
              <a:gd name="connsiteY2" fmla="*/ 0 h 867245"/>
              <a:gd name="connsiteX3" fmla="*/ 2058765 w 2145490"/>
              <a:gd name="connsiteY3" fmla="*/ 0 h 867245"/>
              <a:gd name="connsiteX4" fmla="*/ 2120089 w 2145490"/>
              <a:gd name="connsiteY4" fmla="*/ 25401 h 867245"/>
              <a:gd name="connsiteX5" fmla="*/ 2145490 w 2145490"/>
              <a:gd name="connsiteY5" fmla="*/ 86725 h 867245"/>
              <a:gd name="connsiteX6" fmla="*/ 2145490 w 2145490"/>
              <a:gd name="connsiteY6" fmla="*/ 780520 h 867245"/>
              <a:gd name="connsiteX7" fmla="*/ 2120089 w 2145490"/>
              <a:gd name="connsiteY7" fmla="*/ 841844 h 867245"/>
              <a:gd name="connsiteX8" fmla="*/ 2058765 w 2145490"/>
              <a:gd name="connsiteY8" fmla="*/ 867245 h 867245"/>
              <a:gd name="connsiteX9" fmla="*/ 86725 w 2145490"/>
              <a:gd name="connsiteY9" fmla="*/ 867245 h 867245"/>
              <a:gd name="connsiteX10" fmla="*/ 25401 w 2145490"/>
              <a:gd name="connsiteY10" fmla="*/ 841844 h 867245"/>
              <a:gd name="connsiteX11" fmla="*/ 0 w 2145490"/>
              <a:gd name="connsiteY11" fmla="*/ 780520 h 867245"/>
              <a:gd name="connsiteX12" fmla="*/ 0 w 2145490"/>
              <a:gd name="connsiteY12" fmla="*/ 86725 h 86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5490" h="867245">
                <a:moveTo>
                  <a:pt x="0" y="86725"/>
                </a:moveTo>
                <a:cubicBezTo>
                  <a:pt x="0" y="63724"/>
                  <a:pt x="9137" y="41665"/>
                  <a:pt x="25401" y="25401"/>
                </a:cubicBezTo>
                <a:cubicBezTo>
                  <a:pt x="41665" y="9137"/>
                  <a:pt x="63724" y="0"/>
                  <a:pt x="86725" y="0"/>
                </a:cubicBezTo>
                <a:lnTo>
                  <a:pt x="2058765" y="0"/>
                </a:lnTo>
                <a:cubicBezTo>
                  <a:pt x="2081766" y="0"/>
                  <a:pt x="2103825" y="9137"/>
                  <a:pt x="2120089" y="25401"/>
                </a:cubicBezTo>
                <a:cubicBezTo>
                  <a:pt x="2136353" y="41665"/>
                  <a:pt x="2145490" y="63724"/>
                  <a:pt x="2145490" y="86725"/>
                </a:cubicBezTo>
                <a:lnTo>
                  <a:pt x="2145490" y="780520"/>
                </a:lnTo>
                <a:cubicBezTo>
                  <a:pt x="2145490" y="803521"/>
                  <a:pt x="2136353" y="825580"/>
                  <a:pt x="2120089" y="841844"/>
                </a:cubicBezTo>
                <a:cubicBezTo>
                  <a:pt x="2103825" y="858108"/>
                  <a:pt x="2081766" y="867245"/>
                  <a:pt x="2058765" y="867245"/>
                </a:cubicBezTo>
                <a:lnTo>
                  <a:pt x="86725" y="867245"/>
                </a:lnTo>
                <a:cubicBezTo>
                  <a:pt x="63724" y="867245"/>
                  <a:pt x="41665" y="858108"/>
                  <a:pt x="25401" y="841844"/>
                </a:cubicBezTo>
                <a:cubicBezTo>
                  <a:pt x="9137" y="825580"/>
                  <a:pt x="0" y="803521"/>
                  <a:pt x="0" y="780520"/>
                </a:cubicBezTo>
                <a:lnTo>
                  <a:pt x="0" y="86725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1" tIns="50801" rIns="63501" bIns="50801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</a:pPr>
            <a:endParaRPr lang="it-IT" sz="2000" b="1" dirty="0" smtClean="0">
              <a:latin typeface="Century Gothic" pitchFamily="34" charset="0"/>
            </a:endParaRPr>
          </a:p>
          <a:p>
            <a:pPr lvl="0" algn="ctr" defTabSz="889000">
              <a:lnSpc>
                <a:spcPct val="90000"/>
              </a:lnSpc>
              <a:spcAft>
                <a:spcPct val="35000"/>
              </a:spcAft>
            </a:pPr>
            <a:r>
              <a:rPr lang="it-IT" sz="2000" b="1" dirty="0" smtClean="0">
                <a:latin typeface="Century Gothic" pitchFamily="34" charset="0"/>
              </a:rPr>
              <a:t>metodo </a:t>
            </a:r>
            <a:r>
              <a:rPr lang="it-IT" sz="2000" b="1" dirty="0">
                <a:latin typeface="Century Gothic" pitchFamily="34" charset="0"/>
              </a:rPr>
              <a:t>delle rubriche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2000" b="1" kern="1200" dirty="0" smtClean="0">
              <a:latin typeface="Century Gothic" pitchFamily="34" charset="0"/>
            </a:endParaRPr>
          </a:p>
        </p:txBody>
      </p:sp>
      <p:pic>
        <p:nvPicPr>
          <p:cNvPr id="20" name="Immagine 19" descr="orat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4913" y="1476552"/>
            <a:ext cx="111561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mmagine 20" descr="confront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558" y="2979043"/>
            <a:ext cx="104361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magine 21" descr="girotond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0558" y="4298318"/>
            <a:ext cx="1115616" cy="87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254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1141413" y="0"/>
            <a:ext cx="0" cy="6858000"/>
          </a:xfrm>
          <a:prstGeom prst="line">
            <a:avLst/>
          </a:prstGeom>
          <a:ln w="25400" cmpd="thinThick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arrotondato 9"/>
          <p:cNvSpPr/>
          <p:nvPr/>
        </p:nvSpPr>
        <p:spPr>
          <a:xfrm>
            <a:off x="460225" y="2772320"/>
            <a:ext cx="1984375" cy="7921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S</a:t>
            </a:r>
            <a:r>
              <a:rPr lang="it-IT" b="1" dirty="0" err="1" smtClean="0">
                <a:solidFill>
                  <a:schemeClr val="bg1"/>
                </a:solidFill>
              </a:rPr>
              <a:t>etting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endParaRPr lang="it-IT" sz="1200" b="1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406476" y="2132856"/>
            <a:ext cx="33764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L’attività prevede la strutturazione di diversi </a:t>
            </a:r>
            <a:r>
              <a:rPr lang="it-IT" dirty="0" err="1" smtClean="0"/>
              <a:t>setting</a:t>
            </a:r>
            <a:r>
              <a:rPr lang="it-IT" dirty="0" smtClean="0"/>
              <a:t>. Nella fase 1 l’aula è disposta in modo tradizionale. Le luci vengono spente.</a:t>
            </a:r>
          </a:p>
          <a:p>
            <a:r>
              <a:rPr lang="it-IT" dirty="0" smtClean="0"/>
              <a:t>Nella fase 2 di lavoro di ricerca gli studenti saranno divisi in  3 gruppi da 7 e utilizzeranno i laboratori multimediali per le ricerche. 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22"/>
          <p:cNvSpPr txBox="1">
            <a:spLocks noChangeArrowheads="1"/>
          </p:cNvSpPr>
          <p:nvPr/>
        </p:nvSpPr>
        <p:spPr bwMode="auto">
          <a:xfrm>
            <a:off x="2516312" y="548372"/>
            <a:ext cx="65881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/>
            <a:r>
              <a:rPr lang="it-IT" dirty="0" err="1" smtClean="0"/>
              <a:t>Plotino</a:t>
            </a:r>
            <a:r>
              <a:rPr lang="it-IT" dirty="0" smtClean="0"/>
              <a:t>: notizie </a:t>
            </a:r>
            <a:r>
              <a:rPr lang="it-IT" dirty="0" err="1" smtClean="0"/>
              <a:t>bio</a:t>
            </a:r>
            <a:r>
              <a:rPr lang="it-IT" dirty="0" smtClean="0"/>
              <a:t>-bibliografiche</a:t>
            </a:r>
          </a:p>
          <a:p>
            <a:pPr marL="0" indent="0" eaLnBrk="1" hangingPunct="1"/>
            <a:r>
              <a:rPr lang="it-IT" dirty="0" smtClean="0"/>
              <a:t>L’intuizione metafisica</a:t>
            </a:r>
          </a:p>
          <a:p>
            <a:pPr marL="0" indent="0" eaLnBrk="1" hangingPunct="1"/>
            <a:r>
              <a:rPr lang="it-IT" dirty="0" smtClean="0"/>
              <a:t>L’Uno e le sue emanazioni</a:t>
            </a:r>
          </a:p>
          <a:p>
            <a:pPr marL="0" indent="0" eaLnBrk="1" hangingPunct="1"/>
            <a:r>
              <a:rPr lang="it-IT" dirty="0" smtClean="0"/>
              <a:t>Le vie del ritorno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503039" y="752456"/>
            <a:ext cx="1982788" cy="7921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</a:rPr>
              <a:t>Contenuti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://www.icsedegliano.it/sezioni/scuole/PC/imm/aulacompu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3055" y="2411330"/>
            <a:ext cx="3240360" cy="204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educatorisenzafrontiere.org/wp-content/themes/duotive-three/includes/timthumb.php?src=http://www.educatorisenzafrontiere.org/wp-content/uploads/2012/01/foto-per-articolo-1.jpg&amp;h=180&amp;w=640&amp;zc=1&amp;q=1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726" y="4653136"/>
            <a:ext cx="3888346" cy="190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5335266" y="5085184"/>
            <a:ext cx="36910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Nella fase di restituzione del lavoro l’organizzazione </a:t>
            </a:r>
            <a:r>
              <a:rPr lang="it-IT" dirty="0"/>
              <a:t>dello spazio sarà tale da favorire la comunicazione tra tutti (</a:t>
            </a:r>
            <a:r>
              <a:rPr lang="it-IT" dirty="0" err="1"/>
              <a:t>circle</a:t>
            </a:r>
            <a:r>
              <a:rPr lang="it-IT" dirty="0"/>
              <a:t> time)</a:t>
            </a:r>
          </a:p>
        </p:txBody>
      </p:sp>
    </p:spTree>
    <p:extLst>
      <p:ext uri="{BB962C8B-B14F-4D97-AF65-F5344CB8AC3E}">
        <p14:creationId xmlns:p14="http://schemas.microsoft.com/office/powerpoint/2010/main" xmlns="" val="10557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11" grpId="0"/>
      <p:bldP spid="12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1187450" y="-7938"/>
            <a:ext cx="0" cy="6865938"/>
          </a:xfrm>
          <a:prstGeom prst="line">
            <a:avLst/>
          </a:prstGeom>
          <a:ln w="25400" cmpd="thinThick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2339974" y="404664"/>
            <a:ext cx="6511925" cy="600164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Conoscenze:</a:t>
            </a: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dirty="0" smtClean="0"/>
              <a:t>Indicare i principali accadimenti della vita di </a:t>
            </a:r>
            <a:r>
              <a:rPr lang="it-IT" dirty="0" err="1" smtClean="0"/>
              <a:t>Plotino</a:t>
            </a:r>
            <a:endParaRPr lang="it-IT" dirty="0" smtClean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dirty="0" smtClean="0"/>
              <a:t>Definire la posizione dell’uomo all’interno del sistema metafisico plotiniano</a:t>
            </a: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dirty="0" smtClean="0"/>
              <a:t>Indicare le vie di ritorno dell’anima a </a:t>
            </a:r>
            <a:r>
              <a:rPr lang="it-IT" dirty="0" err="1" smtClean="0"/>
              <a:t>DIo</a:t>
            </a:r>
            <a:endParaRPr lang="it-IT" dirty="0" smtClean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dirty="0" smtClean="0"/>
              <a:t>Definire il concetto di intuizione in </a:t>
            </a:r>
            <a:r>
              <a:rPr lang="it-IT" dirty="0" err="1" smtClean="0"/>
              <a:t>Plotino</a:t>
            </a:r>
            <a:endParaRPr lang="it-IT" dirty="0" smtClean="0"/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it-IT" dirty="0" smtClean="0"/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Abilità</a:t>
            </a:r>
            <a:endParaRPr lang="it-IT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dirty="0" smtClean="0"/>
              <a:t>Individuare gli elementi di divergenza tra </a:t>
            </a:r>
            <a:r>
              <a:rPr lang="it-IT" dirty="0" err="1" smtClean="0"/>
              <a:t>Plotino</a:t>
            </a:r>
            <a:r>
              <a:rPr lang="it-IT" dirty="0" smtClean="0"/>
              <a:t> e </a:t>
            </a:r>
            <a:r>
              <a:rPr lang="it-IT" dirty="0"/>
              <a:t>P</a:t>
            </a:r>
            <a:r>
              <a:rPr lang="it-IT" dirty="0" smtClean="0"/>
              <a:t>latone </a:t>
            </a: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dirty="0" smtClean="0"/>
              <a:t>Indicare elementi di continuità tra Aristotele e </a:t>
            </a:r>
            <a:r>
              <a:rPr lang="it-IT" dirty="0" err="1" smtClean="0"/>
              <a:t>Plotino</a:t>
            </a:r>
            <a:endParaRPr lang="it-IT" dirty="0" smtClean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dirty="0" smtClean="0"/>
              <a:t>Utilizzare il pc per reperire informazioni</a:t>
            </a: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dirty="0" smtClean="0"/>
              <a:t>Creare una rappresentazione grafica delle informazioni</a:t>
            </a:r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it-IT" dirty="0" smtClean="0"/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Competenze: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it-IT" dirty="0" smtClean="0"/>
              <a:t>Reperire informazioni coerenti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it-IT" dirty="0" smtClean="0"/>
              <a:t>Creare nessi efficaci tra gli elementi della ricerca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it-IT" dirty="0"/>
              <a:t>collaborare con i compagni,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it-IT" dirty="0" smtClean="0"/>
              <a:t>Rispettare ruoli e tempi di discussione nel gruppo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it-IT" dirty="0" smtClean="0"/>
              <a:t>Ascoltare e tenere in considerazione le opinioni altrui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it-IT" dirty="0" smtClean="0"/>
              <a:t>Aiutare chi è in difficoltà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it-IT" dirty="0" smtClean="0"/>
              <a:t>Chiedere aiuto in caso di necessità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195263" y="2276872"/>
            <a:ext cx="1984375" cy="15121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bg1"/>
                </a:solidFill>
              </a:rPr>
              <a:t>Obiettivi di lavoro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bg1"/>
                </a:solidFill>
              </a:rPr>
              <a:t>Al termine dell’UDA lo studente deve essere in grado di</a:t>
            </a:r>
            <a:endParaRPr lang="it-IT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87450" y="-7938"/>
            <a:ext cx="72182" cy="6865938"/>
          </a:xfrm>
          <a:prstGeom prst="line">
            <a:avLst/>
          </a:prstGeom>
          <a:ln w="25400" cmpd="thinThick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arrotondato 4"/>
          <p:cNvSpPr/>
          <p:nvPr/>
        </p:nvSpPr>
        <p:spPr>
          <a:xfrm>
            <a:off x="496547" y="5132167"/>
            <a:ext cx="1982787" cy="7905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</a:rPr>
              <a:t>V</a:t>
            </a:r>
            <a:r>
              <a:rPr lang="it-IT" b="1" dirty="0" smtClean="0">
                <a:solidFill>
                  <a:schemeClr val="bg1"/>
                </a:solidFill>
              </a:rPr>
              <a:t>erifica </a:t>
            </a:r>
            <a:r>
              <a:rPr lang="it-IT" b="1" dirty="0">
                <a:solidFill>
                  <a:schemeClr val="bg1"/>
                </a:solidFill>
              </a:rPr>
              <a:t>e valutazione</a:t>
            </a:r>
          </a:p>
        </p:txBody>
      </p:sp>
      <p:sp>
        <p:nvSpPr>
          <p:cNvPr id="32772" name="CasellaDiTesto 1"/>
          <p:cNvSpPr txBox="1">
            <a:spLocks noChangeArrowheads="1"/>
          </p:cNvSpPr>
          <p:nvPr/>
        </p:nvSpPr>
        <p:spPr bwMode="auto">
          <a:xfrm>
            <a:off x="2478158" y="4521239"/>
            <a:ext cx="6198298" cy="193899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  <a:lumMod val="78000"/>
                  <a:lumOff val="22000"/>
                </a:schemeClr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it-IT" sz="2000" dirty="0" err="1">
                <a:solidFill>
                  <a:schemeClr val="bg2"/>
                </a:solidFill>
              </a:rPr>
              <a:t>Feed</a:t>
            </a:r>
            <a:r>
              <a:rPr lang="it-IT" sz="2000" dirty="0">
                <a:solidFill>
                  <a:schemeClr val="bg2"/>
                </a:solidFill>
              </a:rPr>
              <a:t> back durante le lezioni</a:t>
            </a:r>
            <a:r>
              <a:rPr lang="it-IT" sz="2000" dirty="0" smtClean="0">
                <a:solidFill>
                  <a:schemeClr val="bg2"/>
                </a:solidFill>
              </a:rPr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it-IT" sz="2000" dirty="0" smtClean="0">
                <a:solidFill>
                  <a:schemeClr val="bg2"/>
                </a:solidFill>
              </a:rPr>
              <a:t>Autovalutazione individuale e di gruppo</a:t>
            </a:r>
            <a:endParaRPr lang="it-IT" sz="2000" dirty="0">
              <a:solidFill>
                <a:schemeClr val="bg2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it-IT" sz="2000" dirty="0">
                <a:solidFill>
                  <a:schemeClr val="bg2"/>
                </a:solidFill>
              </a:rPr>
              <a:t>Verifica conclusiva;</a:t>
            </a:r>
          </a:p>
          <a:p>
            <a:pPr eaLnBrk="1" hangingPunct="1">
              <a:buFont typeface="Arial" charset="0"/>
              <a:buChar char="•"/>
            </a:pPr>
            <a:r>
              <a:rPr lang="it-IT" sz="2000" dirty="0">
                <a:solidFill>
                  <a:schemeClr val="bg2"/>
                </a:solidFill>
              </a:rPr>
              <a:t>Modalità di verifica personalizzate  </a:t>
            </a:r>
            <a:r>
              <a:rPr lang="it-IT" sz="2000" dirty="0" smtClean="0">
                <a:solidFill>
                  <a:schemeClr val="bg2"/>
                </a:solidFill>
              </a:rPr>
              <a:t>e misure dispensative per alunno </a:t>
            </a:r>
            <a:r>
              <a:rPr lang="it-IT" sz="2000" dirty="0">
                <a:solidFill>
                  <a:schemeClr val="bg2"/>
                </a:solidFill>
              </a:rPr>
              <a:t>con </a:t>
            </a:r>
            <a:r>
              <a:rPr lang="it-IT" sz="2000" dirty="0" smtClean="0">
                <a:solidFill>
                  <a:schemeClr val="bg2"/>
                </a:solidFill>
              </a:rPr>
              <a:t>DSA </a:t>
            </a:r>
            <a:r>
              <a:rPr lang="it-IT" sz="2000" dirty="0">
                <a:solidFill>
                  <a:schemeClr val="bg2"/>
                </a:solidFill>
              </a:rPr>
              <a:t>come da PDP adottato dal Consiglio di </a:t>
            </a:r>
            <a:r>
              <a:rPr lang="it-IT" sz="2000" dirty="0" smtClean="0">
                <a:solidFill>
                  <a:schemeClr val="bg2"/>
                </a:solidFill>
              </a:rPr>
              <a:t>classe (DM. 27-12-2012)</a:t>
            </a:r>
            <a:endParaRPr lang="it-IT" sz="2000" dirty="0">
              <a:solidFill>
                <a:schemeClr val="bg2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481257" y="1376997"/>
            <a:ext cx="1982787" cy="7905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</a:rPr>
              <a:t>Strumenti e materiali</a:t>
            </a:r>
          </a:p>
        </p:txBody>
      </p:sp>
      <p:sp>
        <p:nvSpPr>
          <p:cNvPr id="32776" name="CasellaDiTesto 1"/>
          <p:cNvSpPr txBox="1">
            <a:spLocks noChangeArrowheads="1"/>
          </p:cNvSpPr>
          <p:nvPr/>
        </p:nvSpPr>
        <p:spPr bwMode="auto">
          <a:xfrm>
            <a:off x="2430900" y="120858"/>
            <a:ext cx="6198298" cy="3785652"/>
          </a:xfrm>
          <a:prstGeom prst="rect">
            <a:avLst/>
          </a:prstGeom>
          <a:gradFill>
            <a:gsLst>
              <a:gs pos="0">
                <a:schemeClr val="accent4"/>
              </a:gs>
              <a:gs pos="73000">
                <a:schemeClr val="accent1">
                  <a:lumMod val="60000"/>
                  <a:lumOff val="40000"/>
                </a:schemeClr>
              </a:gs>
              <a:gs pos="47000">
                <a:schemeClr val="accent1">
                  <a:lumMod val="60000"/>
                  <a:lumOff val="40000"/>
                </a:schemeClr>
              </a:gs>
              <a:gs pos="100000">
                <a:schemeClr val="bg2"/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indent="-285750" eaLnBrk="1" hangingPunct="1">
              <a:buFont typeface="Wingdings" pitchFamily="2" charset="2"/>
              <a:buChar char="ü"/>
            </a:pPr>
            <a:r>
              <a:rPr lang="it-IT" sz="2000" dirty="0"/>
              <a:t>Schema generale del percorso complessivo;</a:t>
            </a:r>
          </a:p>
          <a:p>
            <a:pPr marL="285750" indent="-285750" eaLnBrk="1" hangingPunct="1">
              <a:buFont typeface="Wingdings" pitchFamily="2" charset="2"/>
              <a:buChar char="ü"/>
            </a:pPr>
            <a:r>
              <a:rPr lang="it-IT" sz="2000" dirty="0"/>
              <a:t>Libro di testo </a:t>
            </a:r>
            <a:r>
              <a:rPr lang="it-IT" sz="2000" dirty="0" smtClean="0"/>
              <a:t>: </a:t>
            </a:r>
            <a:r>
              <a:rPr lang="it-IT" sz="2000" dirty="0" err="1" smtClean="0"/>
              <a:t>Ruffaldi</a:t>
            </a:r>
            <a:r>
              <a:rPr lang="it-IT" sz="2000" dirty="0" smtClean="0"/>
              <a:t> E., Nicola U., Carelli P., Filosofia: dialogo e cittadinanza. II ed, </a:t>
            </a:r>
            <a:r>
              <a:rPr lang="it-IT" sz="2000" dirty="0" err="1" smtClean="0"/>
              <a:t>vol</a:t>
            </a:r>
            <a:r>
              <a:rPr lang="it-IT" sz="2000" dirty="0" smtClean="0"/>
              <a:t> 1 – Antichità e Medio Evo; pp. 416-424</a:t>
            </a:r>
            <a:endParaRPr lang="it-IT" sz="2000" dirty="0"/>
          </a:p>
          <a:p>
            <a:pPr marL="285750" indent="-285750" eaLnBrk="1" hangingPunct="1">
              <a:buFont typeface="Wingdings" pitchFamily="2" charset="2"/>
              <a:buChar char="ü"/>
            </a:pPr>
            <a:r>
              <a:rPr lang="it-IT" sz="2000" dirty="0"/>
              <a:t>Mappe e schemi in formato digitale (</a:t>
            </a:r>
            <a:r>
              <a:rPr lang="it-IT" sz="2000" dirty="0" err="1"/>
              <a:t>ppt</a:t>
            </a:r>
            <a:r>
              <a:rPr lang="it-IT" sz="2000" dirty="0"/>
              <a:t> o pdf ) a sostegno  della spiegazione in classe e dello studio; </a:t>
            </a:r>
          </a:p>
          <a:p>
            <a:pPr marL="285750" indent="-285750" eaLnBrk="1" hangingPunct="1">
              <a:buFont typeface="Wingdings" pitchFamily="2" charset="2"/>
              <a:buChar char="ü"/>
            </a:pPr>
            <a:r>
              <a:rPr lang="it-IT" sz="2000" dirty="0" smtClean="0"/>
              <a:t>TIC </a:t>
            </a:r>
            <a:r>
              <a:rPr lang="it-IT" sz="2000" dirty="0"/>
              <a:t>(</a:t>
            </a:r>
            <a:r>
              <a:rPr lang="it-IT" sz="2000" dirty="0" smtClean="0"/>
              <a:t>LIM, </a:t>
            </a:r>
            <a:r>
              <a:rPr lang="it-IT" sz="2000" dirty="0"/>
              <a:t>Internet, Enciclopedie online, etc</a:t>
            </a:r>
            <a:r>
              <a:rPr lang="it-IT" sz="2000" dirty="0" smtClean="0"/>
              <a:t>.)</a:t>
            </a:r>
          </a:p>
          <a:p>
            <a:pPr marL="285750" indent="-285750" eaLnBrk="1" hangingPunct="1">
              <a:buFont typeface="Wingdings" pitchFamily="2" charset="2"/>
              <a:buChar char="ü"/>
            </a:pPr>
            <a:r>
              <a:rPr lang="it-IT" sz="2000" dirty="0" smtClean="0"/>
              <a:t>Questionario sulle intelligenze multiple tradotto da H. Gardner</a:t>
            </a:r>
          </a:p>
          <a:p>
            <a:pPr marL="285750" indent="-285750" eaLnBrk="1" hangingPunct="1">
              <a:buFont typeface="Wingdings" pitchFamily="2" charset="2"/>
              <a:buChar char="ü"/>
            </a:pPr>
            <a:r>
              <a:rPr lang="it-IT" sz="2000" dirty="0" smtClean="0"/>
              <a:t>Strumenti compensativi per alunni con </a:t>
            </a:r>
            <a:r>
              <a:rPr lang="it-IT" sz="2000" dirty="0"/>
              <a:t>DSA (Mappe </a:t>
            </a:r>
            <a:r>
              <a:rPr lang="it-IT" sz="2000" dirty="0" smtClean="0"/>
              <a:t>concettuali, Registratore, Audiolibri, Dizionari elettronici)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772" grpId="0" animBg="1"/>
      <p:bldP spid="10" grpId="0" animBg="1"/>
      <p:bldP spid="327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3152" y="404664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>
                <a:solidFill>
                  <a:srgbClr val="92D050"/>
                </a:solidFill>
              </a:rPr>
              <a:t>Unità di </a:t>
            </a:r>
            <a:br>
              <a:rPr lang="it-IT" sz="3200" dirty="0" smtClean="0">
                <a:solidFill>
                  <a:srgbClr val="92D050"/>
                </a:solidFill>
              </a:rPr>
            </a:br>
            <a:r>
              <a:rPr lang="it-IT" sz="3200" dirty="0" smtClean="0">
                <a:solidFill>
                  <a:srgbClr val="92D050"/>
                </a:solidFill>
              </a:rPr>
              <a:t>apprendimento-insegnamento</a:t>
            </a:r>
            <a:endParaRPr lang="it-IT" sz="3200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348880"/>
            <a:ext cx="4176464" cy="165618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4300" dirty="0" err="1" smtClean="0"/>
              <a:t>Plotino</a:t>
            </a:r>
            <a:r>
              <a:rPr lang="it-IT" sz="4300" dirty="0" smtClean="0"/>
              <a:t>.</a:t>
            </a:r>
          </a:p>
          <a:p>
            <a:pPr marL="0" indent="0" algn="ctr">
              <a:buNone/>
            </a:pPr>
            <a:r>
              <a:rPr lang="it-IT" sz="4000" dirty="0" smtClean="0"/>
              <a:t>Dall’Uno al molteplice</a:t>
            </a:r>
          </a:p>
          <a:p>
            <a:pPr marL="0" indent="0" algn="ctr">
              <a:buNone/>
            </a:pPr>
            <a:endParaRPr lang="it-IT" sz="40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8341489"/>
              </p:ext>
            </p:extLst>
          </p:nvPr>
        </p:nvGraphicFramePr>
        <p:xfrm>
          <a:off x="611560" y="5373216"/>
          <a:ext cx="8229600" cy="11163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720080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«Cercate di ricondurre il divino che è in noi al divino che è nell’universo</a:t>
                      </a:r>
                      <a:endParaRPr lang="it-IT" sz="20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3" y="1916832"/>
            <a:ext cx="4128459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5543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60648"/>
            <a:ext cx="6408711" cy="1080119"/>
          </a:xfrm>
        </p:spPr>
        <p:txBody>
          <a:bodyPr/>
          <a:lstStyle/>
          <a:p>
            <a:pPr marL="68580" indent="0">
              <a:buNone/>
            </a:pPr>
            <a:r>
              <a:rPr lang="it-IT" dirty="0" smtClean="0"/>
              <a:t>CHIUDIAMO LE PERISANE E......SPEGNAMO LA LUCE.........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55576" y="4795897"/>
            <a:ext cx="7848872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PLOTINO </a:t>
            </a:r>
            <a:r>
              <a:rPr lang="it-IT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PARAGONA L’INTELLETTO </a:t>
            </a:r>
            <a:r>
              <a:rPr lang="it-IT" sz="2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ALLA LUCE CHE </a:t>
            </a:r>
            <a:r>
              <a:rPr lang="it-IT" sz="2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 RENDE VISIBILE </a:t>
            </a:r>
            <a:r>
              <a:rPr lang="it-IT" sz="2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NEL FAR </a:t>
            </a:r>
            <a:r>
              <a:rPr lang="it-IT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VEDERE:</a:t>
            </a:r>
          </a:p>
          <a:p>
            <a:pPr algn="ctr"/>
            <a:r>
              <a:rPr lang="it-IT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COSI </a:t>
            </a:r>
            <a:r>
              <a:rPr lang="it-IT" sz="2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L’INTELLETTO SI RIVELA COME </a:t>
            </a:r>
            <a:endParaRPr lang="it-IT" sz="2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it-IT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CONDIZIONE </a:t>
            </a:r>
            <a:r>
              <a:rPr lang="it-IT" sz="2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DEL NOSTRO </a:t>
            </a:r>
            <a:r>
              <a:rPr lang="it-IT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PENSARE  </a:t>
            </a:r>
          </a:p>
          <a:p>
            <a:pPr algn="ctr"/>
            <a:r>
              <a:rPr lang="it-IT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intuizione</a:t>
            </a:r>
            <a:endParaRPr lang="it-IT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427984" y="3186469"/>
            <a:ext cx="3981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Cosa vedete?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222302" y="1916832"/>
            <a:ext cx="38186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Riaccendiamola....</a:t>
            </a:r>
            <a:endParaRPr lang="it-IT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916832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8572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11771</TotalTime>
  <Words>1755</Words>
  <Application>Microsoft Office PowerPoint</Application>
  <PresentationFormat>Presentazione su schermo (4:3)</PresentationFormat>
  <Paragraphs>304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6" baseType="lpstr">
      <vt:lpstr>Vertice</vt:lpstr>
      <vt:lpstr>Documento</vt:lpstr>
      <vt:lpstr>Formazione in servizio dei docenti specializzati sul sostegno sui temi della disabilità, per la promozione di figure di coordinamento </vt:lpstr>
      <vt:lpstr>Diapositiva 2</vt:lpstr>
      <vt:lpstr>Diapositiva 3</vt:lpstr>
      <vt:lpstr>Diapositiva 4</vt:lpstr>
      <vt:lpstr>Diapositiva 5</vt:lpstr>
      <vt:lpstr>Diapositiva 6</vt:lpstr>
      <vt:lpstr>Diapositiva 7</vt:lpstr>
      <vt:lpstr>Unità di  apprendimento-insegnamento</vt:lpstr>
      <vt:lpstr>Diapositiva 9</vt:lpstr>
      <vt:lpstr>quel tipo di conoscenza immediata che non si avvale del ragionamento o della conoscenza sensibile. </vt:lpstr>
      <vt:lpstr>L’uno e le sue emanazioni</vt:lpstr>
      <vt:lpstr>Plotino: la metafisica </vt:lpstr>
      <vt:lpstr>Diapositiva 13</vt:lpstr>
      <vt:lpstr>Il procedimento dialettico circolare</vt:lpstr>
      <vt:lpstr>Fase 4: Verifica formativa  ed autovalutazione</vt:lpstr>
      <vt:lpstr>Scheda di verifica</vt:lpstr>
      <vt:lpstr>Griglia di autovalutazione </vt:lpstr>
      <vt:lpstr>DIARIO DI BORDO DEGLI ALUNNI (Finalità metacognitiva: osservazione del processo di apprendimento)  </vt:lpstr>
      <vt:lpstr>Griglia di autovalutazione rispetto al lavoro di gruppo</vt:lpstr>
      <vt:lpstr>Valutazione  La valutazione non coincide con il risultato della sola prova di verifica, ma raccoglie i dati che scaturiscono da una serie di item che coniugano la prospettiva alunni  con quella docente. </vt:lpstr>
      <vt:lpstr>Diapositiva 21</vt:lpstr>
      <vt:lpstr>tabella dei criteri di valutazione dell’intero  processo di verifica in itinere per uda  CERTIFICAZIONE INTERMEDIA</vt:lpstr>
      <vt:lpstr>Bibliografia e sitografia</vt:lpstr>
      <vt:lpstr>Grazie per l’attenzione e        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argomento</dc:title>
  <dc:creator>Rossella</dc:creator>
  <cp:lastModifiedBy>Manzoni</cp:lastModifiedBy>
  <cp:revision>385</cp:revision>
  <cp:lastPrinted>2013-06-05T07:15:01Z</cp:lastPrinted>
  <dcterms:created xsi:type="dcterms:W3CDTF">2013-05-30T16:01:04Z</dcterms:created>
  <dcterms:modified xsi:type="dcterms:W3CDTF">2016-05-17T09:58:51Z</dcterms:modified>
</cp:coreProperties>
</file>