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53C052-FB79-4983-8FD2-1CBABF673033}" type="datetimeFigureOut">
              <a:rPr lang="it-IT" smtClean="0"/>
              <a:pPr/>
              <a:t>22/06/2016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E6F97-07AD-4328-914E-325FFAF9425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48D48-07ED-4E48-ADDB-C2E6B914B3FD}" type="slidenum">
              <a:rPr lang="en-US" smtClean="0"/>
              <a:pPr/>
              <a:t>24</a:t>
            </a:fld>
            <a:endParaRPr lang="en-US"/>
          </a:p>
        </p:txBody>
      </p:sp>
    </p:spTree>
    <p:extLst>
      <p:ext uri="{BB962C8B-B14F-4D97-AF65-F5344CB8AC3E}">
        <p14:creationId xmlns="" xmlns:p14="http://schemas.microsoft.com/office/powerpoint/2010/main" val="193266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smtClean="0"/>
              <a:t>Heidrun</a:t>
            </a:r>
          </a:p>
          <a:p>
            <a:pPr eaLnBrk="1" hangingPunct="1">
              <a:spcBef>
                <a:spcPct val="0"/>
              </a:spcBef>
            </a:pPr>
            <a:r>
              <a:rPr lang="it-IT" smtClean="0"/>
              <a:t>STRUTTURA AD ALBERO</a:t>
            </a:r>
          </a:p>
          <a:p>
            <a:pPr eaLnBrk="1" hangingPunct="1">
              <a:spcBef>
                <a:spcPct val="0"/>
              </a:spcBef>
            </a:pPr>
            <a:r>
              <a:rPr lang="it-IT" smtClean="0"/>
              <a:t>3 DIMENSIONI DIVISE IN DUE SEZIONI</a:t>
            </a:r>
          </a:p>
        </p:txBody>
      </p:sp>
      <p:sp>
        <p:nvSpPr>
          <p:cNvPr id="25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E575A19-F457-466B-AE72-9976E93E2D32}" type="slidenum">
              <a:rPr lang="en-US" smtClean="0">
                <a:latin typeface="Calibri" pitchFamily="34" charset="0"/>
              </a:rPr>
              <a:pPr eaLnBrk="1" hangingPunct="1"/>
              <a:t>26</a:t>
            </a:fld>
            <a:endParaRPr lang="en-US" smtClean="0">
              <a:latin typeface="Calibri" pitchFamily="34" charset="0"/>
            </a:endParaRPr>
          </a:p>
        </p:txBody>
      </p:sp>
    </p:spTree>
    <p:extLst>
      <p:ext uri="{BB962C8B-B14F-4D97-AF65-F5344CB8AC3E}">
        <p14:creationId xmlns="" xmlns:p14="http://schemas.microsoft.com/office/powerpoint/2010/main" val="411256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w="9525">
              <a:noFill/>
              <a:round/>
              <a:headEnd/>
              <a:tailEnd/>
            </a:ln>
          </p:spPr>
          <p:txBody>
            <a:bodyPr/>
            <a:lstStyle/>
            <a:p>
              <a:endParaRPr lang="it-IT"/>
            </a:p>
          </p:txBody>
        </p:sp>
        <p:sp>
          <p:nvSpPr>
            <p:cNvPr id="6" name="Freeform 4"/>
            <p:cNvSpPr>
              <a:spLocks/>
            </p:cNvSpPr>
            <p:nvPr/>
          </p:nvSpPr>
          <p:spPr bwMode="ltGray">
            <a:xfrm>
              <a:off x="528" y="2400"/>
              <a:ext cx="5232" cy="1920"/>
            </a:xfrm>
            <a:custGeom>
              <a:avLst/>
              <a:gdLst>
                <a:gd name="T0" fmla="*/ 0 w 4897"/>
                <a:gd name="T1" fmla="*/ 0 h 2182"/>
                <a:gd name="T2" fmla="*/ 0 w 4897"/>
                <a:gd name="T3" fmla="*/ 1920 h 2182"/>
                <a:gd name="T4" fmla="*/ 5232 w 4897"/>
                <a:gd name="T5" fmla="*/ 1920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it-IT"/>
            </a:p>
          </p:txBody>
        </p:sp>
        <p:sp>
          <p:nvSpPr>
            <p:cNvPr id="7" name="Freeform 5"/>
            <p:cNvSpPr>
              <a:spLocks/>
            </p:cNvSpPr>
            <p:nvPr/>
          </p:nvSpPr>
          <p:spPr bwMode="ltGray">
            <a:xfrm>
              <a:off x="201" y="2377"/>
              <a:ext cx="3455" cy="29"/>
            </a:xfrm>
            <a:custGeom>
              <a:avLst/>
              <a:gdLst>
                <a:gd name="T0" fmla="*/ 0 w 5387"/>
                <a:gd name="T1" fmla="*/ 0 h 149"/>
                <a:gd name="T2" fmla="*/ 0 w 5387"/>
                <a:gd name="T3" fmla="*/ 29 h 149"/>
                <a:gd name="T4" fmla="*/ 3455 w 5387"/>
                <a:gd name="T5" fmla="*/ 29 h 149"/>
                <a:gd name="T6" fmla="*/ 3455 w 5387"/>
                <a:gd name="T7" fmla="*/ 0 h 149"/>
                <a:gd name="T8" fmla="*/ 0 w 5387"/>
                <a:gd name="T9" fmla="*/ 0 h 149"/>
                <a:gd name="T10" fmla="*/ 0 w 5387"/>
                <a:gd name="T11" fmla="*/ 0 h 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87" h="149">
                  <a:moveTo>
                    <a:pt x="0" y="0"/>
                  </a:moveTo>
                  <a:lnTo>
                    <a:pt x="0" y="149"/>
                  </a:lnTo>
                  <a:lnTo>
                    <a:pt x="5387" y="149"/>
                  </a:lnTo>
                  <a:lnTo>
                    <a:pt x="5387" y="0"/>
                  </a:lnTo>
                  <a:lnTo>
                    <a:pt x="0" y="0"/>
                  </a:lnTo>
                  <a:close/>
                </a:path>
              </a:pathLst>
            </a:custGeom>
            <a:gradFill rotWithShape="1">
              <a:gsLst>
                <a:gs pos="0">
                  <a:schemeClr val="bg2">
                    <a:alpha val="0"/>
                  </a:schemeClr>
                </a:gs>
                <a:gs pos="100000">
                  <a:srgbClr val="AFC2C3"/>
                </a:gs>
              </a:gsLst>
              <a:lin ang="0" scaled="1"/>
            </a:gradFill>
            <a:ln w="9525" cap="flat" cmpd="sng">
              <a:noFill/>
              <a:prstDash val="solid"/>
              <a:round/>
              <a:headEnd type="none" w="med" len="med"/>
              <a:tailEnd type="none" w="med" len="med"/>
            </a:ln>
            <a:effectLst/>
          </p:spPr>
          <p:txBody>
            <a:bodyPr/>
            <a:lstStyle/>
            <a:p>
              <a:endParaRPr lang="it-IT"/>
            </a:p>
          </p:txBody>
        </p:sp>
        <p:sp>
          <p:nvSpPr>
            <p:cNvPr id="8" name="Freeform 6"/>
            <p:cNvSpPr>
              <a:spLocks/>
            </p:cNvSpPr>
            <p:nvPr/>
          </p:nvSpPr>
          <p:spPr bwMode="ltGray">
            <a:xfrm>
              <a:off x="528" y="1104"/>
              <a:ext cx="4894" cy="29"/>
            </a:xfrm>
            <a:custGeom>
              <a:avLst/>
              <a:gdLst>
                <a:gd name="T0" fmla="*/ 0 w 5387"/>
                <a:gd name="T1" fmla="*/ 0 h 149"/>
                <a:gd name="T2" fmla="*/ 0 w 5387"/>
                <a:gd name="T3" fmla="*/ 29 h 149"/>
                <a:gd name="T4" fmla="*/ 4894 w 5387"/>
                <a:gd name="T5" fmla="*/ 29 h 149"/>
                <a:gd name="T6" fmla="*/ 4894 w 5387"/>
                <a:gd name="T7" fmla="*/ 0 h 149"/>
                <a:gd name="T8" fmla="*/ 0 w 5387"/>
                <a:gd name="T9" fmla="*/ 0 h 149"/>
                <a:gd name="T10" fmla="*/ 0 w 5387"/>
                <a:gd name="T11" fmla="*/ 0 h 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87" h="149">
                  <a:moveTo>
                    <a:pt x="0" y="0"/>
                  </a:moveTo>
                  <a:lnTo>
                    <a:pt x="0" y="149"/>
                  </a:lnTo>
                  <a:lnTo>
                    <a:pt x="5387" y="149"/>
                  </a:lnTo>
                  <a:lnTo>
                    <a:pt x="5387" y="0"/>
                  </a:lnTo>
                  <a:lnTo>
                    <a:pt x="0" y="0"/>
                  </a:lnTo>
                  <a:close/>
                </a:path>
              </a:pathLst>
            </a:custGeom>
            <a:gradFill rotWithShape="1">
              <a:gsLst>
                <a:gs pos="0">
                  <a:schemeClr val="bg2">
                    <a:alpha val="0"/>
                  </a:schemeClr>
                </a:gs>
                <a:gs pos="100000">
                  <a:srgbClr val="AFC2C3"/>
                </a:gs>
              </a:gsLst>
              <a:lin ang="0" scaled="1"/>
            </a:gradFill>
            <a:ln w="9525" cap="flat" cmpd="sng">
              <a:noFill/>
              <a:prstDash val="solid"/>
              <a:round/>
              <a:headEnd type="none" w="med" len="med"/>
              <a:tailEnd type="none" w="med" len="med"/>
            </a:ln>
            <a:effectLst/>
          </p:spPr>
          <p:txBody>
            <a:bodyPr/>
            <a:lstStyle/>
            <a:p>
              <a:endParaRPr lang="it-IT"/>
            </a:p>
          </p:txBody>
        </p:sp>
        <p:sp>
          <p:nvSpPr>
            <p:cNvPr id="9" name="Freeform 7"/>
            <p:cNvSpPr>
              <a:spLocks/>
            </p:cNvSpPr>
            <p:nvPr/>
          </p:nvSpPr>
          <p:spPr bwMode="ltGray">
            <a:xfrm>
              <a:off x="201" y="2377"/>
              <a:ext cx="30" cy="1958"/>
            </a:xfrm>
            <a:custGeom>
              <a:avLst/>
              <a:gdLst>
                <a:gd name="T0" fmla="*/ 0 w 30"/>
                <a:gd name="T1" fmla="*/ 0 h 1416"/>
                <a:gd name="T2" fmla="*/ 0 w 30"/>
                <a:gd name="T3" fmla="*/ 1958 h 1416"/>
                <a:gd name="T4" fmla="*/ 29 w 30"/>
                <a:gd name="T5" fmla="*/ 1958 h 1416"/>
                <a:gd name="T6" fmla="*/ 30 w 30"/>
                <a:gd name="T7" fmla="*/ 37 h 1416"/>
                <a:gd name="T8" fmla="*/ 0 w 30"/>
                <a:gd name="T9" fmla="*/ 0 h 1416"/>
                <a:gd name="T10" fmla="*/ 0 w 30"/>
                <a:gd name="T11" fmla="*/ 0 h 14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 h="1416">
                  <a:moveTo>
                    <a:pt x="0" y="0"/>
                  </a:moveTo>
                  <a:lnTo>
                    <a:pt x="0" y="1416"/>
                  </a:lnTo>
                  <a:lnTo>
                    <a:pt x="29" y="1416"/>
                  </a:lnTo>
                  <a:lnTo>
                    <a:pt x="30" y="27"/>
                  </a:lnTo>
                  <a:lnTo>
                    <a:pt x="0" y="0"/>
                  </a:lnTo>
                  <a:close/>
                </a:path>
              </a:pathLst>
            </a:custGeom>
            <a:gradFill rotWithShape="1">
              <a:gsLst>
                <a:gs pos="0">
                  <a:srgbClr val="DBEFF0"/>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it-IT"/>
            </a:p>
          </p:txBody>
        </p:sp>
        <p:sp>
          <p:nvSpPr>
            <p:cNvPr id="10" name="Freeform 8"/>
            <p:cNvSpPr>
              <a:spLocks/>
            </p:cNvSpPr>
            <p:nvPr/>
          </p:nvSpPr>
          <p:spPr bwMode="ltGray">
            <a:xfrm>
              <a:off x="528" y="1104"/>
              <a:ext cx="29" cy="3225"/>
            </a:xfrm>
            <a:custGeom>
              <a:avLst/>
              <a:gdLst>
                <a:gd name="T0" fmla="*/ 0 w 29"/>
                <a:gd name="T1" fmla="*/ 0 h 2161"/>
                <a:gd name="T2" fmla="*/ 0 w 29"/>
                <a:gd name="T3" fmla="*/ 3225 h 2161"/>
                <a:gd name="T4" fmla="*/ 29 w 29"/>
                <a:gd name="T5" fmla="*/ 3225 h 2161"/>
                <a:gd name="T6" fmla="*/ 27 w 29"/>
                <a:gd name="T7" fmla="*/ 40 h 2161"/>
                <a:gd name="T8" fmla="*/ 0 w 29"/>
                <a:gd name="T9" fmla="*/ 0 h 2161"/>
                <a:gd name="T10" fmla="*/ 0 w 29"/>
                <a:gd name="T11" fmla="*/ 0 h 21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2161">
                  <a:moveTo>
                    <a:pt x="0" y="0"/>
                  </a:moveTo>
                  <a:lnTo>
                    <a:pt x="0" y="2161"/>
                  </a:lnTo>
                  <a:lnTo>
                    <a:pt x="29" y="2161"/>
                  </a:lnTo>
                  <a:lnTo>
                    <a:pt x="27" y="27"/>
                  </a:lnTo>
                  <a:lnTo>
                    <a:pt x="0" y="0"/>
                  </a:lnTo>
                  <a:close/>
                </a:path>
              </a:pathLst>
            </a:custGeom>
            <a:gradFill rotWithShape="1">
              <a:gsLst>
                <a:gs pos="0">
                  <a:srgbClr val="DBEFF0"/>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it-IT"/>
            </a:p>
          </p:txBody>
        </p:sp>
      </p:grpSp>
      <p:sp>
        <p:nvSpPr>
          <p:cNvPr id="6153"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it-IT" noProof="0" smtClean="0"/>
              <a:t>Fare clic per modificare lo stile del titolo</a:t>
            </a:r>
          </a:p>
        </p:txBody>
      </p:sp>
      <p:sp>
        <p:nvSpPr>
          <p:cNvPr id="6154" name="Rectangle 10"/>
          <p:cNvSpPr>
            <a:spLocks noGrp="1" noChangeArrowheads="1"/>
          </p:cNvSpPr>
          <p:nvPr>
            <p:ph type="subTitle" sz="quarter" idx="1"/>
          </p:nvPr>
        </p:nvSpPr>
        <p:spPr>
          <a:xfrm>
            <a:off x="990600" y="3962400"/>
            <a:ext cx="6781800" cy="1752600"/>
          </a:xfrm>
        </p:spPr>
        <p:txBody>
          <a:bodyPr/>
          <a:lstStyle>
            <a:lvl1pPr marL="0" indent="0">
              <a:buFont typeface="Wingdings" charset="0"/>
              <a:buNone/>
              <a:defRPr/>
            </a:lvl1pPr>
          </a:lstStyle>
          <a:p>
            <a:pPr lvl="0"/>
            <a:r>
              <a:rPr lang="it-IT" noProof="0" smtClean="0"/>
              <a:t>Fare clic per modificare lo stile del sottotitolo dello schema</a:t>
            </a:r>
          </a:p>
        </p:txBody>
      </p:sp>
      <p:sp>
        <p:nvSpPr>
          <p:cNvPr id="11" name="Rectangle 11"/>
          <p:cNvSpPr>
            <a:spLocks noGrp="1" noChangeArrowheads="1"/>
          </p:cNvSpPr>
          <p:nvPr>
            <p:ph type="dt" sz="quarter" idx="10"/>
          </p:nvPr>
        </p:nvSpPr>
        <p:spPr>
          <a:xfrm>
            <a:off x="990600" y="6245225"/>
            <a:ext cx="1901825" cy="4762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mtClean="0"/>
            </a:lvl1pPr>
          </a:lstStyle>
          <a:p>
            <a:pPr>
              <a:defRPr/>
            </a:pPr>
            <a:endParaRPr lang="it-IT"/>
          </a:p>
        </p:txBody>
      </p:sp>
      <p:sp>
        <p:nvSpPr>
          <p:cNvPr id="12" name="Rectangle 12"/>
          <p:cNvSpPr>
            <a:spLocks noGrp="1" noChangeArrowheads="1"/>
          </p:cNvSpPr>
          <p:nvPr>
            <p:ph type="ftr" sz="quarter" idx="11"/>
          </p:nvPr>
        </p:nvSpPr>
        <p:spPr>
          <a:xfrm>
            <a:off x="3468688" y="6245225"/>
            <a:ext cx="2895600" cy="47625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mtClean="0"/>
            </a:lvl1pPr>
          </a:lstStyle>
          <a:p>
            <a:pPr>
              <a:defRPr/>
            </a:pPr>
            <a:endParaRPr lang="it-IT"/>
          </a:p>
        </p:txBody>
      </p:sp>
      <p:sp>
        <p:nvSpPr>
          <p:cNvPr id="13" name="Rectangle 13"/>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7AF99C7-AF76-4EB9-8FEA-13E203EF06B9}" type="slidenum">
              <a:rPr lang="it-IT"/>
              <a:pPr/>
              <a:t>‹N›</a:t>
            </a:fld>
            <a:endParaRPr lang="it-IT"/>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DD76C0AE-9DA2-4AA2-89F5-452012232133}" type="slidenum">
              <a:rPr lang="it-IT"/>
              <a:pPr/>
              <a:t>‹N›</a:t>
            </a:fld>
            <a:endParaRPr lang="it-IT"/>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8463" y="244475"/>
            <a:ext cx="2097087"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44475"/>
            <a:ext cx="6138863"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E4BE33E3-D31E-4D60-96F2-5C844D31B3C4}" type="slidenum">
              <a:rPr lang="it-IT"/>
              <a:pPr/>
              <a:t>‹N›</a:t>
            </a:fld>
            <a:endParaRPr lang="it-IT"/>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9CE1EB1C-B9E4-4DBC-AB02-9D16E0078FEC}" type="slidenum">
              <a:rPr lang="it-IT"/>
              <a:pPr/>
              <a:t>‹N›</a:t>
            </a:fld>
            <a:endParaRPr lang="it-IT"/>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fld id="{512F46DC-BAB3-4A1D-A76D-20D70C5312B3}" type="slidenum">
              <a:rPr lang="it-IT"/>
              <a:pPr/>
              <a:t>‹N›</a:t>
            </a:fld>
            <a:endParaRPr lang="it-IT"/>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21FAF3D9-2437-464A-8E59-B2599D13FC8C}" type="slidenum">
              <a:rPr lang="it-IT"/>
              <a:pPr/>
              <a:t>‹N›</a:t>
            </a:fld>
            <a:endParaRPr lang="it-IT"/>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endParaRPr lang="it-IT"/>
          </a:p>
        </p:txBody>
      </p:sp>
      <p:sp>
        <p:nvSpPr>
          <p:cNvPr id="8" name="Rectangle 12"/>
          <p:cNvSpPr>
            <a:spLocks noGrp="1" noChangeArrowheads="1"/>
          </p:cNvSpPr>
          <p:nvPr>
            <p:ph type="ftr" sz="quarter" idx="11"/>
          </p:nvPr>
        </p:nvSpPr>
        <p:spPr>
          <a:ln/>
        </p:spPr>
        <p:txBody>
          <a:bodyPr/>
          <a:lstStyle>
            <a:lvl1pPr>
              <a:defRPr/>
            </a:lvl1pPr>
          </a:lstStyle>
          <a:p>
            <a:pPr>
              <a:defRPr/>
            </a:pPr>
            <a:endParaRPr lang="it-IT"/>
          </a:p>
        </p:txBody>
      </p:sp>
      <p:sp>
        <p:nvSpPr>
          <p:cNvPr id="9" name="Rectangle 13"/>
          <p:cNvSpPr>
            <a:spLocks noGrp="1" noChangeArrowheads="1"/>
          </p:cNvSpPr>
          <p:nvPr>
            <p:ph type="sldNum" sz="quarter" idx="12"/>
          </p:nvPr>
        </p:nvSpPr>
        <p:spPr>
          <a:ln/>
        </p:spPr>
        <p:txBody>
          <a:bodyPr/>
          <a:lstStyle>
            <a:lvl1pPr>
              <a:defRPr/>
            </a:lvl1pPr>
          </a:lstStyle>
          <a:p>
            <a:fld id="{96BB1F3E-48C3-4BEA-A7E2-FACAE1220B7D}" type="slidenum">
              <a:rPr lang="it-IT"/>
              <a:pPr/>
              <a:t>‹N›</a:t>
            </a:fld>
            <a:endParaRPr lang="it-IT"/>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endParaRPr lang="it-IT"/>
          </a:p>
        </p:txBody>
      </p:sp>
      <p:sp>
        <p:nvSpPr>
          <p:cNvPr id="4" name="Rectangle 12"/>
          <p:cNvSpPr>
            <a:spLocks noGrp="1" noChangeArrowheads="1"/>
          </p:cNvSpPr>
          <p:nvPr>
            <p:ph type="ftr" sz="quarter" idx="11"/>
          </p:nvPr>
        </p:nvSpPr>
        <p:spPr>
          <a:ln/>
        </p:spPr>
        <p:txBody>
          <a:bodyPr/>
          <a:lstStyle>
            <a:lvl1pPr>
              <a:defRPr/>
            </a:lvl1pPr>
          </a:lstStyle>
          <a:p>
            <a:pPr>
              <a:defRPr/>
            </a:pPr>
            <a:endParaRPr lang="it-IT"/>
          </a:p>
        </p:txBody>
      </p:sp>
      <p:sp>
        <p:nvSpPr>
          <p:cNvPr id="5" name="Rectangle 13"/>
          <p:cNvSpPr>
            <a:spLocks noGrp="1" noChangeArrowheads="1"/>
          </p:cNvSpPr>
          <p:nvPr>
            <p:ph type="sldNum" sz="quarter" idx="12"/>
          </p:nvPr>
        </p:nvSpPr>
        <p:spPr>
          <a:ln/>
        </p:spPr>
        <p:txBody>
          <a:bodyPr/>
          <a:lstStyle>
            <a:lvl1pPr>
              <a:defRPr/>
            </a:lvl1pPr>
          </a:lstStyle>
          <a:p>
            <a:fld id="{7E55BAD0-FE11-4E24-A93B-1EC9BBAB50BF}" type="slidenum">
              <a:rPr lang="it-IT"/>
              <a:pPr/>
              <a:t>‹N›</a:t>
            </a:fld>
            <a:endParaRPr lang="it-IT"/>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it-IT"/>
          </a:p>
        </p:txBody>
      </p:sp>
      <p:sp>
        <p:nvSpPr>
          <p:cNvPr id="3" name="Rectangle 12"/>
          <p:cNvSpPr>
            <a:spLocks noGrp="1" noChangeArrowheads="1"/>
          </p:cNvSpPr>
          <p:nvPr>
            <p:ph type="ftr" sz="quarter" idx="11"/>
          </p:nvPr>
        </p:nvSpPr>
        <p:spPr>
          <a:ln/>
        </p:spPr>
        <p:txBody>
          <a:bodyPr/>
          <a:lstStyle>
            <a:lvl1pPr>
              <a:defRPr/>
            </a:lvl1pPr>
          </a:lstStyle>
          <a:p>
            <a:pPr>
              <a:defRPr/>
            </a:pPr>
            <a:endParaRPr lang="it-IT"/>
          </a:p>
        </p:txBody>
      </p:sp>
      <p:sp>
        <p:nvSpPr>
          <p:cNvPr id="4" name="Rectangle 13"/>
          <p:cNvSpPr>
            <a:spLocks noGrp="1" noChangeArrowheads="1"/>
          </p:cNvSpPr>
          <p:nvPr>
            <p:ph type="sldNum" sz="quarter" idx="12"/>
          </p:nvPr>
        </p:nvSpPr>
        <p:spPr>
          <a:ln/>
        </p:spPr>
        <p:txBody>
          <a:bodyPr/>
          <a:lstStyle>
            <a:lvl1pPr>
              <a:defRPr/>
            </a:lvl1pPr>
          </a:lstStyle>
          <a:p>
            <a:fld id="{504DDFCA-EB8F-4A9B-980B-A10EBABEAD2B}" type="slidenum">
              <a:rPr lang="it-IT"/>
              <a:pPr/>
              <a:t>‹N›</a:t>
            </a:fld>
            <a:endParaRPr lang="it-IT"/>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6412DD60-9C84-43D9-A0BC-2920CC58DF9A}" type="slidenum">
              <a:rPr lang="it-IT"/>
              <a:pPr/>
              <a:t>‹N›</a:t>
            </a:fld>
            <a:endParaRPr lang="it-IT"/>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fld id="{F01A61DD-E3EC-441C-81AA-DFA9CC0BF1BE}" type="slidenum">
              <a:rPr lang="it-IT"/>
              <a:pPr/>
              <a:t>‹N›</a:t>
            </a:fld>
            <a:endParaRPr lang="it-IT"/>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it-IT"/>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endParaRPr lang="it-IT"/>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endParaRPr lang="it-IT"/>
            </a:p>
          </p:txBody>
        </p:sp>
        <p:sp>
          <p:nvSpPr>
            <p:cNvPr id="5126" name="Freeform 6"/>
            <p:cNvSpPr>
              <a:spLocks/>
            </p:cNvSpPr>
            <p:nvPr/>
          </p:nvSpPr>
          <p:spPr bwMode="ltGray">
            <a:xfrm>
              <a:off x="528" y="1152"/>
              <a:ext cx="4607" cy="29"/>
            </a:xfrm>
            <a:custGeom>
              <a:avLst/>
              <a:gdLst>
                <a:gd name="T0" fmla="*/ 0 w 5387"/>
                <a:gd name="T1" fmla="*/ 0 h 149"/>
                <a:gd name="T2" fmla="*/ 0 w 5387"/>
                <a:gd name="T3" fmla="*/ 29 h 149"/>
                <a:gd name="T4" fmla="*/ 4607 w 5387"/>
                <a:gd name="T5" fmla="*/ 29 h 149"/>
                <a:gd name="T6" fmla="*/ 4607 w 5387"/>
                <a:gd name="T7" fmla="*/ 0 h 149"/>
                <a:gd name="T8" fmla="*/ 0 w 5387"/>
                <a:gd name="T9" fmla="*/ 0 h 149"/>
                <a:gd name="T10" fmla="*/ 0 w 5387"/>
                <a:gd name="T11" fmla="*/ 0 h 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87" h="149">
                  <a:moveTo>
                    <a:pt x="0" y="0"/>
                  </a:moveTo>
                  <a:lnTo>
                    <a:pt x="0" y="149"/>
                  </a:lnTo>
                  <a:lnTo>
                    <a:pt x="5387" y="149"/>
                  </a:lnTo>
                  <a:lnTo>
                    <a:pt x="5387" y="0"/>
                  </a:lnTo>
                  <a:lnTo>
                    <a:pt x="0" y="0"/>
                  </a:lnTo>
                  <a:close/>
                </a:path>
              </a:pathLst>
            </a:custGeom>
            <a:gradFill rotWithShape="1">
              <a:gsLst>
                <a:gs pos="0">
                  <a:schemeClr val="bg2">
                    <a:alpha val="0"/>
                  </a:schemeClr>
                </a:gs>
                <a:gs pos="100000">
                  <a:srgbClr val="AFC2C3"/>
                </a:gs>
              </a:gsLst>
              <a:lin ang="0" scaled="1"/>
            </a:gradFill>
            <a:ln w="9525" cap="flat" cmpd="sng">
              <a:noFill/>
              <a:prstDash val="solid"/>
              <a:round/>
              <a:headEnd type="none" w="med" len="med"/>
              <a:tailEnd type="none" w="med" len="med"/>
            </a:ln>
            <a:effectLst/>
          </p:spPr>
          <p:txBody>
            <a:bodyPr/>
            <a:lstStyle/>
            <a:p>
              <a:endParaRPr lang="it-IT"/>
            </a:p>
          </p:txBody>
        </p:sp>
        <p:sp>
          <p:nvSpPr>
            <p:cNvPr id="5127" name="Freeform 7"/>
            <p:cNvSpPr>
              <a:spLocks/>
            </p:cNvSpPr>
            <p:nvPr/>
          </p:nvSpPr>
          <p:spPr bwMode="ltGray">
            <a:xfrm>
              <a:off x="528" y="1152"/>
              <a:ext cx="29" cy="1785"/>
            </a:xfrm>
            <a:custGeom>
              <a:avLst/>
              <a:gdLst>
                <a:gd name="T0" fmla="*/ 0 w 29"/>
                <a:gd name="T1" fmla="*/ 0 h 2161"/>
                <a:gd name="T2" fmla="*/ 0 w 29"/>
                <a:gd name="T3" fmla="*/ 1785 h 2161"/>
                <a:gd name="T4" fmla="*/ 29 w 29"/>
                <a:gd name="T5" fmla="*/ 1785 h 2161"/>
                <a:gd name="T6" fmla="*/ 27 w 29"/>
                <a:gd name="T7" fmla="*/ 22 h 2161"/>
                <a:gd name="T8" fmla="*/ 0 w 29"/>
                <a:gd name="T9" fmla="*/ 0 h 2161"/>
                <a:gd name="T10" fmla="*/ 0 w 29"/>
                <a:gd name="T11" fmla="*/ 0 h 21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2161">
                  <a:moveTo>
                    <a:pt x="0" y="0"/>
                  </a:moveTo>
                  <a:lnTo>
                    <a:pt x="0" y="2161"/>
                  </a:lnTo>
                  <a:lnTo>
                    <a:pt x="29" y="2161"/>
                  </a:lnTo>
                  <a:lnTo>
                    <a:pt x="27" y="27"/>
                  </a:lnTo>
                  <a:lnTo>
                    <a:pt x="0" y="0"/>
                  </a:lnTo>
                  <a:close/>
                </a:path>
              </a:pathLst>
            </a:custGeom>
            <a:gradFill rotWithShape="1">
              <a:gsLst>
                <a:gs pos="0">
                  <a:srgbClr val="DBEFF0"/>
                </a:gs>
                <a:gs pos="100000">
                  <a:schemeClr val="bg2"/>
                </a:gs>
              </a:gsLst>
              <a:lin ang="5400000" scaled="1"/>
            </a:gradFill>
            <a:ln w="9525" cap="flat" cmpd="sng">
              <a:noFill/>
              <a:prstDash val="solid"/>
              <a:round/>
              <a:headEnd type="none" w="med" len="med"/>
              <a:tailEnd type="none" w="med" len="med"/>
            </a:ln>
            <a:effectLst/>
          </p:spPr>
          <p:txBody>
            <a:bodyPr/>
            <a:lstStyle/>
            <a:p>
              <a:endParaRPr lang="it-IT"/>
            </a:p>
          </p:txBody>
        </p:sp>
        <p:sp>
          <p:nvSpPr>
            <p:cNvPr id="5128"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416">
                  <a:moveTo>
                    <a:pt x="0" y="1416"/>
                  </a:moveTo>
                  <a:lnTo>
                    <a:pt x="29" y="1416"/>
                  </a:lnTo>
                  <a:lnTo>
                    <a:pt x="28" y="24"/>
                  </a:lnTo>
                  <a:lnTo>
                    <a:pt x="0" y="0"/>
                  </a:lnTo>
                  <a:lnTo>
                    <a:pt x="0" y="1416"/>
                  </a:lnTo>
                  <a:close/>
                </a:path>
              </a:pathLst>
            </a:custGeom>
            <a:gradFill rotWithShape="1">
              <a:gsLst>
                <a:gs pos="0">
                  <a:srgbClr val="DBEFF0"/>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it-IT"/>
            </a:p>
          </p:txBody>
        </p:sp>
        <p:sp>
          <p:nvSpPr>
            <p:cNvPr id="5129" name="Freeform 9"/>
            <p:cNvSpPr>
              <a:spLocks/>
            </p:cNvSpPr>
            <p:nvPr/>
          </p:nvSpPr>
          <p:spPr bwMode="ltGray">
            <a:xfrm>
              <a:off x="201" y="2904"/>
              <a:ext cx="2879" cy="29"/>
            </a:xfrm>
            <a:custGeom>
              <a:avLst/>
              <a:gdLst>
                <a:gd name="T0" fmla="*/ 0 w 5387"/>
                <a:gd name="T1" fmla="*/ 0 h 149"/>
                <a:gd name="T2" fmla="*/ 0 w 5387"/>
                <a:gd name="T3" fmla="*/ 29 h 149"/>
                <a:gd name="T4" fmla="*/ 2879 w 5387"/>
                <a:gd name="T5" fmla="*/ 29 h 149"/>
                <a:gd name="T6" fmla="*/ 2879 w 5387"/>
                <a:gd name="T7" fmla="*/ 0 h 149"/>
                <a:gd name="T8" fmla="*/ 0 w 5387"/>
                <a:gd name="T9" fmla="*/ 0 h 149"/>
                <a:gd name="T10" fmla="*/ 0 w 5387"/>
                <a:gd name="T11" fmla="*/ 0 h 1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87" h="149">
                  <a:moveTo>
                    <a:pt x="0" y="0"/>
                  </a:moveTo>
                  <a:lnTo>
                    <a:pt x="0" y="149"/>
                  </a:lnTo>
                  <a:lnTo>
                    <a:pt x="5387" y="149"/>
                  </a:lnTo>
                  <a:lnTo>
                    <a:pt x="5387" y="0"/>
                  </a:lnTo>
                  <a:lnTo>
                    <a:pt x="0" y="0"/>
                  </a:lnTo>
                  <a:close/>
                </a:path>
              </a:pathLst>
            </a:custGeom>
            <a:gradFill rotWithShape="1">
              <a:gsLst>
                <a:gs pos="0">
                  <a:schemeClr val="bg2">
                    <a:alpha val="0"/>
                  </a:schemeClr>
                </a:gs>
                <a:gs pos="100000">
                  <a:srgbClr val="AFC2C3"/>
                </a:gs>
              </a:gsLst>
              <a:lin ang="0" scaled="1"/>
            </a:gradFill>
            <a:ln w="9525" cap="flat" cmpd="sng">
              <a:noFill/>
              <a:prstDash val="solid"/>
              <a:round/>
              <a:headEnd type="none" w="med" len="med"/>
              <a:tailEnd type="none" w="med" len="med"/>
            </a:ln>
            <a:effectLst/>
          </p:spPr>
          <p:txBody>
            <a:bodyPr/>
            <a:lstStyle/>
            <a:p>
              <a:endParaRPr lang="it-IT"/>
            </a:p>
          </p:txBody>
        </p:sp>
        <p:sp>
          <p:nvSpPr>
            <p:cNvPr id="5130"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 h="1416">
                  <a:moveTo>
                    <a:pt x="0" y="0"/>
                  </a:moveTo>
                  <a:lnTo>
                    <a:pt x="0" y="1416"/>
                  </a:lnTo>
                  <a:lnTo>
                    <a:pt x="29" y="1416"/>
                  </a:lnTo>
                  <a:lnTo>
                    <a:pt x="30" y="27"/>
                  </a:lnTo>
                  <a:lnTo>
                    <a:pt x="0" y="0"/>
                  </a:lnTo>
                  <a:close/>
                </a:path>
              </a:pathLst>
            </a:custGeom>
            <a:gradFill rotWithShape="1">
              <a:gsLst>
                <a:gs pos="0">
                  <a:srgbClr val="DBEFF0"/>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it-IT"/>
            </a:p>
          </p:txBody>
        </p:sp>
      </p:grpSp>
      <p:sp>
        <p:nvSpPr>
          <p:cNvPr id="5131"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FFFFFF"/>
                  </a:outerShdw>
                </a:effectLst>
                <a:latin typeface="Arial" charset="0"/>
                <a:ea typeface="ＭＳ Ｐゴシック" charset="0"/>
              </a:defRPr>
            </a:lvl1pPr>
          </a:lstStyle>
          <a:p>
            <a:pPr>
              <a:defRPr/>
            </a:pPr>
            <a:endParaRPr lang="it-IT"/>
          </a:p>
        </p:txBody>
      </p:sp>
      <p:sp>
        <p:nvSpPr>
          <p:cNvPr id="5132"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FFFFFF"/>
                  </a:outerShdw>
                </a:effectLst>
                <a:latin typeface="Arial" charset="0"/>
                <a:ea typeface="ＭＳ Ｐゴシック" charset="0"/>
              </a:defRPr>
            </a:lvl1pPr>
          </a:lstStyle>
          <a:p>
            <a:pPr>
              <a:defRPr/>
            </a:pPr>
            <a:endParaRPr lang="it-IT"/>
          </a:p>
        </p:txBody>
      </p:sp>
      <p:sp>
        <p:nvSpPr>
          <p:cNvPr id="5133"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FFFFFF"/>
                  </a:outerShdw>
                </a:effectLst>
              </a:defRPr>
            </a:lvl1pPr>
          </a:lstStyle>
          <a:p>
            <a:fld id="{400A39DD-29F7-452C-A5E3-879E4D292270}" type="slidenum">
              <a:rPr lang="it-IT"/>
              <a:pPr/>
              <a:t>‹N›</a:t>
            </a:fld>
            <a:endParaRPr lang="it-IT"/>
          </a:p>
        </p:txBody>
      </p:sp>
      <p:sp>
        <p:nvSpPr>
          <p:cNvPr id="5134"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5135"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FFFFFF"/>
            </a:outerShdw>
          </a:effectLst>
          <a:latin typeface="Arial Black" charset="0"/>
          <a:ea typeface="ＭＳ Ｐゴシック"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FFFFFF"/>
            </a:outerShdw>
          </a:effectLst>
          <a:latin typeface="+mn-lt"/>
          <a:ea typeface="+mn-ea"/>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ea typeface="+mn-ea"/>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FFFFFF"/>
            </a:outerShdw>
          </a:effectLst>
          <a:latin typeface="+mn-lt"/>
          <a:ea typeface="+mn-ea"/>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ea typeface="+mn-ea"/>
        </a:defRPr>
      </a:lvl5pPr>
      <a:lvl6pPr marL="25146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FFFFFF"/>
            </a:outerShdw>
          </a:effectLst>
          <a:latin typeface="+mn-lt"/>
          <a:ea typeface="+mn-ea"/>
        </a:defRPr>
      </a:lvl6pPr>
      <a:lvl7pPr marL="29718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FFFFFF"/>
            </a:outerShdw>
          </a:effectLst>
          <a:latin typeface="+mn-lt"/>
          <a:ea typeface="+mn-ea"/>
        </a:defRPr>
      </a:lvl7pPr>
      <a:lvl8pPr marL="34290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FFFFFF"/>
            </a:outerShdw>
          </a:effectLst>
          <a:latin typeface="+mn-lt"/>
          <a:ea typeface="+mn-ea"/>
        </a:defRPr>
      </a:lvl8pPr>
      <a:lvl9pPr marL="38862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FFFFFF"/>
            </a:outerShdw>
          </a:effectLst>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BES/CORSO%20BES/Index%20per%20l'inclusion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sz="quarter"/>
          </p:nvPr>
        </p:nvSpPr>
        <p:spPr>
          <a:xfrm>
            <a:off x="571472" y="1785927"/>
            <a:ext cx="8072494" cy="1500198"/>
          </a:xfrm>
        </p:spPr>
        <p:txBody>
          <a:bodyPr/>
          <a:lstStyle/>
          <a:p>
            <a:r>
              <a:rPr lang="it-IT" sz="2400" dirty="0" smtClean="0">
                <a:solidFill>
                  <a:schemeClr val="bg1">
                    <a:lumMod val="25000"/>
                  </a:schemeClr>
                </a:solidFill>
              </a:rPr>
              <a:t>Percorso formativo per la promozione di figure di coordinamento per i docenti specializzati sul </a:t>
            </a:r>
            <a:r>
              <a:rPr lang="it-IT" sz="2400" dirty="0" smtClean="0">
                <a:solidFill>
                  <a:schemeClr val="bg1">
                    <a:lumMod val="25000"/>
                  </a:schemeClr>
                </a:solidFill>
              </a:rPr>
              <a:t>sostegno.</a:t>
            </a:r>
            <a:endParaRPr lang="it-IT" sz="2800" dirty="0"/>
          </a:p>
        </p:txBody>
      </p:sp>
      <p:sp>
        <p:nvSpPr>
          <p:cNvPr id="3" name="Sottotitolo 2"/>
          <p:cNvSpPr>
            <a:spLocks noGrp="1"/>
          </p:cNvSpPr>
          <p:nvPr>
            <p:ph type="subTitle" sz="quarter" idx="1"/>
          </p:nvPr>
        </p:nvSpPr>
        <p:spPr/>
        <p:txBody>
          <a:bodyPr/>
          <a:lstStyle/>
          <a:p>
            <a:r>
              <a:rPr lang="it-IT" b="1" dirty="0" smtClean="0"/>
              <a:t> </a:t>
            </a:r>
            <a:endParaRPr lang="it-IT" dirty="0" smtClean="0"/>
          </a:p>
          <a:p>
            <a:r>
              <a:rPr lang="it-IT" b="1" dirty="0" smtClean="0"/>
              <a:t> </a:t>
            </a:r>
            <a:r>
              <a:rPr lang="it-IT" b="1" dirty="0" smtClean="0"/>
              <a:t>Corsista:Caterino Angela </a:t>
            </a:r>
            <a:endParaRPr lang="it-IT" dirty="0" smtClean="0"/>
          </a:p>
          <a:p>
            <a:endParaRPr lang="it-IT" dirty="0" smtClean="0"/>
          </a:p>
          <a:p>
            <a:r>
              <a:rPr lang="it-IT" b="1" dirty="0" smtClean="0"/>
              <a:t> </a:t>
            </a:r>
            <a:endParaRPr lang="it-IT" dirty="0" smtClean="0"/>
          </a:p>
          <a:p>
            <a:r>
              <a:rPr lang="it-IT" b="1" dirty="0" smtClean="0"/>
              <a:t> </a:t>
            </a:r>
            <a:endParaRPr lang="it-IT" dirty="0" smtClean="0"/>
          </a:p>
          <a:p>
            <a:r>
              <a:rPr lang="it-IT" b="1" dirty="0" smtClean="0"/>
              <a:t> </a:t>
            </a:r>
            <a:endParaRPr lang="it-IT" dirty="0" smtClean="0"/>
          </a:p>
          <a:p>
            <a:r>
              <a:rPr lang="it-IT" b="1" dirty="0" smtClean="0"/>
              <a:t> </a:t>
            </a:r>
            <a:endParaRPr lang="it-IT" dirty="0" smtClean="0"/>
          </a:p>
          <a:p>
            <a:endParaRPr lang="it-IT" dirty="0"/>
          </a:p>
        </p:txBody>
      </p:sp>
      <p:sp>
        <p:nvSpPr>
          <p:cNvPr id="4" name="CasellaDiTesto 3"/>
          <p:cNvSpPr txBox="1"/>
          <p:nvPr/>
        </p:nvSpPr>
        <p:spPr>
          <a:xfrm>
            <a:off x="2857488" y="357166"/>
            <a:ext cx="2928958" cy="1200329"/>
          </a:xfrm>
          <a:prstGeom prst="rect">
            <a:avLst/>
          </a:prstGeom>
          <a:noFill/>
        </p:spPr>
        <p:txBody>
          <a:bodyPr wrap="square" rtlCol="0">
            <a:spAutoFit/>
          </a:bodyPr>
          <a:lstStyle/>
          <a:p>
            <a:pPr algn="ctr"/>
            <a:r>
              <a:rPr lang="it-IT" sz="2400" b="1" dirty="0" smtClean="0">
                <a:solidFill>
                  <a:schemeClr val="bg1">
                    <a:lumMod val="25000"/>
                  </a:schemeClr>
                </a:solidFill>
              </a:rPr>
              <a:t>Liceo Statale </a:t>
            </a:r>
            <a:endParaRPr lang="it-IT" sz="2400" b="1" dirty="0" smtClean="0">
              <a:solidFill>
                <a:schemeClr val="bg1">
                  <a:lumMod val="25000"/>
                </a:schemeClr>
              </a:solidFill>
            </a:endParaRPr>
          </a:p>
          <a:p>
            <a:pPr algn="ctr"/>
            <a:r>
              <a:rPr lang="it-IT" sz="2400" b="1" dirty="0" smtClean="0">
                <a:solidFill>
                  <a:schemeClr val="bg1">
                    <a:lumMod val="25000"/>
                  </a:schemeClr>
                </a:solidFill>
              </a:rPr>
              <a:t>“</a:t>
            </a:r>
            <a:r>
              <a:rPr lang="it-IT" sz="2400" b="1" dirty="0" smtClean="0">
                <a:solidFill>
                  <a:schemeClr val="bg1">
                    <a:lumMod val="25000"/>
                  </a:schemeClr>
                </a:solidFill>
              </a:rPr>
              <a:t>A.  Manzoni”</a:t>
            </a:r>
            <a:endParaRPr lang="it-IT" sz="2400" dirty="0" smtClean="0">
              <a:solidFill>
                <a:schemeClr val="bg1">
                  <a:lumMod val="25000"/>
                </a:schemeClr>
              </a:solidFill>
            </a:endParaRPr>
          </a:p>
          <a:p>
            <a:pPr algn="ctr"/>
            <a:r>
              <a:rPr lang="it-IT" sz="2400" b="1" dirty="0" smtClean="0">
                <a:solidFill>
                  <a:schemeClr val="bg1">
                    <a:lumMod val="25000"/>
                  </a:schemeClr>
                </a:solidFill>
              </a:rPr>
              <a:t> Caserta</a:t>
            </a:r>
            <a:endParaRPr lang="it-IT" sz="2400" dirty="0" smtClean="0">
              <a:solidFill>
                <a:schemeClr val="bg1">
                  <a:lumMod val="25000"/>
                </a:schemeClr>
              </a:solidFill>
            </a:endParaRPr>
          </a:p>
        </p:txBody>
      </p:sp>
      <p:sp>
        <p:nvSpPr>
          <p:cNvPr id="5" name="CasellaDiTesto 4"/>
          <p:cNvSpPr txBox="1"/>
          <p:nvPr/>
        </p:nvSpPr>
        <p:spPr>
          <a:xfrm>
            <a:off x="2571736" y="3571876"/>
            <a:ext cx="3714776" cy="523220"/>
          </a:xfrm>
          <a:prstGeom prst="rect">
            <a:avLst/>
          </a:prstGeom>
          <a:noFill/>
        </p:spPr>
        <p:txBody>
          <a:bodyPr wrap="square" rtlCol="0">
            <a:spAutoFit/>
          </a:bodyPr>
          <a:lstStyle/>
          <a:p>
            <a:r>
              <a:rPr lang="it-IT" sz="2800" dirty="0" smtClean="0"/>
              <a:t>A.S. 2015/2016</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
            <a:ext cx="8385175" cy="1268760"/>
          </a:xfrm>
        </p:spPr>
        <p:txBody>
          <a:bodyPr/>
          <a:lstStyle/>
          <a:p>
            <a:r>
              <a:rPr lang="it-IT" dirty="0" smtClean="0">
                <a:solidFill>
                  <a:schemeClr val="folHlink"/>
                </a:solidFill>
                <a:effectLst>
                  <a:outerShdw blurRad="38100" dist="38100" dir="2700000" algn="tl">
                    <a:srgbClr val="000000"/>
                  </a:outerShdw>
                </a:effectLst>
                <a:latin typeface="Constantia" pitchFamily="18" charset="0"/>
              </a:rPr>
              <a:t>Chi sono gli alunni con Bes?</a:t>
            </a:r>
            <a:endParaRPr lang="it-IT" dirty="0"/>
          </a:p>
        </p:txBody>
      </p:sp>
      <p:sp>
        <p:nvSpPr>
          <p:cNvPr id="7" name="Rettangolo 6"/>
          <p:cNvSpPr/>
          <p:nvPr/>
        </p:nvSpPr>
        <p:spPr>
          <a:xfrm>
            <a:off x="467544" y="1268760"/>
            <a:ext cx="1944216" cy="8640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it-IT" b="1" dirty="0" smtClean="0">
              <a:solidFill>
                <a:srgbClr val="000000"/>
              </a:solidFill>
              <a:latin typeface="Arial" pitchFamily="34" charset="0"/>
              <a:ea typeface="Calibri" pitchFamily="34" charset="0"/>
              <a:cs typeface="Calibri" pitchFamily="34" charset="0"/>
            </a:endParaRPr>
          </a:p>
          <a:p>
            <a:pPr lvl="0" algn="ctr"/>
            <a:endParaRPr lang="it-IT" b="1" dirty="0" smtClean="0">
              <a:solidFill>
                <a:srgbClr val="000000"/>
              </a:solidFill>
              <a:latin typeface="Arial" pitchFamily="34" charset="0"/>
              <a:ea typeface="Calibri" pitchFamily="34" charset="0"/>
              <a:cs typeface="Calibri" pitchFamily="34" charset="0"/>
            </a:endParaRPr>
          </a:p>
          <a:p>
            <a:pPr lvl="0" algn="ctr"/>
            <a:r>
              <a:rPr lang="it-IT" b="1" dirty="0" smtClean="0">
                <a:solidFill>
                  <a:srgbClr val="000000"/>
                </a:solidFill>
                <a:latin typeface="Arial" pitchFamily="34" charset="0"/>
                <a:ea typeface="Calibri" pitchFamily="34" charset="0"/>
                <a:cs typeface="Calibri" pitchFamily="34" charset="0"/>
              </a:rPr>
              <a:t>DISABILITÀ (DVA)</a:t>
            </a:r>
            <a:endParaRPr lang="it-IT" sz="1100" dirty="0" smtClean="0">
              <a:solidFill>
                <a:schemeClr val="tx1"/>
              </a:solidFill>
              <a:latin typeface="Arial" pitchFamily="34" charset="0"/>
              <a:cs typeface="Arial" pitchFamily="34" charset="0"/>
            </a:endParaRPr>
          </a:p>
          <a:p>
            <a:pPr lvl="0" algn="ctr" eaLnBrk="0" hangingPunct="0"/>
            <a:endParaRPr lang="it-IT" sz="3200" dirty="0" smtClean="0">
              <a:solidFill>
                <a:schemeClr val="tx1"/>
              </a:solidFill>
              <a:latin typeface="Arial" pitchFamily="34" charset="0"/>
              <a:cs typeface="Arial" pitchFamily="34" charset="0"/>
            </a:endParaRPr>
          </a:p>
        </p:txBody>
      </p:sp>
      <p:sp>
        <p:nvSpPr>
          <p:cNvPr id="8" name="Rettangolo 7"/>
          <p:cNvSpPr/>
          <p:nvPr/>
        </p:nvSpPr>
        <p:spPr>
          <a:xfrm>
            <a:off x="3131840" y="1268760"/>
            <a:ext cx="1872208" cy="936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smtClean="0">
                <a:solidFill>
                  <a:schemeClr val="tx1"/>
                </a:solidFill>
              </a:rPr>
              <a:t>DISTURBI EVOLUTIVI SPECIFICI</a:t>
            </a:r>
            <a:endParaRPr lang="it-IT" dirty="0">
              <a:solidFill>
                <a:schemeClr val="tx1"/>
              </a:solidFill>
            </a:endParaRPr>
          </a:p>
        </p:txBody>
      </p:sp>
      <p:sp>
        <p:nvSpPr>
          <p:cNvPr id="9" name="Rettangolo 8"/>
          <p:cNvSpPr/>
          <p:nvPr/>
        </p:nvSpPr>
        <p:spPr>
          <a:xfrm>
            <a:off x="5364088" y="1052736"/>
            <a:ext cx="3384376" cy="12241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smtClean="0">
                <a:solidFill>
                  <a:schemeClr val="tx1"/>
                </a:solidFill>
              </a:rPr>
              <a:t>SVANTAGGIO SOCIO-ECONOMICO, LINGUISTICO, CULTURALE</a:t>
            </a:r>
            <a:endParaRPr lang="it-IT" dirty="0">
              <a:solidFill>
                <a:schemeClr val="tx1"/>
              </a:solidFill>
            </a:endParaRPr>
          </a:p>
        </p:txBody>
      </p:sp>
      <p:sp>
        <p:nvSpPr>
          <p:cNvPr id="10" name="Rettangolo 9"/>
          <p:cNvSpPr/>
          <p:nvPr/>
        </p:nvSpPr>
        <p:spPr>
          <a:xfrm>
            <a:off x="2627784" y="2420888"/>
            <a:ext cx="2880320" cy="17281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eaLnBrk="0" hangingPunct="0"/>
            <a:r>
              <a:rPr lang="it-IT" sz="800" dirty="0" smtClean="0">
                <a:solidFill>
                  <a:srgbClr val="000000"/>
                </a:solidFill>
                <a:latin typeface="Arial" pitchFamily="34" charset="0"/>
                <a:ea typeface="Calibri" pitchFamily="34" charset="0"/>
                <a:cs typeface="Calibri" pitchFamily="34" charset="0"/>
              </a:rPr>
              <a:t> -  </a:t>
            </a:r>
            <a:r>
              <a:rPr lang="it-IT" sz="1400" dirty="0" smtClean="0">
                <a:solidFill>
                  <a:srgbClr val="000000"/>
                </a:solidFill>
                <a:latin typeface="Arial" pitchFamily="34" charset="0"/>
                <a:ea typeface="Calibri" pitchFamily="34" charset="0"/>
                <a:cs typeface="Calibri" pitchFamily="34" charset="0"/>
              </a:rPr>
              <a:t>DSA (Dislessia, </a:t>
            </a:r>
            <a:r>
              <a:rPr lang="it-IT" sz="1400" dirty="0" err="1" smtClean="0">
                <a:solidFill>
                  <a:srgbClr val="000000"/>
                </a:solidFill>
                <a:latin typeface="Arial" pitchFamily="34" charset="0"/>
                <a:ea typeface="Calibri" pitchFamily="34" charset="0"/>
                <a:cs typeface="Calibri" pitchFamily="34" charset="0"/>
              </a:rPr>
              <a:t>Discalculia</a:t>
            </a:r>
            <a:r>
              <a:rPr lang="it-IT" sz="1400" dirty="0" smtClean="0">
                <a:solidFill>
                  <a:srgbClr val="000000"/>
                </a:solidFill>
                <a:latin typeface="Arial" pitchFamily="34" charset="0"/>
                <a:ea typeface="Calibri" pitchFamily="34" charset="0"/>
                <a:cs typeface="Calibri" pitchFamily="34" charset="0"/>
              </a:rPr>
              <a:t>, cc.)</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Deficit del linguaggio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Deficit abilità non verbali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Deficit coordinazione motoria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ADHD (deficit  di attenzione, iperattività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Funzionamento intellettivo limite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Spettro autistico lieve </a:t>
            </a:r>
            <a:endParaRPr lang="it-IT" sz="1400" dirty="0" smtClean="0">
              <a:solidFill>
                <a:schemeClr val="tx1"/>
              </a:solidFill>
              <a:latin typeface="Arial" pitchFamily="34" charset="0"/>
              <a:cs typeface="Arial" pitchFamily="34" charset="0"/>
            </a:endParaRPr>
          </a:p>
        </p:txBody>
      </p:sp>
      <p:sp>
        <p:nvSpPr>
          <p:cNvPr id="1029" name="Rectangle 5"/>
          <p:cNvSpPr>
            <a:spLocks noChangeArrowheads="1"/>
          </p:cNvSpPr>
          <p:nvPr/>
        </p:nvSpPr>
        <p:spPr bwMode="auto">
          <a:xfrm>
            <a:off x="0" y="97795"/>
            <a:ext cx="22313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ttangolo 13"/>
          <p:cNvSpPr/>
          <p:nvPr/>
        </p:nvSpPr>
        <p:spPr>
          <a:xfrm>
            <a:off x="5940152" y="2492896"/>
            <a:ext cx="2880320" cy="20882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30" name="Rectangle 6"/>
          <p:cNvSpPr>
            <a:spLocks noChangeArrowheads="1"/>
          </p:cNvSpPr>
          <p:nvPr/>
        </p:nvSpPr>
        <p:spPr bwMode="auto">
          <a:xfrm>
            <a:off x="5940152" y="2631395"/>
            <a:ext cx="288032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Si intendono coloro che  possono manifestare Bisogni Educativi Speciali: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Svantaggiati linguistici </a:t>
            </a: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Svantaggiati socio-economici. </a:t>
            </a: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Svantaggiati culturali </a:t>
            </a: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Alunni con disagio comportamentale/relazionale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ttangolo 15"/>
          <p:cNvSpPr/>
          <p:nvPr/>
        </p:nvSpPr>
        <p:spPr>
          <a:xfrm>
            <a:off x="467544" y="2492896"/>
            <a:ext cx="1800200" cy="7920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it-IT" sz="1400" smtClean="0">
                <a:solidFill>
                  <a:schemeClr val="tx1"/>
                </a:solidFill>
              </a:rPr>
              <a:t>Sono gli alunni diversamente abili </a:t>
            </a:r>
            <a:endParaRPr lang="it-IT" sz="1400" dirty="0">
              <a:solidFill>
                <a:schemeClr val="tx1"/>
              </a:solidFill>
            </a:endParaRPr>
          </a:p>
        </p:txBody>
      </p:sp>
      <p:sp>
        <p:nvSpPr>
          <p:cNvPr id="17" name="Rettangolo 16"/>
          <p:cNvSpPr/>
          <p:nvPr/>
        </p:nvSpPr>
        <p:spPr>
          <a:xfrm>
            <a:off x="683568" y="3501008"/>
            <a:ext cx="1296144" cy="7200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smtClean="0">
                <a:solidFill>
                  <a:schemeClr val="tx1"/>
                </a:solidFill>
              </a:rPr>
              <a:t>CERTIFICATI DALL’ASL </a:t>
            </a:r>
            <a:endParaRPr lang="it-IT" sz="1400" dirty="0">
              <a:solidFill>
                <a:schemeClr val="tx1"/>
              </a:solidFill>
            </a:endParaRPr>
          </a:p>
        </p:txBody>
      </p:sp>
      <p:sp>
        <p:nvSpPr>
          <p:cNvPr id="18" name="Rettangolo 17"/>
          <p:cNvSpPr/>
          <p:nvPr/>
        </p:nvSpPr>
        <p:spPr>
          <a:xfrm>
            <a:off x="3275856" y="4509120"/>
            <a:ext cx="1800200" cy="7200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dirty="0" err="1" smtClean="0">
                <a:solidFill>
                  <a:schemeClr val="tx1"/>
                </a:solidFill>
              </a:rPr>
              <a:t>CERTIFICAZIONE\</a:t>
            </a:r>
            <a:r>
              <a:rPr lang="it-IT" sz="1400" dirty="0" smtClean="0">
                <a:solidFill>
                  <a:schemeClr val="tx1"/>
                </a:solidFill>
              </a:rPr>
              <a:t> DIAGNOSI</a:t>
            </a:r>
          </a:p>
          <a:p>
            <a:pPr algn="ctr"/>
            <a:r>
              <a:rPr lang="it-IT" sz="1400" dirty="0" smtClean="0">
                <a:solidFill>
                  <a:schemeClr val="tx1"/>
                </a:solidFill>
              </a:rPr>
              <a:t> DALL’ ASL </a:t>
            </a:r>
            <a:endParaRPr lang="it-IT" sz="1400" dirty="0">
              <a:solidFill>
                <a:schemeClr val="tx1"/>
              </a:solidFill>
            </a:endParaRPr>
          </a:p>
        </p:txBody>
      </p:sp>
      <p:sp>
        <p:nvSpPr>
          <p:cNvPr id="20" name="Rettangolo 19"/>
          <p:cNvSpPr/>
          <p:nvPr/>
        </p:nvSpPr>
        <p:spPr>
          <a:xfrm>
            <a:off x="5220072" y="4653136"/>
            <a:ext cx="3923928" cy="12241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it-IT" sz="1400" dirty="0" smtClean="0">
                <a:solidFill>
                  <a:schemeClr val="tx1"/>
                </a:solidFill>
              </a:rPr>
              <a:t>INDIVIDUATI DA CONSIGLIO </a:t>
            </a:r>
            <a:r>
              <a:rPr lang="it-IT" sz="1400" dirty="0" err="1" smtClean="0">
                <a:solidFill>
                  <a:schemeClr val="tx1"/>
                </a:solidFill>
              </a:rPr>
              <a:t>DI</a:t>
            </a:r>
            <a:r>
              <a:rPr lang="it-IT" sz="1400" dirty="0" smtClean="0">
                <a:solidFill>
                  <a:schemeClr val="tx1"/>
                </a:solidFill>
              </a:rPr>
              <a:t> CLASSE/TEAM DEI DOCENTI. </a:t>
            </a:r>
          </a:p>
          <a:p>
            <a:r>
              <a:rPr lang="it-IT" sz="1400" dirty="0" smtClean="0">
                <a:solidFill>
                  <a:schemeClr val="tx1"/>
                </a:solidFill>
              </a:rPr>
              <a:t>Questi BES dovranno essere individuati sulla base di elementi oggettivi ( es. segnalazione dei servizi sociali), ovvero di ben fondate considerazioni psicopedagogiche e didattiche</a:t>
            </a:r>
            <a:endParaRPr lang="it-IT" sz="1400" dirty="0">
              <a:solidFill>
                <a:schemeClr val="tx1"/>
              </a:solidFill>
            </a:endParaRPr>
          </a:p>
        </p:txBody>
      </p:sp>
      <p:sp>
        <p:nvSpPr>
          <p:cNvPr id="22" name="Rettangolo 21"/>
          <p:cNvSpPr/>
          <p:nvPr/>
        </p:nvSpPr>
        <p:spPr>
          <a:xfrm>
            <a:off x="251520" y="4437112"/>
            <a:ext cx="2592288" cy="7920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it-IT" dirty="0" smtClean="0">
                <a:solidFill>
                  <a:schemeClr val="tx1"/>
                </a:solidFill>
                <a:latin typeface="Constantia" pitchFamily="18" charset="0"/>
              </a:rPr>
              <a:t>LEGGE 104.DF, PDF, PEI</a:t>
            </a:r>
            <a:r>
              <a:rPr lang="it-IT" dirty="0" smtClean="0">
                <a:latin typeface="Constantia" pitchFamily="18" charset="0"/>
              </a:rPr>
              <a:t>. </a:t>
            </a:r>
            <a:r>
              <a:rPr lang="it-IT" dirty="0" smtClean="0">
                <a:solidFill>
                  <a:srgbClr val="FF0000"/>
                </a:solidFill>
                <a:latin typeface="Constantia" pitchFamily="18" charset="0"/>
              </a:rPr>
              <a:t>INS. </a:t>
            </a:r>
            <a:r>
              <a:rPr lang="it-IT" dirty="0" err="1" smtClean="0">
                <a:solidFill>
                  <a:srgbClr val="FF0000"/>
                </a:solidFill>
                <a:latin typeface="Constantia" pitchFamily="18" charset="0"/>
              </a:rPr>
              <a:t>DI</a:t>
            </a:r>
            <a:r>
              <a:rPr lang="it-IT" dirty="0" smtClean="0">
                <a:solidFill>
                  <a:srgbClr val="FF0000"/>
                </a:solidFill>
                <a:latin typeface="Constantia" pitchFamily="18" charset="0"/>
              </a:rPr>
              <a:t> SOSTEGNO</a:t>
            </a:r>
            <a:endParaRPr lang="it-IT" dirty="0"/>
          </a:p>
        </p:txBody>
      </p:sp>
      <p:sp>
        <p:nvSpPr>
          <p:cNvPr id="23" name="Rettangolo 22"/>
          <p:cNvSpPr/>
          <p:nvPr/>
        </p:nvSpPr>
        <p:spPr>
          <a:xfrm>
            <a:off x="539552" y="5445224"/>
            <a:ext cx="2088232" cy="11521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it-IT" sz="1400" dirty="0" smtClean="0">
                <a:solidFill>
                  <a:srgbClr val="000000"/>
                </a:solidFill>
                <a:latin typeface="Arial" pitchFamily="34" charset="0"/>
                <a:ea typeface="Calibri" pitchFamily="34" charset="0"/>
                <a:cs typeface="Calibri" pitchFamily="34" charset="0"/>
              </a:rPr>
              <a:t>SITUAZIONE A CARATTERE PERMANENTE: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A scuola si redige: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chemeClr val="tx1"/>
                </a:solidFill>
                <a:latin typeface="Arial" pitchFamily="34" charset="0"/>
                <a:ea typeface="Calibri" pitchFamily="34" charset="0"/>
                <a:cs typeface="Times New Roman" pitchFamily="18" charset="0"/>
              </a:rPr>
              <a:t>- </a:t>
            </a:r>
            <a:r>
              <a:rPr lang="it-IT" sz="1400" dirty="0" err="1" smtClean="0">
                <a:solidFill>
                  <a:schemeClr val="tx1"/>
                </a:solidFill>
                <a:latin typeface="Arial" pitchFamily="34" charset="0"/>
                <a:ea typeface="Calibri" pitchFamily="34" charset="0"/>
                <a:cs typeface="Times New Roman" pitchFamily="18" charset="0"/>
              </a:rPr>
              <a:t>P.E.I.</a:t>
            </a:r>
            <a:endParaRPr lang="it-IT" sz="1400" dirty="0" smtClean="0">
              <a:solidFill>
                <a:schemeClr val="tx1"/>
              </a:solidFill>
              <a:latin typeface="Arial" pitchFamily="34" charset="0"/>
              <a:cs typeface="Arial" pitchFamily="34" charset="0"/>
            </a:endParaRPr>
          </a:p>
        </p:txBody>
      </p:sp>
      <p:sp>
        <p:nvSpPr>
          <p:cNvPr id="24" name="Rettangolo 23"/>
          <p:cNvSpPr/>
          <p:nvPr/>
        </p:nvSpPr>
        <p:spPr>
          <a:xfrm>
            <a:off x="2915816" y="5373216"/>
            <a:ext cx="2160240" cy="1080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it-IT" sz="1400" dirty="0" smtClean="0">
                <a:solidFill>
                  <a:srgbClr val="000000"/>
                </a:solidFill>
                <a:latin typeface="Arial" pitchFamily="34" charset="0"/>
                <a:ea typeface="Calibri" pitchFamily="34" charset="0"/>
                <a:cs typeface="Calibri" pitchFamily="34" charset="0"/>
              </a:rPr>
              <a:t>SITUAZIONE A CARATTERE PERMANENTE: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A scuola si redige: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 </a:t>
            </a:r>
            <a:r>
              <a:rPr lang="it-IT" sz="1400" dirty="0" err="1" smtClean="0">
                <a:solidFill>
                  <a:srgbClr val="000000"/>
                </a:solidFill>
                <a:latin typeface="Arial" pitchFamily="34" charset="0"/>
                <a:ea typeface="Calibri" pitchFamily="34" charset="0"/>
                <a:cs typeface="Calibri" pitchFamily="34" charset="0"/>
              </a:rPr>
              <a:t>P.D.P.</a:t>
            </a:r>
            <a:r>
              <a:rPr lang="it-IT" sz="1400" dirty="0" smtClean="0">
                <a:solidFill>
                  <a:srgbClr val="000000"/>
                </a:solidFill>
                <a:latin typeface="Arial" pitchFamily="34" charset="0"/>
                <a:ea typeface="Calibri" pitchFamily="34" charset="0"/>
                <a:cs typeface="Calibri" pitchFamily="34" charset="0"/>
              </a:rPr>
              <a:t>  </a:t>
            </a:r>
            <a:endParaRPr lang="it-IT" sz="1400" dirty="0" smtClean="0">
              <a:solidFill>
                <a:schemeClr val="tx1"/>
              </a:solidFill>
              <a:latin typeface="Arial" pitchFamily="34" charset="0"/>
              <a:cs typeface="Arial" pitchFamily="34" charset="0"/>
            </a:endParaRPr>
          </a:p>
        </p:txBody>
      </p:sp>
      <p:sp>
        <p:nvSpPr>
          <p:cNvPr id="25" name="Rettangolo 24"/>
          <p:cNvSpPr/>
          <p:nvPr/>
        </p:nvSpPr>
        <p:spPr>
          <a:xfrm>
            <a:off x="5652120" y="5993904"/>
            <a:ext cx="3096344" cy="8640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it-IT" sz="1400" dirty="0" smtClean="0">
                <a:solidFill>
                  <a:srgbClr val="000000"/>
                </a:solidFill>
                <a:latin typeface="Arial" pitchFamily="34" charset="0"/>
                <a:ea typeface="Calibri" pitchFamily="34" charset="0"/>
                <a:cs typeface="Calibri" pitchFamily="34" charset="0"/>
              </a:rPr>
              <a:t>SITUAZIONE A CARATTERE TRANSITORIO: </a:t>
            </a:r>
            <a:endParaRPr lang="it-IT" sz="1400" dirty="0" smtClean="0">
              <a:solidFill>
                <a:schemeClr val="tx1"/>
              </a:solidFill>
              <a:latin typeface="Arial" pitchFamily="34" charset="0"/>
              <a:cs typeface="Arial" pitchFamily="34" charset="0"/>
            </a:endParaRPr>
          </a:p>
          <a:p>
            <a:pPr lvl="0" eaLnBrk="0" hangingPunct="0"/>
            <a:r>
              <a:rPr lang="it-IT" sz="1400" dirty="0" smtClean="0">
                <a:solidFill>
                  <a:srgbClr val="000000"/>
                </a:solidFill>
                <a:latin typeface="Arial" pitchFamily="34" charset="0"/>
                <a:ea typeface="Calibri" pitchFamily="34" charset="0"/>
                <a:cs typeface="Calibri" pitchFamily="34" charset="0"/>
              </a:rPr>
              <a:t>A scuola si redige: </a:t>
            </a:r>
            <a:endParaRPr lang="it-IT" sz="1400" dirty="0" smtClean="0">
              <a:solidFill>
                <a:schemeClr val="tx1"/>
              </a:solidFill>
              <a:latin typeface="Arial" pitchFamily="34" charset="0"/>
              <a:ea typeface="Calibri" pitchFamily="34" charset="0"/>
              <a:cs typeface="Times New Roman" pitchFamily="18" charset="0"/>
            </a:endParaRPr>
          </a:p>
          <a:p>
            <a:pPr lvl="0" eaLnBrk="0" hangingPunct="0"/>
            <a:r>
              <a:rPr lang="it-IT" sz="1400" dirty="0" smtClean="0">
                <a:solidFill>
                  <a:schemeClr val="tx1"/>
                </a:solidFill>
                <a:latin typeface="Arial" pitchFamily="34" charset="0"/>
                <a:ea typeface="Calibri" pitchFamily="34" charset="0"/>
                <a:cs typeface="Times New Roman" pitchFamily="18" charset="0"/>
              </a:rPr>
              <a:t>- </a:t>
            </a:r>
            <a:r>
              <a:rPr lang="it-IT" sz="1400" dirty="0" err="1" smtClean="0">
                <a:solidFill>
                  <a:schemeClr val="tx1"/>
                </a:solidFill>
                <a:latin typeface="Arial" pitchFamily="34" charset="0"/>
                <a:ea typeface="Calibri" pitchFamily="34" charset="0"/>
                <a:cs typeface="Times New Roman" pitchFamily="18" charset="0"/>
              </a:rPr>
              <a:t>P.D.P.</a:t>
            </a:r>
            <a:r>
              <a:rPr lang="it-IT" sz="1400" dirty="0" smtClean="0">
                <a:solidFill>
                  <a:schemeClr val="tx1"/>
                </a:solidFill>
                <a:latin typeface="Arial" pitchFamily="34" charset="0"/>
                <a:ea typeface="Calibri" pitchFamily="34" charset="0"/>
                <a:cs typeface="Times New Roman" pitchFamily="18" charset="0"/>
              </a:rPr>
              <a:t> BES </a:t>
            </a:r>
            <a:endParaRPr lang="it-IT" sz="1400" dirty="0" smtClean="0">
              <a:solidFill>
                <a:schemeClr val="tx1"/>
              </a:solidFill>
              <a:latin typeface="Arial" pitchFamily="34" charset="0"/>
              <a:cs typeface="Arial" pitchFamily="34" charset="0"/>
            </a:endParaRPr>
          </a:p>
        </p:txBody>
      </p:sp>
      <p:cxnSp>
        <p:nvCxnSpPr>
          <p:cNvPr id="31" name="Connettore 2 30"/>
          <p:cNvCxnSpPr>
            <a:stCxn id="7" idx="2"/>
            <a:endCxn id="16" idx="0"/>
          </p:cNvCxnSpPr>
          <p:nvPr/>
        </p:nvCxnSpPr>
        <p:spPr>
          <a:xfrm flipH="1">
            <a:off x="1367644" y="2132856"/>
            <a:ext cx="72008"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Connettore 2 33"/>
          <p:cNvCxnSpPr>
            <a:stCxn id="16" idx="2"/>
            <a:endCxn id="17" idx="0"/>
          </p:cNvCxnSpPr>
          <p:nvPr/>
        </p:nvCxnSpPr>
        <p:spPr>
          <a:xfrm flipH="1">
            <a:off x="1331640" y="3284984"/>
            <a:ext cx="36004"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Connettore 2 37"/>
          <p:cNvCxnSpPr/>
          <p:nvPr/>
        </p:nvCxnSpPr>
        <p:spPr>
          <a:xfrm>
            <a:off x="1259632" y="5229200"/>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Connettore 2 44"/>
          <p:cNvCxnSpPr>
            <a:stCxn id="17" idx="2"/>
          </p:cNvCxnSpPr>
          <p:nvPr/>
        </p:nvCxnSpPr>
        <p:spPr>
          <a:xfrm>
            <a:off x="1331640" y="4221088"/>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Connettore 2 46"/>
          <p:cNvCxnSpPr>
            <a:stCxn id="8" idx="2"/>
            <a:endCxn id="10" idx="0"/>
          </p:cNvCxnSpPr>
          <p:nvPr/>
        </p:nvCxnSpPr>
        <p:spPr>
          <a:xfrm>
            <a:off x="4067944" y="2204864"/>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Connettore 2 53"/>
          <p:cNvCxnSpPr>
            <a:endCxn id="18" idx="0"/>
          </p:cNvCxnSpPr>
          <p:nvPr/>
        </p:nvCxnSpPr>
        <p:spPr>
          <a:xfrm>
            <a:off x="4067944" y="4077072"/>
            <a:ext cx="108012"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Connettore 2 57"/>
          <p:cNvCxnSpPr>
            <a:stCxn id="18" idx="2"/>
            <a:endCxn id="24" idx="0"/>
          </p:cNvCxnSpPr>
          <p:nvPr/>
        </p:nvCxnSpPr>
        <p:spPr>
          <a:xfrm flipH="1">
            <a:off x="3995936" y="5229200"/>
            <a:ext cx="180020" cy="1440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Connettore 2 59"/>
          <p:cNvCxnSpPr>
            <a:stCxn id="9" idx="2"/>
          </p:cNvCxnSpPr>
          <p:nvPr/>
        </p:nvCxnSpPr>
        <p:spPr>
          <a:xfrm>
            <a:off x="7056276" y="2276872"/>
            <a:ext cx="36004"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323850" y="549275"/>
            <a:ext cx="8521700" cy="5546725"/>
          </a:xfrm>
        </p:spPr>
        <p:txBody>
          <a:bodyPr/>
          <a:lstStyle/>
          <a:p>
            <a:pPr algn="just" eaLnBrk="1" hangingPunct="1">
              <a:lnSpc>
                <a:spcPct val="90000"/>
              </a:lnSpc>
              <a:buFont typeface="Wingdings" pitchFamily="2" charset="2"/>
              <a:buNone/>
            </a:pPr>
            <a:r>
              <a:rPr lang="it-IT" altLang="ja-JP" sz="2800" dirty="0" smtClean="0">
                <a:latin typeface="Constantia" pitchFamily="18" charset="0"/>
              </a:rPr>
              <a:t> </a:t>
            </a:r>
          </a:p>
          <a:p>
            <a:pPr algn="just" eaLnBrk="1" hangingPunct="1">
              <a:lnSpc>
                <a:spcPct val="90000"/>
              </a:lnSpc>
              <a:buFont typeface="Wingdings" pitchFamily="2" charset="2"/>
              <a:buNone/>
            </a:pPr>
            <a:r>
              <a:rPr lang="it-IT" sz="2800" dirty="0" smtClean="0">
                <a:solidFill>
                  <a:schemeClr val="folHlink"/>
                </a:solidFill>
                <a:effectLst>
                  <a:outerShdw blurRad="38100" dist="38100" dir="2700000" algn="tl">
                    <a:srgbClr val="000000"/>
                  </a:outerShdw>
                </a:effectLst>
                <a:latin typeface="Constantia" pitchFamily="18" charset="0"/>
              </a:rPr>
              <a:t>   Gli alunni di recente immigrazione e non italofoni, </a:t>
            </a:r>
            <a:r>
              <a:rPr lang="it-IT" sz="2800" dirty="0" smtClean="0">
                <a:latin typeface="Constantia" pitchFamily="18" charset="0"/>
              </a:rPr>
              <a:t>stando alla Nota di chiarimento 22/11/13, non necessariamente rientrano tra i Bes e in casi eccezionali usufruiranno del PDP. </a:t>
            </a:r>
          </a:p>
          <a:p>
            <a:pPr algn="just" eaLnBrk="1" hangingPunct="1">
              <a:lnSpc>
                <a:spcPct val="90000"/>
              </a:lnSpc>
              <a:buFont typeface="Wingdings" pitchFamily="2" charset="2"/>
              <a:buNone/>
            </a:pPr>
            <a:endParaRPr lang="it-IT" sz="2800" dirty="0" smtClean="0">
              <a:solidFill>
                <a:schemeClr val="folHlink"/>
              </a:solidFill>
              <a:effectLst>
                <a:outerShdw blurRad="38100" dist="38100" dir="2700000" algn="tl">
                  <a:srgbClr val="000000"/>
                </a:outerShdw>
              </a:effectLst>
              <a:latin typeface="Constantia" pitchFamily="18" charset="0"/>
            </a:endParaRPr>
          </a:p>
          <a:p>
            <a:pPr algn="ctr" eaLnBrk="1" hangingPunct="1">
              <a:lnSpc>
                <a:spcPct val="90000"/>
              </a:lnSpc>
              <a:buFont typeface="Wingdings" pitchFamily="2" charset="2"/>
              <a:buNone/>
            </a:pPr>
            <a:r>
              <a:rPr lang="it-IT" sz="2800" dirty="0" smtClean="0">
                <a:solidFill>
                  <a:schemeClr val="folHlink"/>
                </a:solidFill>
                <a:effectLst>
                  <a:outerShdw blurRad="38100" dist="38100" dir="2700000" algn="tl">
                    <a:srgbClr val="000000"/>
                  </a:outerShdw>
                </a:effectLst>
                <a:latin typeface="Constantia" pitchFamily="18" charset="0"/>
              </a:rPr>
              <a:t>Non</a:t>
            </a:r>
            <a:r>
              <a:rPr lang="it-IT" sz="2800" dirty="0" smtClean="0">
                <a:latin typeface="Constantia" pitchFamily="18" charset="0"/>
              </a:rPr>
              <a:t> occorre </a:t>
            </a:r>
            <a:r>
              <a:rPr lang="it-IT" sz="2800" dirty="0" smtClean="0">
                <a:solidFill>
                  <a:schemeClr val="folHlink"/>
                </a:solidFill>
                <a:effectLst>
                  <a:outerShdw blurRad="38100" dist="38100" dir="2700000" algn="tl">
                    <a:srgbClr val="000000"/>
                  </a:outerShdw>
                </a:effectLst>
                <a:latin typeface="Constantia" pitchFamily="18" charset="0"/>
              </a:rPr>
              <a:t>diagnosi!</a:t>
            </a:r>
          </a:p>
          <a:p>
            <a:pPr algn="just" eaLnBrk="1" hangingPunct="1">
              <a:lnSpc>
                <a:spcPct val="90000"/>
              </a:lnSpc>
              <a:buFont typeface="Wingdings" pitchFamily="2" charset="2"/>
              <a:buNone/>
            </a:pPr>
            <a:endParaRPr lang="it-IT" sz="2800" dirty="0" smtClean="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type="body" idx="1"/>
          </p:nvPr>
        </p:nvSpPr>
        <p:spPr>
          <a:xfrm>
            <a:off x="468313" y="836613"/>
            <a:ext cx="8377237" cy="5259387"/>
          </a:xfrm>
        </p:spPr>
        <p:txBody>
          <a:bodyPr/>
          <a:lstStyle/>
          <a:p>
            <a:pPr algn="just" eaLnBrk="1" hangingPunct="1"/>
            <a:r>
              <a:rPr lang="it-IT" dirty="0" smtClean="0">
                <a:latin typeface="Constantia" pitchFamily="18" charset="0"/>
              </a:rPr>
              <a:t>Per il terzo gruppo (Svantaggio) non occorre né certificazione né diagnosi. </a:t>
            </a:r>
          </a:p>
          <a:p>
            <a:pPr algn="just" eaLnBrk="1" hangingPunct="1"/>
            <a:r>
              <a:rPr lang="it-IT" dirty="0" smtClean="0">
                <a:latin typeface="Constantia" pitchFamily="18" charset="0"/>
              </a:rPr>
              <a:t>Il </a:t>
            </a:r>
            <a:r>
              <a:rPr lang="it-IT" dirty="0" err="1" smtClean="0">
                <a:latin typeface="Constantia" pitchFamily="18" charset="0"/>
              </a:rPr>
              <a:t>C.d.c.</a:t>
            </a:r>
            <a:r>
              <a:rPr lang="it-IT" dirty="0" smtClean="0">
                <a:latin typeface="Constantia" pitchFamily="18" charset="0"/>
              </a:rPr>
              <a:t>/team docente decide in autonomia per l</a:t>
            </a:r>
            <a:r>
              <a:rPr lang="ja-JP" altLang="it-IT" dirty="0" smtClean="0"/>
              <a:t>’</a:t>
            </a:r>
            <a:r>
              <a:rPr lang="it-IT" altLang="ja-JP" dirty="0" smtClean="0">
                <a:latin typeface="Constantia" pitchFamily="18" charset="0"/>
              </a:rPr>
              <a:t>attuazione o meno di un PDP.</a:t>
            </a:r>
          </a:p>
          <a:p>
            <a:pPr algn="just" eaLnBrk="1" hangingPunct="1"/>
            <a:r>
              <a:rPr lang="it-IT" dirty="0" smtClean="0">
                <a:latin typeface="Constantia" pitchFamily="18" charset="0"/>
              </a:rPr>
              <a:t>N.B. </a:t>
            </a:r>
            <a:r>
              <a:rPr lang="it-IT" dirty="0" smtClean="0">
                <a:solidFill>
                  <a:schemeClr val="folHlink"/>
                </a:solidFill>
                <a:effectLst>
                  <a:outerShdw blurRad="38100" dist="38100" dir="2700000" algn="tl">
                    <a:srgbClr val="000000"/>
                  </a:outerShdw>
                </a:effectLst>
                <a:latin typeface="Constantia" pitchFamily="18" charset="0"/>
              </a:rPr>
              <a:t>Motivare</a:t>
            </a:r>
            <a:r>
              <a:rPr lang="it-IT" dirty="0" smtClean="0">
                <a:latin typeface="Constantia" pitchFamily="18" charset="0"/>
              </a:rPr>
              <a:t> e </a:t>
            </a:r>
            <a:r>
              <a:rPr lang="it-IT" dirty="0" smtClean="0">
                <a:solidFill>
                  <a:schemeClr val="folHlink"/>
                </a:solidFill>
                <a:effectLst>
                  <a:outerShdw blurRad="38100" dist="38100" dir="2700000" algn="tl">
                    <a:srgbClr val="000000"/>
                  </a:outerShdw>
                </a:effectLst>
                <a:latin typeface="Constantia" pitchFamily="18" charset="0"/>
              </a:rPr>
              <a:t>verbalizzare</a:t>
            </a:r>
            <a:r>
              <a:rPr lang="it-IT" dirty="0" smtClean="0">
                <a:latin typeface="Constantia" pitchFamily="18" charset="0"/>
              </a:rPr>
              <a:t> </a:t>
            </a:r>
            <a:r>
              <a:rPr lang="it-IT" dirty="0" smtClean="0">
                <a:solidFill>
                  <a:schemeClr val="folHlink"/>
                </a:solidFill>
                <a:effectLst>
                  <a:outerShdw blurRad="38100" dist="38100" dir="2700000" algn="tl">
                    <a:srgbClr val="000000"/>
                  </a:outerShdw>
                </a:effectLst>
                <a:latin typeface="Constantia" pitchFamily="18" charset="0"/>
              </a:rPr>
              <a:t>sempre</a:t>
            </a:r>
            <a:r>
              <a:rPr lang="it-IT" dirty="0" smtClean="0">
                <a:latin typeface="Constantia" pitchFamily="18" charset="0"/>
              </a:rPr>
              <a:t> ogni </a:t>
            </a:r>
            <a:r>
              <a:rPr lang="it-IT" dirty="0" smtClean="0">
                <a:solidFill>
                  <a:schemeClr val="folHlink"/>
                </a:solidFill>
                <a:effectLst>
                  <a:outerShdw blurRad="38100" dist="38100" dir="2700000" algn="tl">
                    <a:srgbClr val="000000"/>
                  </a:outerShdw>
                </a:effectLst>
                <a:latin typeface="Constantia" pitchFamily="18" charset="0"/>
              </a:rPr>
              <a:t>decisione</a:t>
            </a:r>
            <a:r>
              <a:rPr lang="it-IT" dirty="0" smtClean="0">
                <a:latin typeface="Constantia" pitchFamily="18" charset="0"/>
              </a:rPr>
              <a:t> assunta sulla base di considerazioni pedagogiche e didattiche, al fine di evitare contenzioso. </a:t>
            </a:r>
          </a:p>
          <a:p>
            <a:pPr eaLnBrk="1" hangingPunct="1">
              <a:buFont typeface="Wingdings" pitchFamily="2" charset="2"/>
              <a:buNone/>
            </a:pPr>
            <a:endParaRPr lang="it-IT" dirty="0" smtClean="0">
              <a:latin typeface="Constantia" pitchFamily="18" charset="0"/>
            </a:endParaRPr>
          </a:p>
          <a:p>
            <a:pPr eaLnBrk="1" hangingPunct="1">
              <a:buFont typeface="Wingdings" pitchFamily="2" charset="2"/>
              <a:buNone/>
            </a:pPr>
            <a:endParaRPr lang="it-IT"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244475"/>
            <a:ext cx="8385175" cy="1023938"/>
          </a:xfrm>
        </p:spPr>
        <p:txBody>
          <a:bodyPr/>
          <a:lstStyle/>
          <a:p>
            <a:pPr algn="ctr" eaLnBrk="1" hangingPunct="1"/>
            <a:r>
              <a:rPr lang="it-IT" sz="3600" smtClean="0">
                <a:solidFill>
                  <a:schemeClr val="folHlink"/>
                </a:solidFill>
                <a:effectLst>
                  <a:outerShdw blurRad="38100" dist="38100" dir="2700000" algn="tl">
                    <a:srgbClr val="000000"/>
                  </a:outerShdw>
                </a:effectLst>
                <a:latin typeface="Constantia" pitchFamily="18" charset="0"/>
              </a:rPr>
              <a:t>Certificazione </a:t>
            </a:r>
            <a:r>
              <a:rPr lang="it-IT" sz="3600" smtClean="0">
                <a:solidFill>
                  <a:schemeClr val="folHlink"/>
                </a:solidFill>
                <a:effectLst>
                  <a:outerShdw blurRad="38100" dist="38100" dir="2700000" algn="tl">
                    <a:srgbClr val="000000"/>
                  </a:outerShdw>
                </a:effectLst>
                <a:latin typeface="Constantia" pitchFamily="18" charset="0"/>
                <a:cs typeface="Arial" pitchFamily="34" charset="0"/>
              </a:rPr>
              <a:t>≠ Diagnosi</a:t>
            </a:r>
          </a:p>
        </p:txBody>
      </p:sp>
      <p:sp>
        <p:nvSpPr>
          <p:cNvPr id="11267" name="Rectangle 3"/>
          <p:cNvSpPr>
            <a:spLocks noGrp="1" noRot="1" noChangeArrowheads="1"/>
          </p:cNvSpPr>
          <p:nvPr>
            <p:ph type="body" idx="1"/>
          </p:nvPr>
        </p:nvSpPr>
        <p:spPr>
          <a:xfrm>
            <a:off x="539750" y="1484313"/>
            <a:ext cx="8305800" cy="5113337"/>
          </a:xfrm>
        </p:spPr>
        <p:txBody>
          <a:bodyPr/>
          <a:lstStyle/>
          <a:p>
            <a:pPr algn="just" eaLnBrk="1" hangingPunct="1"/>
            <a:r>
              <a:rPr lang="it-IT" sz="2800" dirty="0" smtClean="0">
                <a:latin typeface="Constantia" pitchFamily="18" charset="0"/>
              </a:rPr>
              <a:t>Per </a:t>
            </a:r>
            <a:r>
              <a:rPr lang="it-IT" sz="2800" dirty="0" smtClean="0">
                <a:solidFill>
                  <a:schemeClr val="folHlink"/>
                </a:solidFill>
                <a:effectLst>
                  <a:outerShdw blurRad="38100" dist="38100" dir="2700000" algn="tl">
                    <a:srgbClr val="000000"/>
                  </a:outerShdw>
                </a:effectLst>
                <a:latin typeface="Constantia" pitchFamily="18" charset="0"/>
              </a:rPr>
              <a:t>certificazione</a:t>
            </a:r>
            <a:r>
              <a:rPr lang="it-IT" sz="2800" dirty="0" smtClean="0">
                <a:latin typeface="Constantia" pitchFamily="18" charset="0"/>
              </a:rPr>
              <a:t> si intende un documento con valore legale che attesta il diritto di avvalersi della L. 104/92 o 170/2010.</a:t>
            </a:r>
          </a:p>
          <a:p>
            <a:pPr algn="just" eaLnBrk="1" hangingPunct="1"/>
            <a:r>
              <a:rPr lang="it-IT" sz="2800" dirty="0" smtClean="0">
                <a:latin typeface="Constantia" pitchFamily="18" charset="0"/>
              </a:rPr>
              <a:t>Per </a:t>
            </a:r>
            <a:r>
              <a:rPr lang="it-IT" sz="2800" dirty="0" smtClean="0">
                <a:solidFill>
                  <a:schemeClr val="folHlink"/>
                </a:solidFill>
                <a:effectLst>
                  <a:outerShdw blurRad="38100" dist="38100" dir="2700000" algn="tl">
                    <a:srgbClr val="000000"/>
                  </a:outerShdw>
                </a:effectLst>
                <a:latin typeface="Constantia" pitchFamily="18" charset="0"/>
              </a:rPr>
              <a:t>diagnosi</a:t>
            </a:r>
            <a:r>
              <a:rPr lang="it-IT" sz="2800" dirty="0" smtClean="0">
                <a:latin typeface="Constantia" pitchFamily="18" charset="0"/>
              </a:rPr>
              <a:t> si intende un giudizio clinico, attestante la presenza di una patologia o disturbo, che può essere rilasciato da un medico o da uno psicologo.</a:t>
            </a:r>
          </a:p>
          <a:p>
            <a:pPr algn="just" eaLnBrk="1" hangingPunct="1">
              <a:buFont typeface="Wingdings" pitchFamily="2" charset="2"/>
              <a:buNone/>
            </a:pPr>
            <a:r>
              <a:rPr lang="it-IT" sz="2800" dirty="0" smtClean="0">
                <a:latin typeface="Constantia" pitchFamily="18" charset="0"/>
              </a:rPr>
              <a:t>   (Nota di chiarimento MIUR novembre 2013)</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Rot="1" noChangeArrowheads="1"/>
          </p:cNvSpPr>
          <p:nvPr>
            <p:ph type="body" idx="1"/>
          </p:nvPr>
        </p:nvSpPr>
        <p:spPr>
          <a:xfrm>
            <a:off x="323850" y="981075"/>
            <a:ext cx="8521700" cy="5114925"/>
          </a:xfrm>
        </p:spPr>
        <p:txBody>
          <a:bodyPr/>
          <a:lstStyle/>
          <a:p>
            <a:pPr eaLnBrk="1" hangingPunct="1"/>
            <a:r>
              <a:rPr lang="it-IT" dirty="0" smtClean="0">
                <a:latin typeface="Constantia" pitchFamily="18" charset="0"/>
              </a:rPr>
              <a:t>La Circ. Min. 2013 sottolinea la necessità di adottare il PDP anche in attesa del rilascio della certificazione, visti i tempi lunghi (anche sei mesi e più).</a:t>
            </a:r>
          </a:p>
          <a:p>
            <a:pPr eaLnBrk="1" hangingPunct="1"/>
            <a:r>
              <a:rPr lang="it-IT" dirty="0" smtClean="0">
                <a:latin typeface="Constantia" pitchFamily="18" charset="0"/>
              </a:rPr>
              <a:t>Per le </a:t>
            </a:r>
            <a:r>
              <a:rPr lang="it-IT" dirty="0" smtClean="0">
                <a:solidFill>
                  <a:schemeClr val="folHlink"/>
                </a:solidFill>
                <a:effectLst>
                  <a:outerShdw blurRad="38100" dist="38100" dir="2700000" algn="tl">
                    <a:srgbClr val="000000"/>
                  </a:outerShdw>
                </a:effectLst>
                <a:latin typeface="Constantia" pitchFamily="18" charset="0"/>
              </a:rPr>
              <a:t>classi terminali</a:t>
            </a:r>
            <a:r>
              <a:rPr lang="it-IT" dirty="0" smtClean="0">
                <a:latin typeface="Constantia" pitchFamily="18" charset="0"/>
              </a:rPr>
              <a:t>, la certificazione va presentata </a:t>
            </a:r>
            <a:r>
              <a:rPr lang="it-IT" dirty="0" smtClean="0">
                <a:solidFill>
                  <a:schemeClr val="folHlink"/>
                </a:solidFill>
                <a:effectLst>
                  <a:outerShdw blurRad="38100" dist="38100" dir="2700000" algn="tl">
                    <a:srgbClr val="000000"/>
                  </a:outerShdw>
                </a:effectLst>
                <a:latin typeface="Constantia" pitchFamily="18" charset="0"/>
              </a:rPr>
              <a:t>entro il 31 marzo</a:t>
            </a:r>
            <a:r>
              <a:rPr lang="it-IT" dirty="0" smtClean="0"/>
              <a:t> </a:t>
            </a:r>
            <a:r>
              <a:rPr lang="it-IT" dirty="0" smtClean="0">
                <a:latin typeface="Constantia" pitchFamily="18" charset="0"/>
              </a:rPr>
              <a:t>Accordo sancito in Conferenza Stato-Regioni sulle certificazioni per i DSA (R. A. 140 25/7/2012).</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1476375" y="404813"/>
            <a:ext cx="6048375" cy="792162"/>
          </a:xfrm>
        </p:spPr>
        <p:txBody>
          <a:bodyPr/>
          <a:lstStyle/>
          <a:p>
            <a:pPr algn="ctr" eaLnBrk="1" hangingPunct="1"/>
            <a:r>
              <a:rPr lang="it-IT" sz="3600" smtClean="0">
                <a:solidFill>
                  <a:schemeClr val="folHlink"/>
                </a:solidFill>
                <a:effectLst>
                  <a:outerShdw blurRad="38100" dist="38100" dir="2700000" algn="tl">
                    <a:srgbClr val="000000"/>
                  </a:outerShdw>
                </a:effectLst>
                <a:latin typeface="Constantia" pitchFamily="18" charset="0"/>
              </a:rPr>
              <a:t>Cosa è un PDP?</a:t>
            </a:r>
          </a:p>
        </p:txBody>
      </p:sp>
      <p:sp>
        <p:nvSpPr>
          <p:cNvPr id="16387" name="Rectangle 3"/>
          <p:cNvSpPr>
            <a:spLocks noGrp="1" noRot="1" noChangeArrowheads="1"/>
          </p:cNvSpPr>
          <p:nvPr>
            <p:ph type="body" idx="1"/>
          </p:nvPr>
        </p:nvSpPr>
        <p:spPr>
          <a:xfrm>
            <a:off x="395288" y="1341438"/>
            <a:ext cx="8450262" cy="4754562"/>
          </a:xfrm>
        </p:spPr>
        <p:txBody>
          <a:bodyPr/>
          <a:lstStyle/>
          <a:p>
            <a:pPr eaLnBrk="1" hangingPunct="1">
              <a:lnSpc>
                <a:spcPct val="90000"/>
              </a:lnSpc>
            </a:pPr>
            <a:r>
              <a:rPr lang="it-IT" sz="2800" dirty="0" smtClean="0">
                <a:solidFill>
                  <a:schemeClr val="folHlink"/>
                </a:solidFill>
                <a:effectLst>
                  <a:outerShdw blurRad="38100" dist="38100" dir="2700000" algn="tl">
                    <a:srgbClr val="000000"/>
                  </a:outerShdw>
                </a:effectLst>
                <a:latin typeface="Constantia" pitchFamily="18" charset="0"/>
              </a:rPr>
              <a:t>Piano didattico personalizzato</a:t>
            </a:r>
          </a:p>
          <a:p>
            <a:pPr eaLnBrk="1" hangingPunct="1">
              <a:lnSpc>
                <a:spcPct val="90000"/>
              </a:lnSpc>
            </a:pPr>
            <a:r>
              <a:rPr lang="it-IT" sz="2800" dirty="0" smtClean="0">
                <a:latin typeface="Constantia" pitchFamily="18" charset="0"/>
              </a:rPr>
              <a:t>Da realizzare entro il </a:t>
            </a:r>
            <a:r>
              <a:rPr lang="it-IT" sz="2800" dirty="0" smtClean="0">
                <a:solidFill>
                  <a:schemeClr val="folHlink"/>
                </a:solidFill>
                <a:effectLst>
                  <a:outerShdw blurRad="38100" dist="38100" dir="2700000" algn="tl">
                    <a:srgbClr val="000000"/>
                  </a:outerShdw>
                </a:effectLst>
                <a:latin typeface="Constantia" pitchFamily="18" charset="0"/>
              </a:rPr>
              <a:t>primo trimestre</a:t>
            </a:r>
          </a:p>
          <a:p>
            <a:pPr eaLnBrk="1" hangingPunct="1">
              <a:lnSpc>
                <a:spcPct val="90000"/>
              </a:lnSpc>
            </a:pPr>
            <a:r>
              <a:rPr lang="it-IT" sz="2800" dirty="0" smtClean="0">
                <a:latin typeface="Constantia" pitchFamily="18" charset="0"/>
              </a:rPr>
              <a:t>Nel </a:t>
            </a:r>
            <a:r>
              <a:rPr lang="it-IT" sz="2800" dirty="0" smtClean="0">
                <a:solidFill>
                  <a:schemeClr val="folHlink"/>
                </a:solidFill>
                <a:effectLst>
                  <a:outerShdw blurRad="38100" dist="38100" dir="2700000" algn="tl">
                    <a:srgbClr val="000000"/>
                  </a:outerShdw>
                </a:effectLst>
                <a:latin typeface="Constantia" pitchFamily="18" charset="0"/>
              </a:rPr>
              <a:t>rispetto</a:t>
            </a:r>
            <a:r>
              <a:rPr lang="it-IT" sz="2800" dirty="0" smtClean="0">
                <a:latin typeface="Constantia" pitchFamily="18" charset="0"/>
              </a:rPr>
              <a:t> degli </a:t>
            </a:r>
            <a:r>
              <a:rPr lang="it-IT" sz="2800" dirty="0" smtClean="0">
                <a:solidFill>
                  <a:schemeClr val="folHlink"/>
                </a:solidFill>
                <a:effectLst>
                  <a:outerShdw blurRad="38100" dist="38100" dir="2700000" algn="tl">
                    <a:srgbClr val="000000"/>
                  </a:outerShdw>
                </a:effectLst>
                <a:latin typeface="Constantia" pitchFamily="18" charset="0"/>
              </a:rPr>
              <a:t>obiettivi</a:t>
            </a:r>
            <a:r>
              <a:rPr lang="it-IT" sz="2800" dirty="0" smtClean="0">
                <a:latin typeface="Constantia" pitchFamily="18" charset="0"/>
              </a:rPr>
              <a:t> generali e specifici di apprendimento, la didattica personalizzata mira a individuare, per ciascuna disciplina, modalità didattiche </a:t>
            </a:r>
            <a:r>
              <a:rPr lang="it-IT" sz="2800" dirty="0" smtClean="0">
                <a:solidFill>
                  <a:schemeClr val="folHlink"/>
                </a:solidFill>
                <a:effectLst>
                  <a:outerShdw blurRad="38100" dist="38100" dir="2700000" algn="tl">
                    <a:srgbClr val="000000"/>
                  </a:outerShdw>
                </a:effectLst>
                <a:latin typeface="Constantia" pitchFamily="18" charset="0"/>
              </a:rPr>
              <a:t>individualizzate</a:t>
            </a:r>
            <a:r>
              <a:rPr lang="it-IT" sz="2800" dirty="0" smtClean="0">
                <a:latin typeface="Constantia" pitchFamily="18" charset="0"/>
              </a:rPr>
              <a:t> e </a:t>
            </a:r>
            <a:r>
              <a:rPr lang="it-IT" sz="2800" dirty="0" smtClean="0">
                <a:solidFill>
                  <a:schemeClr val="folHlink"/>
                </a:solidFill>
                <a:effectLst>
                  <a:outerShdw blurRad="38100" dist="38100" dir="2700000" algn="tl">
                    <a:srgbClr val="000000"/>
                  </a:outerShdw>
                </a:effectLst>
                <a:latin typeface="Constantia" pitchFamily="18" charset="0"/>
              </a:rPr>
              <a:t>personalizzate</a:t>
            </a:r>
            <a:r>
              <a:rPr lang="it-IT" sz="2800" dirty="0" smtClean="0">
                <a:latin typeface="Constantia" pitchFamily="18" charset="0"/>
              </a:rPr>
              <a:t>.</a:t>
            </a:r>
          </a:p>
          <a:p>
            <a:pPr>
              <a:buNone/>
            </a:pPr>
            <a:endParaRPr lang="it-IT" sz="1800" b="1" dirty="0" smtClean="0">
              <a:latin typeface="Constantia" pitchFamily="18" charset="0"/>
            </a:endParaRPr>
          </a:p>
          <a:p>
            <a:pPr eaLnBrk="1" hangingPunct="1">
              <a:lnSpc>
                <a:spcPct val="90000"/>
              </a:lnSpc>
              <a:buNone/>
            </a:pPr>
            <a:r>
              <a:rPr lang="it-IT" sz="2400" dirty="0" smtClean="0">
                <a:solidFill>
                  <a:srgbClr val="7030A0"/>
                </a:solidFill>
                <a:effectLst/>
                <a:latin typeface="Constantia" pitchFamily="18" charset="0"/>
              </a:rPr>
              <a:t>Individualizzazione </a:t>
            </a:r>
            <a:r>
              <a:rPr lang="it-IT" sz="2400" dirty="0" smtClean="0">
                <a:effectLst/>
                <a:latin typeface="Constantia" pitchFamily="18" charset="0"/>
              </a:rPr>
              <a:t>= </a:t>
            </a:r>
            <a:r>
              <a:rPr lang="it-IT" sz="2400" dirty="0" smtClean="0">
                <a:latin typeface="Constantia" pitchFamily="18" charset="0"/>
              </a:rPr>
              <a:t>differenziare i percorsi didattici per raggiungere dei traguardi comuni a tutti gli alunni;</a:t>
            </a:r>
            <a:endParaRPr lang="it-IT" sz="2400" dirty="0" smtClean="0">
              <a:effectLst/>
              <a:latin typeface="Constantia" pitchFamily="18" charset="0"/>
            </a:endParaRPr>
          </a:p>
          <a:p>
            <a:pPr eaLnBrk="1" hangingPunct="1">
              <a:lnSpc>
                <a:spcPct val="90000"/>
              </a:lnSpc>
              <a:buNone/>
            </a:pPr>
            <a:r>
              <a:rPr lang="it-IT" sz="2400" dirty="0" smtClean="0">
                <a:solidFill>
                  <a:srgbClr val="7030A0"/>
                </a:solidFill>
                <a:effectLst/>
                <a:latin typeface="Constantia" pitchFamily="18" charset="0"/>
              </a:rPr>
              <a:t>Personalizzazione</a:t>
            </a:r>
            <a:r>
              <a:rPr lang="it-IT" sz="2400" dirty="0" smtClean="0">
                <a:effectLst/>
                <a:latin typeface="Constantia" pitchFamily="18" charset="0"/>
              </a:rPr>
              <a:t> = </a:t>
            </a:r>
            <a:r>
              <a:rPr lang="it-IT" sz="2400" dirty="0" smtClean="0">
                <a:latin typeface="Constantia" pitchFamily="18" charset="0"/>
              </a:rPr>
              <a:t>diversificare le mete formative per favorire la promozione delle potenzialità individuali, ponendo quindi per ognuno obiettivi differenti             (BALDACCI)</a:t>
            </a:r>
            <a:endParaRPr lang="it-IT" sz="2400" dirty="0" smtClean="0">
              <a:effectLst/>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it-IT" sz="3600" smtClean="0">
                <a:solidFill>
                  <a:schemeClr val="folHlink"/>
                </a:solidFill>
                <a:effectLst>
                  <a:outerShdw blurRad="38100" dist="38100" dir="2700000" algn="tl">
                    <a:srgbClr val="000000"/>
                  </a:outerShdw>
                </a:effectLst>
                <a:latin typeface="Constantia" pitchFamily="18" charset="0"/>
              </a:rPr>
              <a:t>Un PDP dovrà contenere almeno:</a:t>
            </a:r>
          </a:p>
        </p:txBody>
      </p:sp>
      <p:sp>
        <p:nvSpPr>
          <p:cNvPr id="17411" name="Rectangle 3"/>
          <p:cNvSpPr>
            <a:spLocks noGrp="1" noRot="1" noChangeArrowheads="1"/>
          </p:cNvSpPr>
          <p:nvPr>
            <p:ph type="body" idx="1"/>
          </p:nvPr>
        </p:nvSpPr>
        <p:spPr/>
        <p:txBody>
          <a:bodyPr/>
          <a:lstStyle/>
          <a:p>
            <a:pPr eaLnBrk="1" hangingPunct="1">
              <a:lnSpc>
                <a:spcPct val="80000"/>
              </a:lnSpc>
            </a:pPr>
            <a:r>
              <a:rPr lang="it-IT" sz="2800" dirty="0" smtClean="0">
                <a:latin typeface="Constantia" pitchFamily="18" charset="0"/>
              </a:rPr>
              <a:t>Dati anagrafici </a:t>
            </a:r>
            <a:r>
              <a:rPr lang="it-IT" sz="2800" dirty="0" err="1" smtClean="0">
                <a:latin typeface="Constantia" pitchFamily="18" charset="0"/>
              </a:rPr>
              <a:t>dell</a:t>
            </a:r>
            <a:r>
              <a:rPr lang="ja-JP" altLang="it-IT" sz="2800" dirty="0" smtClean="0">
                <a:latin typeface="Constantia" pitchFamily="18" charset="0"/>
              </a:rPr>
              <a:t>’</a:t>
            </a:r>
            <a:r>
              <a:rPr lang="it-IT" altLang="ja-JP" sz="2800" dirty="0" smtClean="0">
                <a:latin typeface="Constantia" pitchFamily="18" charset="0"/>
              </a:rPr>
              <a:t>alunno</a:t>
            </a:r>
          </a:p>
          <a:p>
            <a:pPr eaLnBrk="1" hangingPunct="1">
              <a:lnSpc>
                <a:spcPct val="80000"/>
              </a:lnSpc>
            </a:pPr>
            <a:r>
              <a:rPr lang="it-IT" sz="2800" dirty="0" smtClean="0">
                <a:latin typeface="Constantia" pitchFamily="18" charset="0"/>
              </a:rPr>
              <a:t>Tipologia del disturbo</a:t>
            </a:r>
          </a:p>
          <a:p>
            <a:pPr eaLnBrk="1" hangingPunct="1">
              <a:lnSpc>
                <a:spcPct val="80000"/>
              </a:lnSpc>
            </a:pPr>
            <a:r>
              <a:rPr lang="it-IT" sz="2800" dirty="0" smtClean="0">
                <a:latin typeface="Constantia" pitchFamily="18" charset="0"/>
              </a:rPr>
              <a:t>Attività didattiche individualizzate/personalizzate</a:t>
            </a:r>
          </a:p>
          <a:p>
            <a:pPr eaLnBrk="1" hangingPunct="1">
              <a:lnSpc>
                <a:spcPct val="80000"/>
              </a:lnSpc>
            </a:pPr>
            <a:r>
              <a:rPr lang="it-IT" sz="2800" dirty="0" smtClean="0">
                <a:latin typeface="Constantia" pitchFamily="18" charset="0"/>
              </a:rPr>
              <a:t>Strumenti compensativi</a:t>
            </a:r>
          </a:p>
          <a:p>
            <a:pPr eaLnBrk="1" hangingPunct="1">
              <a:lnSpc>
                <a:spcPct val="80000"/>
              </a:lnSpc>
            </a:pPr>
            <a:r>
              <a:rPr lang="it-IT" sz="2800" dirty="0" smtClean="0">
                <a:latin typeface="Constantia" pitchFamily="18" charset="0"/>
              </a:rPr>
              <a:t>Misure </a:t>
            </a:r>
            <a:r>
              <a:rPr lang="it-IT" sz="2800" dirty="0" err="1" smtClean="0">
                <a:latin typeface="Constantia" pitchFamily="18" charset="0"/>
              </a:rPr>
              <a:t>dispensative</a:t>
            </a:r>
            <a:endParaRPr lang="it-IT" sz="2800" dirty="0" smtClean="0">
              <a:latin typeface="Constantia" pitchFamily="18" charset="0"/>
            </a:endParaRPr>
          </a:p>
          <a:p>
            <a:pPr eaLnBrk="1" hangingPunct="1">
              <a:lnSpc>
                <a:spcPct val="80000"/>
              </a:lnSpc>
            </a:pPr>
            <a:r>
              <a:rPr lang="it-IT" sz="2800" dirty="0" smtClean="0">
                <a:latin typeface="Constantia" pitchFamily="18" charset="0"/>
              </a:rPr>
              <a:t>Forme di verifica e valutazione personalizzate.</a:t>
            </a:r>
          </a:p>
          <a:p>
            <a:pPr eaLnBrk="1" hangingPunct="1">
              <a:lnSpc>
                <a:spcPct val="80000"/>
              </a:lnSpc>
              <a:buFont typeface="Wingdings" pitchFamily="2" charset="2"/>
              <a:buNone/>
            </a:pPr>
            <a:r>
              <a:rPr lang="it-IT" sz="2800" dirty="0" smtClean="0">
                <a:latin typeface="Constantia" pitchFamily="18" charset="0"/>
              </a:rPr>
              <a:t>Il PDP, elaborato dal </a:t>
            </a:r>
            <a:r>
              <a:rPr lang="it-IT" sz="2800" dirty="0" err="1" smtClean="0">
                <a:latin typeface="Constantia" pitchFamily="18" charset="0"/>
              </a:rPr>
              <a:t>Cdc\</a:t>
            </a:r>
            <a:r>
              <a:rPr lang="it-IT" sz="2800" dirty="0" smtClean="0">
                <a:latin typeface="Constantia" pitchFamily="18" charset="0"/>
              </a:rPr>
              <a:t> team docente , deve avere la firma, oltre che del team docente, del DS (o suo delegato) e della famiglia.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a:xfrm>
            <a:off x="250825" y="549275"/>
            <a:ext cx="8594725" cy="5546725"/>
          </a:xfrm>
        </p:spPr>
        <p:txBody>
          <a:bodyPr/>
          <a:lstStyle/>
          <a:p>
            <a:pPr eaLnBrk="1" hangingPunct="1">
              <a:lnSpc>
                <a:spcPct val="80000"/>
              </a:lnSpc>
              <a:buFont typeface="Wingdings" pitchFamily="2" charset="2"/>
              <a:buNone/>
            </a:pPr>
            <a:r>
              <a:rPr lang="it-IT" sz="2800" b="1" dirty="0" smtClean="0">
                <a:solidFill>
                  <a:schemeClr val="folHlink"/>
                </a:solidFill>
                <a:effectLst>
                  <a:outerShdw blurRad="38100" dist="38100" dir="2700000" algn="tl">
                    <a:srgbClr val="000000"/>
                  </a:outerShdw>
                </a:effectLst>
                <a:latin typeface="Constantia" pitchFamily="18" charset="0"/>
              </a:rPr>
              <a:t>Esempi di misure compensative e </a:t>
            </a:r>
            <a:r>
              <a:rPr lang="it-IT" sz="2800" b="1" dirty="0" err="1" smtClean="0">
                <a:solidFill>
                  <a:schemeClr val="folHlink"/>
                </a:solidFill>
                <a:effectLst>
                  <a:outerShdw blurRad="38100" dist="38100" dir="2700000" algn="tl">
                    <a:srgbClr val="000000"/>
                  </a:outerShdw>
                </a:effectLst>
                <a:latin typeface="Constantia" pitchFamily="18" charset="0"/>
              </a:rPr>
              <a:t>dispensative</a:t>
            </a:r>
            <a:r>
              <a:rPr lang="it-IT" sz="2800" b="1" dirty="0" smtClean="0">
                <a:solidFill>
                  <a:schemeClr val="folHlink"/>
                </a:solidFill>
                <a:effectLst>
                  <a:outerShdw blurRad="38100" dist="38100" dir="2700000" algn="tl">
                    <a:srgbClr val="000000"/>
                  </a:outerShdw>
                </a:effectLst>
                <a:latin typeface="Constantia" pitchFamily="18" charset="0"/>
              </a:rPr>
              <a:t>:</a:t>
            </a:r>
          </a:p>
          <a:p>
            <a:pPr eaLnBrk="1" hangingPunct="1">
              <a:lnSpc>
                <a:spcPct val="80000"/>
              </a:lnSpc>
              <a:buFont typeface="Wingdings" pitchFamily="2" charset="2"/>
              <a:buNone/>
            </a:pPr>
            <a:endParaRPr lang="it-IT" sz="2800" b="1" dirty="0" smtClean="0">
              <a:solidFill>
                <a:schemeClr val="folHlink"/>
              </a:solidFill>
              <a:effectLst>
                <a:outerShdw blurRad="38100" dist="38100" dir="2700000" algn="tl">
                  <a:srgbClr val="000000"/>
                </a:outerShdw>
              </a:effectLst>
              <a:latin typeface="Constantia" pitchFamily="18" charset="0"/>
            </a:endParaRPr>
          </a:p>
          <a:p>
            <a:pPr eaLnBrk="1" hangingPunct="1">
              <a:lnSpc>
                <a:spcPct val="80000"/>
              </a:lnSpc>
              <a:buFont typeface="Wingdings" pitchFamily="2" charset="2"/>
              <a:buNone/>
            </a:pPr>
            <a:r>
              <a:rPr lang="it-IT" sz="2400" b="1" dirty="0" smtClean="0">
                <a:solidFill>
                  <a:schemeClr val="folHlink"/>
                </a:solidFill>
                <a:effectLst>
                  <a:outerShdw blurRad="38100" dist="38100" dir="2700000" algn="tl">
                    <a:srgbClr val="000000"/>
                  </a:outerShdw>
                </a:effectLst>
                <a:latin typeface="Constantia" pitchFamily="18" charset="0"/>
              </a:rPr>
              <a:t>Strumenti compensativi</a:t>
            </a:r>
          </a:p>
          <a:p>
            <a:pPr eaLnBrk="1" hangingPunct="1">
              <a:lnSpc>
                <a:spcPct val="80000"/>
              </a:lnSpc>
            </a:pPr>
            <a:r>
              <a:rPr lang="it-IT" sz="2400" dirty="0" smtClean="0">
                <a:latin typeface="Constantia" pitchFamily="18" charset="0"/>
              </a:rPr>
              <a:t>Utilizzo del PC con programmi di videoscrittura e strumenti di autocorrezione, sintetizzatore vocale.</a:t>
            </a:r>
          </a:p>
          <a:p>
            <a:pPr eaLnBrk="1" hangingPunct="1">
              <a:lnSpc>
                <a:spcPct val="80000"/>
              </a:lnSpc>
            </a:pPr>
            <a:r>
              <a:rPr lang="en-US" sz="2400" dirty="0" err="1" smtClean="0">
                <a:latin typeface="Constantia" pitchFamily="18" charset="0"/>
              </a:rPr>
              <a:t>Registratore</a:t>
            </a:r>
            <a:r>
              <a:rPr lang="en-US" sz="2400" dirty="0" smtClean="0">
                <a:latin typeface="Constantia" pitchFamily="18" charset="0"/>
              </a:rPr>
              <a:t> mp3.</a:t>
            </a:r>
            <a:endParaRPr lang="it-IT" sz="2400" dirty="0" smtClean="0">
              <a:latin typeface="Constantia" pitchFamily="18" charset="0"/>
            </a:endParaRPr>
          </a:p>
          <a:p>
            <a:pPr eaLnBrk="1" hangingPunct="1">
              <a:lnSpc>
                <a:spcPct val="80000"/>
              </a:lnSpc>
            </a:pPr>
            <a:r>
              <a:rPr lang="it-IT" sz="2400" dirty="0" smtClean="0">
                <a:latin typeface="Constantia" pitchFamily="18" charset="0"/>
              </a:rPr>
              <a:t>Utilizzo di schemi e mappe concettuali.</a:t>
            </a:r>
          </a:p>
          <a:p>
            <a:pPr eaLnBrk="1" hangingPunct="1">
              <a:lnSpc>
                <a:spcPct val="80000"/>
              </a:lnSpc>
            </a:pPr>
            <a:r>
              <a:rPr lang="it-IT" sz="2400" dirty="0" smtClean="0">
                <a:latin typeface="Constantia" pitchFamily="18" charset="0"/>
              </a:rPr>
              <a:t>30% del tempo aggiuntivo per lo svolgimento delle verifiche in classe</a:t>
            </a:r>
          </a:p>
          <a:p>
            <a:pPr eaLnBrk="1" hangingPunct="1">
              <a:lnSpc>
                <a:spcPct val="80000"/>
              </a:lnSpc>
              <a:buFont typeface="Wingdings" pitchFamily="2" charset="2"/>
              <a:buNone/>
            </a:pPr>
            <a:r>
              <a:rPr lang="it-IT" sz="2400" b="1" dirty="0" smtClean="0">
                <a:solidFill>
                  <a:schemeClr val="folHlink"/>
                </a:solidFill>
                <a:effectLst>
                  <a:outerShdw blurRad="38100" dist="38100" dir="2700000" algn="tl">
                    <a:srgbClr val="000000"/>
                  </a:outerShdw>
                </a:effectLst>
                <a:latin typeface="Constantia" pitchFamily="18" charset="0"/>
              </a:rPr>
              <a:t>Misure </a:t>
            </a:r>
            <a:r>
              <a:rPr lang="it-IT" sz="2400" b="1" dirty="0" err="1" smtClean="0">
                <a:solidFill>
                  <a:schemeClr val="folHlink"/>
                </a:solidFill>
                <a:effectLst>
                  <a:outerShdw blurRad="38100" dist="38100" dir="2700000" algn="tl">
                    <a:srgbClr val="000000"/>
                  </a:outerShdw>
                </a:effectLst>
                <a:latin typeface="Constantia" pitchFamily="18" charset="0"/>
              </a:rPr>
              <a:t>dispensative</a:t>
            </a:r>
            <a:endParaRPr lang="it-IT" sz="2400" b="1" dirty="0" smtClean="0">
              <a:solidFill>
                <a:schemeClr val="folHlink"/>
              </a:solidFill>
              <a:effectLst>
                <a:outerShdw blurRad="38100" dist="38100" dir="2700000" algn="tl">
                  <a:srgbClr val="000000"/>
                </a:outerShdw>
              </a:effectLst>
              <a:latin typeface="Constantia" pitchFamily="18" charset="0"/>
            </a:endParaRPr>
          </a:p>
          <a:p>
            <a:pPr eaLnBrk="1" hangingPunct="1">
              <a:lnSpc>
                <a:spcPct val="80000"/>
              </a:lnSpc>
            </a:pPr>
            <a:r>
              <a:rPr lang="it-IT" sz="2400" dirty="0" smtClean="0">
                <a:latin typeface="Constantia" pitchFamily="18" charset="0"/>
              </a:rPr>
              <a:t>Dispensa dalla lettura ad alta voce in classe.</a:t>
            </a:r>
          </a:p>
          <a:p>
            <a:pPr eaLnBrk="1" hangingPunct="1">
              <a:lnSpc>
                <a:spcPct val="80000"/>
              </a:lnSpc>
            </a:pPr>
            <a:r>
              <a:rPr lang="it-IT" sz="2400" dirty="0" smtClean="0">
                <a:latin typeface="Constantia" pitchFamily="18" charset="0"/>
              </a:rPr>
              <a:t>Dispensa dal prendere appunti.</a:t>
            </a:r>
          </a:p>
          <a:p>
            <a:pPr eaLnBrk="1" hangingPunct="1">
              <a:lnSpc>
                <a:spcPct val="80000"/>
              </a:lnSpc>
            </a:pPr>
            <a:r>
              <a:rPr lang="it-IT" sz="2400" dirty="0" smtClean="0">
                <a:latin typeface="Constantia" pitchFamily="18" charset="0"/>
              </a:rPr>
              <a:t>Minor incidenza, nella valutazione, di errori ortografici, che saranno corretti ma non valutati.</a:t>
            </a:r>
          </a:p>
          <a:p>
            <a:pPr eaLnBrk="1" hangingPunct="1">
              <a:lnSpc>
                <a:spcPct val="80000"/>
              </a:lnSpc>
            </a:pPr>
            <a:r>
              <a:rPr lang="it-IT" sz="2400" dirty="0" smtClean="0">
                <a:latin typeface="Constantia" pitchFamily="18" charset="0"/>
              </a:rPr>
              <a:t>Verifiche orali programmate.</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67544" y="332656"/>
            <a:ext cx="8385175" cy="1168400"/>
          </a:xfrm>
        </p:spPr>
        <p:txBody>
          <a:bodyPr/>
          <a:lstStyle/>
          <a:p>
            <a:pPr eaLnBrk="1" hangingPunct="1"/>
            <a:r>
              <a:rPr lang="it-IT" sz="3200" dirty="0" smtClean="0">
                <a:solidFill>
                  <a:schemeClr val="folHlink"/>
                </a:solidFill>
                <a:effectLst>
                  <a:outerShdw blurRad="38100" dist="38100" dir="2700000" algn="tl">
                    <a:srgbClr val="000000"/>
                  </a:outerShdw>
                </a:effectLst>
                <a:latin typeface="Constantia" pitchFamily="18" charset="0"/>
              </a:rPr>
              <a:t>Misure </a:t>
            </a:r>
            <a:r>
              <a:rPr lang="it-IT" sz="3200" dirty="0" err="1" smtClean="0">
                <a:solidFill>
                  <a:schemeClr val="folHlink"/>
                </a:solidFill>
                <a:effectLst>
                  <a:outerShdw blurRad="38100" dist="38100" dir="2700000" algn="tl">
                    <a:srgbClr val="000000"/>
                  </a:outerShdw>
                </a:effectLst>
                <a:latin typeface="Constantia" pitchFamily="18" charset="0"/>
              </a:rPr>
              <a:t>dispensative</a:t>
            </a:r>
            <a:r>
              <a:rPr lang="it-IT" sz="3200" dirty="0" smtClean="0">
                <a:solidFill>
                  <a:schemeClr val="folHlink"/>
                </a:solidFill>
                <a:effectLst>
                  <a:outerShdw blurRad="38100" dist="38100" dir="2700000" algn="tl">
                    <a:srgbClr val="000000"/>
                  </a:outerShdw>
                </a:effectLst>
                <a:latin typeface="Constantia" pitchFamily="18" charset="0"/>
              </a:rPr>
              <a:t> e compensative nella didattica delle lingue straniere.</a:t>
            </a:r>
          </a:p>
        </p:txBody>
      </p:sp>
      <p:sp>
        <p:nvSpPr>
          <p:cNvPr id="21507" name="Rectangle 3"/>
          <p:cNvSpPr>
            <a:spLocks noGrp="1" noRot="1" noChangeArrowheads="1"/>
          </p:cNvSpPr>
          <p:nvPr>
            <p:ph type="body" idx="1"/>
          </p:nvPr>
        </p:nvSpPr>
        <p:spPr>
          <a:xfrm>
            <a:off x="0" y="1241376"/>
            <a:ext cx="8784976" cy="5616624"/>
          </a:xfrm>
        </p:spPr>
        <p:txBody>
          <a:bodyPr/>
          <a:lstStyle/>
          <a:p>
            <a:pPr algn="just" eaLnBrk="1" fontAlgn="auto" hangingPunct="1">
              <a:spcAft>
                <a:spcPts val="0"/>
              </a:spcAft>
              <a:buNone/>
              <a:defRPr/>
            </a:pPr>
            <a:r>
              <a:rPr lang="it-IT" sz="2400" dirty="0" smtClean="0">
                <a:latin typeface="Constantia" pitchFamily="18" charset="0"/>
              </a:rPr>
              <a:t>   </a:t>
            </a:r>
          </a:p>
          <a:p>
            <a:pPr algn="just" eaLnBrk="1" fontAlgn="auto" hangingPunct="1">
              <a:spcAft>
                <a:spcPts val="0"/>
              </a:spcAft>
              <a:defRPr/>
            </a:pPr>
            <a:r>
              <a:rPr lang="it-IT" sz="2400" dirty="0" smtClean="0">
                <a:latin typeface="Constantia" pitchFamily="18" charset="0"/>
              </a:rPr>
              <a:t> Le Istituzioni scolastiche attuano ogni strategia didattica per consentire ad alunni e studenti con DSA L</a:t>
            </a:r>
            <a:r>
              <a:rPr lang="it-IT" sz="2400" u="sng" dirty="0" smtClean="0">
                <a:latin typeface="Constantia" pitchFamily="18" charset="0"/>
              </a:rPr>
              <a:t>’apprendimento delle lingue straniere</a:t>
            </a:r>
            <a:r>
              <a:rPr lang="it-IT" sz="2400" dirty="0" smtClean="0">
                <a:latin typeface="Constantia" pitchFamily="18" charset="0"/>
              </a:rPr>
              <a:t>. A tal fine valorizzano le modalità attraverso cui il discente meglio può esprimere le sue competenze, </a:t>
            </a:r>
            <a:r>
              <a:rPr lang="it-IT" sz="2400" u="sng" dirty="0" smtClean="0">
                <a:latin typeface="Constantia" pitchFamily="18" charset="0"/>
              </a:rPr>
              <a:t>privilegiando l’espressione orale</a:t>
            </a:r>
            <a:r>
              <a:rPr lang="it-IT" sz="2400" dirty="0" smtClean="0">
                <a:latin typeface="Constantia" pitchFamily="18" charset="0"/>
              </a:rPr>
              <a:t>, nonché ricorrendo agli strumenti compensativi e alle misure </a:t>
            </a:r>
            <a:r>
              <a:rPr lang="it-IT" sz="2400" dirty="0" err="1" smtClean="0">
                <a:latin typeface="Constantia" pitchFamily="18" charset="0"/>
              </a:rPr>
              <a:t>dispensative</a:t>
            </a:r>
            <a:r>
              <a:rPr lang="it-IT" sz="2400" dirty="0" smtClean="0">
                <a:latin typeface="Constantia" pitchFamily="18" charset="0"/>
              </a:rPr>
              <a:t> più opportune. ( DM 5669 /2011  -decreto attuativo legge 170/2010  e linee guida)</a:t>
            </a:r>
          </a:p>
          <a:p>
            <a:pPr marL="144000" algn="just" eaLnBrk="1" fontAlgn="auto" hangingPunct="1">
              <a:spcBef>
                <a:spcPts val="0"/>
              </a:spcBef>
              <a:spcAft>
                <a:spcPts val="0"/>
              </a:spcAft>
              <a:defRPr/>
            </a:pPr>
            <a:r>
              <a:rPr lang="it-IT" sz="2400" dirty="0" smtClean="0">
                <a:latin typeface="Constantia" pitchFamily="18" charset="0"/>
              </a:rPr>
              <a:t> Si potrà accedere alla </a:t>
            </a:r>
            <a:r>
              <a:rPr lang="it-IT" sz="2400" dirty="0" smtClean="0">
                <a:solidFill>
                  <a:schemeClr val="folHlink"/>
                </a:solidFill>
                <a:effectLst>
                  <a:outerShdw blurRad="38100" dist="38100" dir="2700000" algn="tl">
                    <a:srgbClr val="000000"/>
                  </a:outerShdw>
                </a:effectLst>
                <a:latin typeface="Constantia" pitchFamily="18" charset="0"/>
              </a:rPr>
              <a:t>dispensa</a:t>
            </a:r>
            <a:r>
              <a:rPr lang="it-IT" sz="2400" dirty="0" smtClean="0">
                <a:latin typeface="Constantia" pitchFamily="18" charset="0"/>
              </a:rPr>
              <a:t> dalle prove </a:t>
            </a:r>
            <a:r>
              <a:rPr lang="it-IT" sz="2400" dirty="0" smtClean="0">
                <a:solidFill>
                  <a:schemeClr val="folHlink"/>
                </a:solidFill>
                <a:effectLst>
                  <a:outerShdw blurRad="38100" dist="38100" dir="2700000" algn="tl">
                    <a:srgbClr val="000000"/>
                  </a:outerShdw>
                </a:effectLst>
                <a:latin typeface="Constantia" pitchFamily="18" charset="0"/>
              </a:rPr>
              <a:t>scritte</a:t>
            </a:r>
            <a:r>
              <a:rPr lang="it-IT" sz="2400" dirty="0" smtClean="0">
                <a:latin typeface="Constantia" pitchFamily="18" charset="0"/>
              </a:rPr>
              <a:t> di lingua      straniera in presenza di uno specifico e </a:t>
            </a:r>
            <a:r>
              <a:rPr lang="it-IT" sz="2400" dirty="0" smtClean="0">
                <a:solidFill>
                  <a:schemeClr val="folHlink"/>
                </a:solidFill>
                <a:effectLst>
                  <a:outerShdw blurRad="38100" dist="38100" dir="2700000" algn="tl">
                    <a:srgbClr val="000000"/>
                  </a:outerShdw>
                </a:effectLst>
                <a:latin typeface="Constantia" pitchFamily="18" charset="0"/>
              </a:rPr>
              <a:t>grave</a:t>
            </a:r>
            <a:r>
              <a:rPr lang="it-IT" sz="2400" dirty="0" smtClean="0">
                <a:latin typeface="Constantia" pitchFamily="18" charset="0"/>
              </a:rPr>
              <a:t> disturbo clinicamente </a:t>
            </a:r>
            <a:r>
              <a:rPr lang="it-IT" sz="2400" dirty="0" smtClean="0">
                <a:solidFill>
                  <a:schemeClr val="folHlink"/>
                </a:solidFill>
                <a:effectLst>
                  <a:outerShdw blurRad="38100" dist="38100" dir="2700000" algn="tl">
                    <a:srgbClr val="000000"/>
                  </a:outerShdw>
                </a:effectLst>
                <a:latin typeface="Constantia" pitchFamily="18" charset="0"/>
              </a:rPr>
              <a:t>diagnosticato</a:t>
            </a:r>
          </a:p>
          <a:p>
            <a:pPr marL="144000" algn="just" eaLnBrk="1" fontAlgn="auto" hangingPunct="1">
              <a:spcBef>
                <a:spcPts val="0"/>
              </a:spcBef>
              <a:spcAft>
                <a:spcPts val="0"/>
              </a:spcAft>
              <a:buNone/>
              <a:defRPr/>
            </a:pPr>
            <a:endParaRPr lang="it-IT" sz="2400" dirty="0" smtClean="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980728"/>
            <a:ext cx="8424936" cy="3970318"/>
          </a:xfrm>
          <a:prstGeom prst="rect">
            <a:avLst/>
          </a:prstGeom>
        </p:spPr>
        <p:txBody>
          <a:bodyPr wrap="square">
            <a:spAutoFit/>
          </a:bodyPr>
          <a:lstStyle/>
          <a:p>
            <a:pPr algn="just">
              <a:buClr>
                <a:schemeClr val="bg1">
                  <a:lumMod val="50000"/>
                </a:schemeClr>
              </a:buClr>
              <a:buFont typeface="Wingdings" pitchFamily="2" charset="2"/>
              <a:buChar char="§"/>
            </a:pPr>
            <a:r>
              <a:rPr lang="it-IT" sz="2400" dirty="0" smtClean="0">
                <a:latin typeface="Constantia" pitchFamily="18" charset="0"/>
              </a:rPr>
              <a:t> </a:t>
            </a:r>
            <a:r>
              <a:rPr lang="it-IT" sz="2800" dirty="0" smtClean="0">
                <a:latin typeface="Constantia" pitchFamily="18" charset="0"/>
              </a:rPr>
              <a:t>Solo in casi di particolari gravità del disturbo di           apprendimento, anche in </a:t>
            </a:r>
            <a:r>
              <a:rPr lang="it-IT" sz="2800" dirty="0" err="1" smtClean="0">
                <a:latin typeface="Constantia" pitchFamily="18" charset="0"/>
              </a:rPr>
              <a:t>comorbilità</a:t>
            </a:r>
            <a:r>
              <a:rPr lang="it-IT" sz="2800" dirty="0" smtClean="0">
                <a:latin typeface="Constantia" pitchFamily="18" charset="0"/>
              </a:rPr>
              <a:t> con altri disturbi o patologie, risultanti dal certificato diagnostico, l’alunno o lo studente possono – su richiesta delle famiglie e conseguente approvazione del consiglio di classe - essere esonerati dall’insegnamento delle lingue straniere e seguire un percorso didattico differenziato </a:t>
            </a:r>
            <a:r>
              <a:rPr lang="it-IT" altLang="ja-JP" sz="2800" dirty="0" smtClean="0">
                <a:latin typeface="Constantia" pitchFamily="18" charset="0"/>
              </a:rPr>
              <a:t>In questo caso si rilascia </a:t>
            </a:r>
            <a:r>
              <a:rPr lang="it-IT" altLang="ja-JP" sz="2800" dirty="0" smtClean="0">
                <a:solidFill>
                  <a:schemeClr val="folHlink"/>
                </a:solidFill>
                <a:effectLst>
                  <a:outerShdw blurRad="38100" dist="38100" dir="2700000" algn="tl">
                    <a:srgbClr val="000000"/>
                  </a:outerShdw>
                </a:effectLst>
                <a:latin typeface="Constantia" pitchFamily="18" charset="0"/>
              </a:rPr>
              <a:t>l</a:t>
            </a:r>
            <a:r>
              <a:rPr lang="ja-JP" altLang="it-IT" sz="2800" dirty="0" smtClean="0">
                <a:solidFill>
                  <a:schemeClr val="folHlink"/>
                </a:solidFill>
                <a:effectLst>
                  <a:outerShdw blurRad="38100" dist="38100" dir="2700000" algn="tl">
                    <a:srgbClr val="000000"/>
                  </a:outerShdw>
                </a:effectLst>
                <a:latin typeface="Constantia" pitchFamily="18" charset="0"/>
              </a:rPr>
              <a:t>’</a:t>
            </a:r>
            <a:r>
              <a:rPr lang="it-IT" altLang="ja-JP" sz="2800" dirty="0" smtClean="0">
                <a:solidFill>
                  <a:schemeClr val="folHlink"/>
                </a:solidFill>
                <a:effectLst>
                  <a:outerShdw blurRad="38100" dist="38100" dir="2700000" algn="tl">
                    <a:srgbClr val="000000"/>
                  </a:outerShdw>
                </a:effectLst>
                <a:latin typeface="Constantia" pitchFamily="18" charset="0"/>
              </a:rPr>
              <a:t>attestazione</a:t>
            </a:r>
            <a:r>
              <a:rPr lang="it-IT" altLang="ja-JP" sz="2800" dirty="0" smtClean="0">
                <a:latin typeface="Constantia" pitchFamily="18" charset="0"/>
              </a:rPr>
              <a:t> di cui </a:t>
            </a:r>
            <a:r>
              <a:rPr lang="it-IT" altLang="ja-JP" sz="2800" dirty="0" err="1" smtClean="0">
                <a:latin typeface="Constantia" pitchFamily="18" charset="0"/>
              </a:rPr>
              <a:t>all</a:t>
            </a:r>
            <a:r>
              <a:rPr lang="ja-JP" altLang="it-IT" sz="2800" dirty="0" smtClean="0">
                <a:latin typeface="Constantia" pitchFamily="18" charset="0"/>
              </a:rPr>
              <a:t>’</a:t>
            </a:r>
            <a:r>
              <a:rPr lang="it-IT" altLang="ja-JP" sz="2800" dirty="0" smtClean="0">
                <a:latin typeface="Constantia" pitchFamily="18" charset="0"/>
              </a:rPr>
              <a:t>art. 13 DPR 323/98.</a:t>
            </a:r>
            <a:endParaRPr lang="it-IT" sz="2800"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0113" y="404813"/>
            <a:ext cx="7772400" cy="1019175"/>
          </a:xfrm>
          <a:extLst>
            <a:ext uri="{FAA26D3D-D897-4be2-8F04-BA451C77F1D7}"/>
          </a:extLst>
        </p:spPr>
        <p:txBody>
          <a:bodyPr/>
          <a:lstStyle/>
          <a:p>
            <a:pPr algn="ctr" eaLnBrk="1" hangingPunct="1">
              <a:defRPr/>
            </a:pPr>
            <a:r>
              <a:rPr lang="it-IT" smtClean="0">
                <a:solidFill>
                  <a:srgbClr val="8A2BFD"/>
                </a:solidFill>
                <a:effectLst/>
                <a:latin typeface="Constantia" charset="0"/>
              </a:rPr>
              <a:t>B.E.S.</a:t>
            </a:r>
          </a:p>
        </p:txBody>
      </p:sp>
      <p:sp>
        <p:nvSpPr>
          <p:cNvPr id="2051" name="Rectangle 3"/>
          <p:cNvSpPr>
            <a:spLocks noGrp="1" noChangeArrowheads="1"/>
          </p:cNvSpPr>
          <p:nvPr>
            <p:ph type="subTitle" idx="1"/>
          </p:nvPr>
        </p:nvSpPr>
        <p:spPr>
          <a:xfrm>
            <a:off x="1331913" y="5013325"/>
            <a:ext cx="6781800" cy="1511300"/>
          </a:xfrm>
          <a:extLst>
            <a:ext uri="{FAA26D3D-D897-4be2-8F04-BA451C77F1D7}"/>
          </a:extLst>
        </p:spPr>
        <p:txBody>
          <a:bodyPr/>
          <a:lstStyle/>
          <a:p>
            <a:pPr algn="just" eaLnBrk="1" hangingPunct="1">
              <a:buFont typeface="Wingdings" pitchFamily="2" charset="2"/>
              <a:buNone/>
              <a:defRPr/>
            </a:pPr>
            <a:r>
              <a:rPr lang="it-IT" altLang="it-IT" dirty="0" smtClean="0">
                <a:solidFill>
                  <a:srgbClr val="8A2BFD"/>
                </a:solidFill>
                <a:effectLst>
                  <a:outerShdw blurRad="38100" dist="38100" dir="2700000" algn="tl">
                    <a:srgbClr val="000000"/>
                  </a:outerShdw>
                </a:effectLst>
                <a:latin typeface="Constantia" pitchFamily="18" charset="0"/>
              </a:rPr>
              <a:t>Bisogni educativi speciali per una didattica personalizzata e inclusiva.</a:t>
            </a:r>
          </a:p>
        </p:txBody>
      </p:sp>
      <p:pic>
        <p:nvPicPr>
          <p:cNvPr id="3076" name="Picture 4" descr="Schermata-2013-09-19-alle-14"/>
          <p:cNvPicPr>
            <a:picLocks noChangeAspect="1" noChangeArrowheads="1"/>
          </p:cNvPicPr>
          <p:nvPr/>
        </p:nvPicPr>
        <p:blipFill>
          <a:blip r:embed="rId2"/>
          <a:srcRect/>
          <a:stretch>
            <a:fillRect/>
          </a:stretch>
        </p:blipFill>
        <p:spPr bwMode="auto">
          <a:xfrm>
            <a:off x="2268538" y="1773238"/>
            <a:ext cx="4968875" cy="2768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lumMod val="50000"/>
                  </a:schemeClr>
                </a:solidFill>
                <a:latin typeface="Constantia" pitchFamily="18" charset="0"/>
              </a:rPr>
              <a:t>Nota MIUR 22 novembre 2012</a:t>
            </a:r>
            <a:endParaRPr lang="it-IT" dirty="0">
              <a:solidFill>
                <a:schemeClr val="bg1">
                  <a:lumMod val="50000"/>
                </a:schemeClr>
              </a:solidFill>
              <a:latin typeface="Constantia" pitchFamily="18" charset="0"/>
            </a:endParaRPr>
          </a:p>
        </p:txBody>
      </p:sp>
      <p:sp>
        <p:nvSpPr>
          <p:cNvPr id="3" name="Segnaposto contenuto 2"/>
          <p:cNvSpPr>
            <a:spLocks noGrp="1"/>
          </p:cNvSpPr>
          <p:nvPr>
            <p:ph idx="1"/>
          </p:nvPr>
        </p:nvSpPr>
        <p:spPr>
          <a:xfrm>
            <a:off x="539552" y="1905000"/>
            <a:ext cx="8305998" cy="4191000"/>
          </a:xfrm>
        </p:spPr>
        <p:txBody>
          <a:bodyPr>
            <a:normAutofit fontScale="92500" lnSpcReduction="10000"/>
          </a:bodyPr>
          <a:lstStyle/>
          <a:p>
            <a:pPr>
              <a:buNone/>
            </a:pPr>
            <a:r>
              <a:rPr lang="it-IT" dirty="0" smtClean="0"/>
              <a:t>  </a:t>
            </a:r>
            <a:r>
              <a:rPr lang="it-IT" u="sng" dirty="0" smtClean="0">
                <a:latin typeface="Constantia" pitchFamily="18" charset="0"/>
              </a:rPr>
              <a:t>Il team docente è autonomo nel decidere se formulare o non formulare un PDP</a:t>
            </a:r>
            <a:r>
              <a:rPr lang="it-IT" dirty="0" smtClean="0">
                <a:latin typeface="Constantia" pitchFamily="18" charset="0"/>
              </a:rPr>
              <a:t>, anche in presenza di richieste dei genitori accompagnate da  diagnosi che però non hanno dato diritto alla certificazione di disabilità o di DSA; avendo cura di verbalizzare le motivazioni della decisione.</a:t>
            </a:r>
          </a:p>
          <a:p>
            <a:pPr>
              <a:buNone/>
            </a:pPr>
            <a:r>
              <a:rPr lang="it-IT" dirty="0" smtClean="0">
                <a:latin typeface="Constantia" pitchFamily="18" charset="0"/>
              </a:rPr>
              <a:t>   La validità del PDP rimane comunque circoscritta all’anno scolastico di riferimento. </a:t>
            </a:r>
          </a:p>
          <a:p>
            <a:pPr>
              <a:buNone/>
            </a:pPr>
            <a:endParaRPr lang="it-IT"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lumMod val="50000"/>
                  </a:schemeClr>
                </a:solidFill>
                <a:latin typeface="Constantia" pitchFamily="18" charset="0"/>
              </a:rPr>
              <a:t>CHIARIMENTI</a:t>
            </a:r>
            <a:endParaRPr lang="it-IT" dirty="0">
              <a:solidFill>
                <a:schemeClr val="bg1">
                  <a:lumMod val="50000"/>
                </a:schemeClr>
              </a:solidFill>
              <a:latin typeface="Constantia" pitchFamily="18" charset="0"/>
            </a:endParaRPr>
          </a:p>
        </p:txBody>
      </p:sp>
      <p:sp>
        <p:nvSpPr>
          <p:cNvPr id="3" name="Segnaposto contenuto 2"/>
          <p:cNvSpPr>
            <a:spLocks noGrp="1"/>
          </p:cNvSpPr>
          <p:nvPr>
            <p:ph idx="1"/>
          </p:nvPr>
        </p:nvSpPr>
        <p:spPr>
          <a:xfrm>
            <a:off x="251520" y="1556792"/>
            <a:ext cx="8594030" cy="5301208"/>
          </a:xfrm>
        </p:spPr>
        <p:txBody>
          <a:bodyPr/>
          <a:lstStyle/>
          <a:p>
            <a:pPr algn="just">
              <a:buNone/>
            </a:pPr>
            <a:r>
              <a:rPr lang="it-IT" dirty="0" smtClean="0"/>
              <a:t>“</a:t>
            </a:r>
            <a:r>
              <a:rPr lang="it-IT" sz="2800" dirty="0" smtClean="0">
                <a:latin typeface="Constantia" pitchFamily="18" charset="0"/>
              </a:rPr>
              <a:t>Giova forse ricordare che la personalizzazione degli apprendimenti, la valorizzazione delle diversità, nella prospettiva dello sviluppo delle potenzialità di ciascuno sono principi costituzionali del nostro ordinamento scolastico recepiti nel DPR 275/99, laddove è detto che «</a:t>
            </a:r>
            <a:r>
              <a:rPr lang="it-IT" sz="2800" u="sng" dirty="0" smtClean="0">
                <a:latin typeface="Constantia" pitchFamily="18" charset="0"/>
              </a:rPr>
              <a:t>Nell’esercizio dell'autonomia didattica le istituzioni scolastiche </a:t>
            </a:r>
            <a:r>
              <a:rPr lang="it-IT" sz="2800" dirty="0" smtClean="0">
                <a:latin typeface="Constantia" pitchFamily="18" charset="0"/>
              </a:rPr>
              <a:t>... possono adottare tutte le forme di flessibilità che ritengono opportune e tra l'altro: </a:t>
            </a:r>
            <a:r>
              <a:rPr lang="it-IT" sz="2800" u="sng" dirty="0" smtClean="0">
                <a:latin typeface="Constantia" pitchFamily="18" charset="0"/>
              </a:rPr>
              <a:t>l'attivazione di percorsi didattici individualizzati, nel rispetto del principio generale dell'integrazione degli alunni nella classe e nel gruppo...» </a:t>
            </a:r>
            <a:r>
              <a:rPr lang="it-IT" sz="2800" dirty="0" smtClean="0">
                <a:latin typeface="Constantia" pitchFamily="18" charset="0"/>
              </a:rPr>
              <a:t>(art.4). “</a:t>
            </a:r>
          </a:p>
          <a:p>
            <a:pPr algn="just">
              <a:buNone/>
            </a:pPr>
            <a:endParaRPr lang="it-IT" sz="2800"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67544" y="0"/>
            <a:ext cx="8385175" cy="1431925"/>
          </a:xfrm>
        </p:spPr>
        <p:txBody>
          <a:bodyPr/>
          <a:lstStyle/>
          <a:p>
            <a:pPr eaLnBrk="1" hangingPunct="1"/>
            <a:r>
              <a:rPr lang="it-IT" sz="3200" dirty="0" smtClean="0">
                <a:solidFill>
                  <a:schemeClr val="accent3">
                    <a:lumMod val="50000"/>
                  </a:schemeClr>
                </a:solidFill>
                <a:effectLst>
                  <a:outerShdw blurRad="38100" dist="38100" dir="2700000" algn="tl">
                    <a:srgbClr val="000000"/>
                  </a:outerShdw>
                </a:effectLst>
                <a:latin typeface="Constantia" pitchFamily="18" charset="0"/>
              </a:rPr>
              <a:t>Azioni a livello di singola istituzione scolastica per l’inclusione:</a:t>
            </a:r>
          </a:p>
        </p:txBody>
      </p:sp>
      <p:sp>
        <p:nvSpPr>
          <p:cNvPr id="22531" name="Rectangle 3"/>
          <p:cNvSpPr>
            <a:spLocks noGrp="1" noRot="1" noChangeArrowheads="1"/>
          </p:cNvSpPr>
          <p:nvPr>
            <p:ph type="body" idx="1"/>
          </p:nvPr>
        </p:nvSpPr>
        <p:spPr>
          <a:xfrm>
            <a:off x="467544" y="1484784"/>
            <a:ext cx="8377237" cy="4896544"/>
          </a:xfrm>
        </p:spPr>
        <p:txBody>
          <a:bodyPr/>
          <a:lstStyle/>
          <a:p>
            <a:pPr algn="just" eaLnBrk="1" hangingPunct="1">
              <a:lnSpc>
                <a:spcPct val="80000"/>
              </a:lnSpc>
            </a:pPr>
            <a:r>
              <a:rPr lang="it-IT" sz="2400" dirty="0" smtClean="0">
                <a:solidFill>
                  <a:schemeClr val="folHlink"/>
                </a:solidFill>
                <a:effectLst>
                  <a:outerShdw blurRad="38100" dist="38100" dir="2700000" algn="tl">
                    <a:srgbClr val="000000"/>
                  </a:outerShdw>
                </a:effectLst>
                <a:latin typeface="Constantia" pitchFamily="18" charset="0"/>
              </a:rPr>
              <a:t>GLI</a:t>
            </a:r>
            <a:r>
              <a:rPr lang="it-IT" sz="2400" dirty="0" smtClean="0">
                <a:latin typeface="Constantia" pitchFamily="18" charset="0"/>
              </a:rPr>
              <a:t> = Gruppo di lavoro per l</a:t>
            </a:r>
            <a:r>
              <a:rPr lang="ja-JP" altLang="it-IT" sz="2400" dirty="0" smtClean="0">
                <a:latin typeface="Constantia" pitchFamily="18" charset="0"/>
              </a:rPr>
              <a:t>’</a:t>
            </a:r>
            <a:r>
              <a:rPr lang="it-IT" altLang="ja-JP" sz="2400" dirty="0" smtClean="0">
                <a:latin typeface="Constantia" pitchFamily="18" charset="0"/>
              </a:rPr>
              <a:t>inclusione. Elabora il </a:t>
            </a:r>
            <a:r>
              <a:rPr lang="it-IT" altLang="ja-JP" sz="2400" dirty="0" smtClean="0">
                <a:solidFill>
                  <a:schemeClr val="folHlink"/>
                </a:solidFill>
                <a:effectLst>
                  <a:outerShdw blurRad="38100" dist="38100" dir="2700000" algn="tl">
                    <a:srgbClr val="000000"/>
                  </a:outerShdw>
                </a:effectLst>
                <a:latin typeface="Constantia" pitchFamily="18" charset="0"/>
              </a:rPr>
              <a:t>PAI</a:t>
            </a:r>
            <a:r>
              <a:rPr lang="it-IT" altLang="ja-JP" sz="2400" dirty="0" smtClean="0">
                <a:latin typeface="Constantia" pitchFamily="18" charset="0"/>
              </a:rPr>
              <a:t> (Piano annuale per l</a:t>
            </a:r>
            <a:r>
              <a:rPr lang="ja-JP" altLang="it-IT" sz="2400" dirty="0" smtClean="0">
                <a:latin typeface="Constantia" pitchFamily="18" charset="0"/>
              </a:rPr>
              <a:t>’</a:t>
            </a:r>
            <a:r>
              <a:rPr lang="it-IT" altLang="ja-JP" sz="2400" dirty="0" err="1" smtClean="0">
                <a:latin typeface="Constantia" pitchFamily="18" charset="0"/>
              </a:rPr>
              <a:t>inclusività</a:t>
            </a:r>
            <a:r>
              <a:rPr lang="it-IT" altLang="ja-JP" sz="2400" dirty="0" smtClean="0">
                <a:latin typeface="Constantia" pitchFamily="18" charset="0"/>
              </a:rPr>
              <a:t>) a giugno, poi deliberato dal Collegio Docenti e inviato </a:t>
            </a:r>
            <a:r>
              <a:rPr lang="it-IT" altLang="ja-JP" sz="2400" dirty="0" err="1" smtClean="0">
                <a:latin typeface="Constantia" pitchFamily="18" charset="0"/>
              </a:rPr>
              <a:t>all</a:t>
            </a:r>
            <a:r>
              <a:rPr lang="ja-JP" altLang="it-IT" sz="2400" dirty="0" smtClean="0">
                <a:latin typeface="Constantia" pitchFamily="18" charset="0"/>
              </a:rPr>
              <a:t>’</a:t>
            </a:r>
            <a:r>
              <a:rPr lang="it-IT" altLang="ja-JP" sz="2400" dirty="0" smtClean="0">
                <a:latin typeface="Constantia" pitchFamily="18" charset="0"/>
              </a:rPr>
              <a:t>USR. Il PAI va inteso come un </a:t>
            </a:r>
            <a:r>
              <a:rPr lang="it-IT" altLang="ja-JP" sz="2400" b="1" dirty="0" smtClean="0">
                <a:latin typeface="Constantia" pitchFamily="18" charset="0"/>
              </a:rPr>
              <a:t>documento in cui si esplicitano le linee culturali, pedagogiche, operative e di gestione delle risorse della scuola </a:t>
            </a:r>
            <a:r>
              <a:rPr lang="it-IT" altLang="ja-JP" sz="2400" dirty="0" smtClean="0">
                <a:latin typeface="Constantia" pitchFamily="18" charset="0"/>
              </a:rPr>
              <a:t>e che va logicamente collegato al POF.</a:t>
            </a:r>
          </a:p>
          <a:p>
            <a:pPr algn="just" eaLnBrk="1" hangingPunct="1">
              <a:lnSpc>
                <a:spcPct val="80000"/>
              </a:lnSpc>
            </a:pPr>
            <a:r>
              <a:rPr lang="it-IT" sz="2400" dirty="0" smtClean="0">
                <a:latin typeface="Constantia" pitchFamily="18" charset="0"/>
              </a:rPr>
              <a:t>Elaborazione del</a:t>
            </a:r>
            <a:r>
              <a:rPr lang="it-IT" sz="2400" dirty="0" smtClean="0">
                <a:solidFill>
                  <a:schemeClr val="folHlink"/>
                </a:solidFill>
                <a:effectLst>
                  <a:outerShdw blurRad="38100" dist="38100" dir="2700000" algn="tl">
                    <a:srgbClr val="000000"/>
                  </a:outerShdw>
                </a:effectLst>
                <a:latin typeface="Constantia" pitchFamily="18" charset="0"/>
              </a:rPr>
              <a:t> PDP</a:t>
            </a:r>
            <a:r>
              <a:rPr lang="it-IT" sz="2000" dirty="0" smtClean="0">
                <a:solidFill>
                  <a:schemeClr val="folHlink"/>
                </a:solidFill>
                <a:effectLst>
                  <a:outerShdw blurRad="38100" dist="38100" dir="2700000" algn="tl">
                    <a:srgbClr val="000000"/>
                  </a:outerShdw>
                </a:effectLst>
                <a:latin typeface="Constantia" pitchFamily="18" charset="0"/>
              </a:rPr>
              <a:t>.</a:t>
            </a:r>
          </a:p>
          <a:p>
            <a:pPr algn="just" eaLnBrk="1" hangingPunct="1">
              <a:lnSpc>
                <a:spcPct val="80000"/>
              </a:lnSpc>
              <a:buFont typeface="Wingdings" pitchFamily="2" charset="2"/>
              <a:buNone/>
            </a:pPr>
            <a:endParaRPr lang="it-IT" sz="2000" dirty="0" smtClean="0">
              <a:solidFill>
                <a:schemeClr val="folHlink"/>
              </a:solidFill>
              <a:effectLst>
                <a:outerShdw blurRad="38100" dist="38100" dir="2700000" algn="tl">
                  <a:srgbClr val="000000"/>
                </a:outerShdw>
              </a:effectLst>
              <a:latin typeface="Constantia" pitchFamily="18" charset="0"/>
            </a:endParaRPr>
          </a:p>
          <a:p>
            <a:pPr algn="just" eaLnBrk="1" hangingPunct="1">
              <a:lnSpc>
                <a:spcPct val="80000"/>
              </a:lnSpc>
              <a:buFont typeface="Wingdings" pitchFamily="2" charset="2"/>
              <a:buNone/>
            </a:pPr>
            <a:r>
              <a:rPr lang="it-IT" sz="2400" b="1" dirty="0" smtClean="0">
                <a:solidFill>
                  <a:schemeClr val="accent3">
                    <a:lumMod val="50000"/>
                  </a:schemeClr>
                </a:solidFill>
                <a:effectLst>
                  <a:outerShdw blurRad="38100" dist="38100" dir="2700000" algn="tl">
                    <a:srgbClr val="000000"/>
                  </a:outerShdw>
                </a:effectLst>
                <a:latin typeface="Constantia" pitchFamily="18" charset="0"/>
              </a:rPr>
              <a:t>Azioni a livello territoriale:</a:t>
            </a:r>
            <a:r>
              <a:rPr lang="it-IT" sz="2400" dirty="0" smtClean="0">
                <a:solidFill>
                  <a:schemeClr val="accent3">
                    <a:lumMod val="50000"/>
                  </a:schemeClr>
                </a:solidFill>
                <a:effectLst>
                  <a:outerShdw blurRad="38100" dist="38100" dir="2700000" algn="tl">
                    <a:srgbClr val="000000"/>
                  </a:outerShdw>
                </a:effectLst>
                <a:latin typeface="Constantia" pitchFamily="18" charset="0"/>
              </a:rPr>
              <a:t> </a:t>
            </a:r>
          </a:p>
          <a:p>
            <a:pPr algn="just" eaLnBrk="1" hangingPunct="1">
              <a:lnSpc>
                <a:spcPct val="80000"/>
              </a:lnSpc>
              <a:buFont typeface="Wingdings" pitchFamily="2" charset="2"/>
              <a:buNone/>
            </a:pPr>
            <a:r>
              <a:rPr lang="it-IT" sz="2400" dirty="0" smtClean="0">
                <a:solidFill>
                  <a:schemeClr val="folHlink"/>
                </a:solidFill>
                <a:effectLst>
                  <a:outerShdw blurRad="38100" dist="38100" dir="2700000" algn="tl">
                    <a:srgbClr val="000000"/>
                  </a:outerShdw>
                </a:effectLst>
                <a:latin typeface="Constantia" pitchFamily="18" charset="0"/>
              </a:rPr>
              <a:t>C.T.S. </a:t>
            </a:r>
            <a:r>
              <a:rPr lang="it-IT" sz="2400" dirty="0" smtClean="0">
                <a:latin typeface="Constantia" pitchFamily="18" charset="0"/>
              </a:rPr>
              <a:t>Centri Territoriali di Supporto. Interfaccia tra l</a:t>
            </a:r>
            <a:r>
              <a:rPr lang="ja-JP" altLang="it-IT" sz="2400" dirty="0" smtClean="0">
                <a:latin typeface="Constantia" pitchFamily="18" charset="0"/>
              </a:rPr>
              <a:t>’</a:t>
            </a:r>
            <a:r>
              <a:rPr lang="it-IT" altLang="ja-JP" sz="2400" dirty="0" smtClean="0">
                <a:latin typeface="Constantia" pitchFamily="18" charset="0"/>
              </a:rPr>
              <a:t>Amministrazione e le scuole nonché rete di supporto al processo di integrazione. Presente in una scuola polo per ogni provincia. </a:t>
            </a:r>
            <a:endParaRPr lang="it-IT" altLang="ja-JP" sz="2400" dirty="0" smtClean="0">
              <a:solidFill>
                <a:schemeClr val="folHlink"/>
              </a:solidFill>
              <a:effectLst>
                <a:outerShdw blurRad="38100" dist="38100" dir="2700000" algn="tl">
                  <a:srgbClr val="000000"/>
                </a:outerShdw>
              </a:effectLst>
              <a:latin typeface="Constantia" pitchFamily="18" charset="0"/>
            </a:endParaRPr>
          </a:p>
          <a:p>
            <a:pPr algn="just" eaLnBrk="1" hangingPunct="1">
              <a:lnSpc>
                <a:spcPct val="80000"/>
              </a:lnSpc>
              <a:buFont typeface="Wingdings" pitchFamily="2" charset="2"/>
              <a:buNone/>
            </a:pPr>
            <a:r>
              <a:rPr lang="it-IT" sz="2400" dirty="0" smtClean="0">
                <a:solidFill>
                  <a:schemeClr val="folHlink"/>
                </a:solidFill>
                <a:effectLst>
                  <a:outerShdw blurRad="38100" dist="38100" dir="2700000" algn="tl">
                    <a:srgbClr val="000000"/>
                  </a:outerShdw>
                </a:effectLst>
                <a:latin typeface="Constantia" pitchFamily="18" charset="0"/>
              </a:rPr>
              <a:t>C.T.I. </a:t>
            </a:r>
            <a:r>
              <a:rPr lang="it-IT" sz="2400" dirty="0" smtClean="0">
                <a:latin typeface="Constantia" pitchFamily="18" charset="0"/>
              </a:rPr>
              <a:t>Centri Territoriali per l</a:t>
            </a:r>
            <a:r>
              <a:rPr lang="ja-JP" altLang="it-IT" sz="2400" dirty="0" smtClean="0">
                <a:latin typeface="Constantia" pitchFamily="18" charset="0"/>
              </a:rPr>
              <a:t>’</a:t>
            </a:r>
            <a:r>
              <a:rPr lang="it-IT" altLang="ja-JP" sz="2400" dirty="0" smtClean="0">
                <a:latin typeface="Constantia" pitchFamily="18" charset="0"/>
              </a:rPr>
              <a:t>Inclusione. </a:t>
            </a:r>
          </a:p>
          <a:p>
            <a:pPr algn="just" eaLnBrk="1" hangingPunct="1">
              <a:lnSpc>
                <a:spcPct val="80000"/>
              </a:lnSpc>
              <a:buFont typeface="Wingdings" pitchFamily="2" charset="2"/>
              <a:buNone/>
            </a:pPr>
            <a:r>
              <a:rPr lang="it-IT" sz="2400" dirty="0" smtClean="0">
                <a:latin typeface="Constantia" pitchFamily="18" charset="0"/>
              </a:rPr>
              <a:t>È in atto una riorganizzazione di tali Centri da parte degli UUSSRR.</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8792" y="1700808"/>
            <a:ext cx="7488832" cy="4248472"/>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cap="none" dirty="0">
                <a:solidFill>
                  <a:srgbClr val="002060"/>
                </a:solidFill>
                <a:latin typeface="Constantia" pitchFamily="18" charset="0"/>
              </a:rPr>
              <a:t>La recente circolare sui Bisogni Educativi Speciali </a:t>
            </a:r>
            <a:r>
              <a:rPr lang="it-IT" sz="2800" cap="none" dirty="0" smtClean="0">
                <a:solidFill>
                  <a:srgbClr val="002060"/>
                </a:solidFill>
                <a:latin typeface="Constantia" pitchFamily="18" charset="0"/>
              </a:rPr>
              <a:t> identifica </a:t>
            </a:r>
            <a:r>
              <a:rPr lang="it-IT" sz="2800" cap="none" dirty="0">
                <a:solidFill>
                  <a:srgbClr val="002060"/>
                </a:solidFill>
                <a:latin typeface="Constantia" pitchFamily="18" charset="0"/>
                <a:hlinkClick r:id="rId2" action="ppaction://hlinkfile"/>
              </a:rPr>
              <a:t>nell’Index per l’Inclusione </a:t>
            </a:r>
            <a:r>
              <a:rPr lang="it-IT" sz="2800" cap="none" dirty="0">
                <a:solidFill>
                  <a:srgbClr val="002060"/>
                </a:solidFill>
                <a:latin typeface="Constantia" pitchFamily="18" charset="0"/>
              </a:rPr>
              <a:t>uno degli strumenti per la rilevazione, il monitoraggio e la valutazione del grado di </a:t>
            </a:r>
            <a:r>
              <a:rPr lang="it-IT" sz="2800" cap="none" dirty="0" err="1">
                <a:solidFill>
                  <a:srgbClr val="002060"/>
                </a:solidFill>
                <a:latin typeface="Constantia" pitchFamily="18" charset="0"/>
              </a:rPr>
              <a:t>inclusività</a:t>
            </a:r>
            <a:r>
              <a:rPr lang="it-IT" sz="2800" cap="none" dirty="0">
                <a:solidFill>
                  <a:srgbClr val="002060"/>
                </a:solidFill>
                <a:latin typeface="Constantia" pitchFamily="18" charset="0"/>
              </a:rPr>
              <a:t> delle scuole di ogni ordine e grado, soprattutto col fine di “</a:t>
            </a:r>
            <a:r>
              <a:rPr lang="it-IT" sz="2800" i="1" cap="none" dirty="0">
                <a:solidFill>
                  <a:srgbClr val="002060"/>
                </a:solidFill>
                <a:latin typeface="Constantia" pitchFamily="18" charset="0"/>
              </a:rPr>
              <a:t>accrescere la consapevolezza dell’intera comunità </a:t>
            </a:r>
            <a:r>
              <a:rPr lang="it-IT" sz="2800" i="1" cap="none" dirty="0" smtClean="0">
                <a:solidFill>
                  <a:srgbClr val="002060"/>
                </a:solidFill>
                <a:latin typeface="Constantia" pitchFamily="18" charset="0"/>
              </a:rPr>
              <a:t>educante </a:t>
            </a:r>
            <a:r>
              <a:rPr lang="it-IT" sz="2800" i="1" cap="none" dirty="0">
                <a:solidFill>
                  <a:srgbClr val="002060"/>
                </a:solidFill>
                <a:latin typeface="Constantia" pitchFamily="18" charset="0"/>
              </a:rPr>
              <a:t>sulla centralità e la trasversalità dei processi inclusivi</a:t>
            </a:r>
            <a:r>
              <a:rPr lang="it-IT" sz="2800" b="1" cap="none" dirty="0">
                <a:solidFill>
                  <a:srgbClr val="002060"/>
                </a:solidFill>
                <a:latin typeface="Constantia" pitchFamily="18" charset="0"/>
              </a:rPr>
              <a:t>”. </a:t>
            </a:r>
            <a:endParaRPr lang="en-US" sz="2800" b="1" cap="none" dirty="0">
              <a:solidFill>
                <a:srgbClr val="002060"/>
              </a:solidFill>
              <a:latin typeface="Constantia" pitchFamily="18" charset="0"/>
            </a:endParaRPr>
          </a:p>
        </p:txBody>
      </p:sp>
      <p:sp>
        <p:nvSpPr>
          <p:cNvPr id="5" name="Rettangolo 4"/>
          <p:cNvSpPr/>
          <p:nvPr/>
        </p:nvSpPr>
        <p:spPr>
          <a:xfrm>
            <a:off x="467544" y="404664"/>
            <a:ext cx="7488832" cy="954107"/>
          </a:xfrm>
          <a:prstGeom prst="rect">
            <a:avLst/>
          </a:prstGeom>
        </p:spPr>
        <p:txBody>
          <a:bodyPr wrap="square">
            <a:spAutoFit/>
          </a:bodyPr>
          <a:lstStyle/>
          <a:p>
            <a:r>
              <a:rPr lang="it-IT" sz="2800" b="1" dirty="0" smtClean="0">
                <a:solidFill>
                  <a:schemeClr val="bg1">
                    <a:lumMod val="50000"/>
                  </a:schemeClr>
                </a:solidFill>
              </a:rPr>
              <a:t>Circolare ministeriale n. 8 del 6/3/13 sui BES e l’</a:t>
            </a:r>
            <a:r>
              <a:rPr lang="it-IT" sz="2800" b="1" dirty="0" err="1" smtClean="0">
                <a:solidFill>
                  <a:schemeClr val="bg1">
                    <a:lumMod val="50000"/>
                  </a:schemeClr>
                </a:solidFill>
              </a:rPr>
              <a:t>Index</a:t>
            </a:r>
            <a:r>
              <a:rPr lang="it-IT" sz="2800" b="1" dirty="0" smtClean="0">
                <a:solidFill>
                  <a:schemeClr val="bg1">
                    <a:lumMod val="50000"/>
                  </a:schemeClr>
                </a:solidFill>
              </a:rPr>
              <a:t> per l’inclusione </a:t>
            </a:r>
            <a:endParaRPr lang="it-IT" sz="2800" dirty="0">
              <a:solidFill>
                <a:schemeClr val="bg1">
                  <a:lumMod val="50000"/>
                </a:schemeClr>
              </a:solidFill>
            </a:endParaRPr>
          </a:p>
        </p:txBody>
      </p:sp>
    </p:spTree>
    <p:extLst>
      <p:ext uri="{BB962C8B-B14F-4D97-AF65-F5344CB8AC3E}">
        <p14:creationId xmlns="" xmlns:p14="http://schemas.microsoft.com/office/powerpoint/2010/main" val="2324299800"/>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692696"/>
            <a:ext cx="7488832" cy="4248472"/>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1600" b="1" cap="none" dirty="0">
              <a:solidFill>
                <a:srgbClr val="002060"/>
              </a:solidFill>
              <a:latin typeface="+mn-lt"/>
            </a:endParaRPr>
          </a:p>
        </p:txBody>
      </p:sp>
      <p:sp>
        <p:nvSpPr>
          <p:cNvPr id="2" name="Rectangle 1"/>
          <p:cNvSpPr/>
          <p:nvPr/>
        </p:nvSpPr>
        <p:spPr>
          <a:xfrm>
            <a:off x="539552" y="1738532"/>
            <a:ext cx="7752109" cy="2677656"/>
          </a:xfrm>
          <a:prstGeom prst="rect">
            <a:avLst/>
          </a:prstGeom>
        </p:spPr>
        <p:txBody>
          <a:bodyPr wrap="square">
            <a:spAutoFit/>
          </a:bodyPr>
          <a:lstStyle/>
          <a:p>
            <a:endParaRPr lang="it-IT" sz="2800" b="1" dirty="0" smtClean="0">
              <a:solidFill>
                <a:srgbClr val="002060"/>
              </a:solidFill>
            </a:endParaRPr>
          </a:p>
          <a:p>
            <a:endParaRPr lang="it-IT" sz="2800" b="1" dirty="0" smtClean="0">
              <a:solidFill>
                <a:srgbClr val="002060"/>
              </a:solidFill>
            </a:endParaRPr>
          </a:p>
          <a:p>
            <a:endParaRPr lang="it-IT" sz="2800" b="1" dirty="0" smtClean="0">
              <a:solidFill>
                <a:srgbClr val="002060"/>
              </a:solidFill>
            </a:endParaRPr>
          </a:p>
          <a:p>
            <a:r>
              <a:rPr lang="it-IT" sz="2800" b="1" dirty="0" smtClean="0">
                <a:solidFill>
                  <a:srgbClr val="002060"/>
                </a:solidFill>
                <a:latin typeface="Constantia" pitchFamily="18" charset="0"/>
              </a:rPr>
              <a:t>«È un percorso verso la crescita illimitata degli apprendimenti e della partecipazione di tutti»	</a:t>
            </a:r>
            <a:r>
              <a:rPr lang="it-IT" sz="2400" b="1" dirty="0" smtClean="0">
                <a:solidFill>
                  <a:srgbClr val="002060"/>
                </a:solidFill>
              </a:rPr>
              <a:t>					</a:t>
            </a:r>
          </a:p>
        </p:txBody>
      </p:sp>
      <p:sp>
        <p:nvSpPr>
          <p:cNvPr id="3" name="TextBox 2"/>
          <p:cNvSpPr txBox="1"/>
          <p:nvPr/>
        </p:nvSpPr>
        <p:spPr>
          <a:xfrm>
            <a:off x="673227" y="548680"/>
            <a:ext cx="7704856" cy="1938992"/>
          </a:xfrm>
          <a:prstGeom prst="rect">
            <a:avLst/>
          </a:prstGeom>
          <a:noFill/>
        </p:spPr>
        <p:txBody>
          <a:bodyPr wrap="square" rtlCol="0">
            <a:spAutoFit/>
          </a:bodyPr>
          <a:lstStyle/>
          <a:p>
            <a:endParaRPr lang="en-US" sz="4000" b="1" dirty="0" smtClean="0">
              <a:solidFill>
                <a:srgbClr val="002060"/>
              </a:solidFill>
            </a:endParaRPr>
          </a:p>
          <a:p>
            <a:r>
              <a:rPr lang="en-US" sz="4000" b="1" dirty="0" smtClean="0">
                <a:solidFill>
                  <a:schemeClr val="bg1">
                    <a:lumMod val="50000"/>
                  </a:schemeClr>
                </a:solidFill>
                <a:latin typeface="Constantia" pitchFamily="18" charset="0"/>
              </a:rPr>
              <a:t>COS’È L’INCLUSIONE IN INDEX?</a:t>
            </a:r>
            <a:endParaRPr lang="en-US" sz="4000" b="1" dirty="0">
              <a:solidFill>
                <a:schemeClr val="bg1">
                  <a:lumMod val="50000"/>
                </a:schemeClr>
              </a:solidFill>
              <a:latin typeface="Constantia" pitchFamily="18" charset="0"/>
            </a:endParaRPr>
          </a:p>
        </p:txBody>
      </p:sp>
    </p:spTree>
    <p:extLst>
      <p:ext uri="{BB962C8B-B14F-4D97-AF65-F5344CB8AC3E}">
        <p14:creationId xmlns="" xmlns:p14="http://schemas.microsoft.com/office/powerpoint/2010/main" val="2333927068"/>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0" kern="1200" dirty="0" smtClean="0">
                <a:solidFill>
                  <a:srgbClr val="000000"/>
                </a:solidFill>
                <a:effectLst/>
                <a:latin typeface="Constantia" pitchFamily="18" charset="0"/>
                <a:ea typeface="ＭＳ Ｐゴシック" pitchFamily="34" charset="-128"/>
                <a:cs typeface="+mn-cs"/>
              </a:rPr>
              <a:t>L’</a:t>
            </a:r>
            <a:r>
              <a:rPr lang="it-IT" sz="2400" b="0" kern="1200" dirty="0" err="1" smtClean="0">
                <a:solidFill>
                  <a:srgbClr val="000000"/>
                </a:solidFill>
                <a:effectLst/>
                <a:latin typeface="Constantia" pitchFamily="18" charset="0"/>
                <a:ea typeface="ＭＳ Ｐゴシック" pitchFamily="34" charset="-128"/>
                <a:cs typeface="+mn-cs"/>
              </a:rPr>
              <a:t>Index</a:t>
            </a:r>
            <a:r>
              <a:rPr lang="it-IT" sz="2400" b="0" kern="1200" dirty="0" smtClean="0">
                <a:solidFill>
                  <a:srgbClr val="000000"/>
                </a:solidFill>
                <a:effectLst/>
                <a:latin typeface="Constantia" pitchFamily="18" charset="0"/>
                <a:ea typeface="ＭＳ Ｐゴシック" pitchFamily="34" charset="-128"/>
                <a:cs typeface="+mn-cs"/>
              </a:rPr>
              <a:t> per l’inclusione è stato pubblicato nel 2000 dal </a:t>
            </a:r>
            <a:r>
              <a:rPr lang="it-IT" sz="2400" b="0" kern="1200" dirty="0" err="1" smtClean="0">
                <a:solidFill>
                  <a:srgbClr val="000000"/>
                </a:solidFill>
                <a:effectLst/>
                <a:latin typeface="Constantia" pitchFamily="18" charset="0"/>
                <a:ea typeface="ＭＳ Ｐゴシック" pitchFamily="34" charset="-128"/>
                <a:cs typeface="+mn-cs"/>
              </a:rPr>
              <a:t>Centre</a:t>
            </a:r>
            <a:r>
              <a:rPr lang="it-IT" sz="2400" b="0" kern="1200" dirty="0" smtClean="0">
                <a:solidFill>
                  <a:srgbClr val="000000"/>
                </a:solidFill>
                <a:effectLst/>
                <a:latin typeface="Constantia" pitchFamily="18" charset="0"/>
                <a:ea typeface="ＭＳ Ｐゴシック" pitchFamily="34" charset="-128"/>
                <a:cs typeface="+mn-cs"/>
              </a:rPr>
              <a:t> </a:t>
            </a:r>
            <a:r>
              <a:rPr lang="it-IT" sz="2400" b="0" kern="1200" dirty="0" err="1" smtClean="0">
                <a:solidFill>
                  <a:srgbClr val="000000"/>
                </a:solidFill>
                <a:effectLst/>
                <a:latin typeface="Constantia" pitchFamily="18" charset="0"/>
                <a:ea typeface="ＭＳ Ｐゴシック" pitchFamily="34" charset="-128"/>
                <a:cs typeface="+mn-cs"/>
              </a:rPr>
              <a:t>for</a:t>
            </a:r>
            <a:r>
              <a:rPr lang="it-IT" sz="2400" b="0" kern="1200" dirty="0" smtClean="0">
                <a:solidFill>
                  <a:srgbClr val="000000"/>
                </a:solidFill>
                <a:effectLst/>
                <a:latin typeface="Constantia" pitchFamily="18" charset="0"/>
                <a:ea typeface="ＭＳ Ｐゴシック" pitchFamily="34" charset="-128"/>
                <a:cs typeface="+mn-cs"/>
              </a:rPr>
              <a:t> </a:t>
            </a:r>
            <a:r>
              <a:rPr lang="it-IT" sz="2400" b="0" kern="1200" dirty="0" err="1" smtClean="0">
                <a:solidFill>
                  <a:srgbClr val="000000"/>
                </a:solidFill>
                <a:effectLst/>
                <a:latin typeface="Constantia" pitchFamily="18" charset="0"/>
                <a:ea typeface="ＭＳ Ｐゴシック" pitchFamily="34" charset="-128"/>
                <a:cs typeface="+mn-cs"/>
              </a:rPr>
              <a:t>Studies</a:t>
            </a:r>
            <a:r>
              <a:rPr lang="it-IT" sz="2400" b="0" kern="1200" dirty="0" smtClean="0">
                <a:solidFill>
                  <a:srgbClr val="000000"/>
                </a:solidFill>
                <a:effectLst/>
                <a:latin typeface="Constantia" pitchFamily="18" charset="0"/>
                <a:ea typeface="ＭＳ Ｐゴシック" pitchFamily="34" charset="-128"/>
                <a:cs typeface="+mn-cs"/>
              </a:rPr>
              <a:t> on Inclusive </a:t>
            </a:r>
            <a:r>
              <a:rPr lang="it-IT" sz="2400" b="0" kern="1200" dirty="0" err="1" smtClean="0">
                <a:solidFill>
                  <a:srgbClr val="000000"/>
                </a:solidFill>
                <a:effectLst/>
                <a:latin typeface="Constantia" pitchFamily="18" charset="0"/>
                <a:ea typeface="ＭＳ Ｐゴシック" pitchFamily="34" charset="-128"/>
                <a:cs typeface="+mn-cs"/>
              </a:rPr>
              <a:t>Education</a:t>
            </a:r>
            <a:r>
              <a:rPr lang="it-IT" sz="2400" b="0" kern="1200" dirty="0" smtClean="0">
                <a:solidFill>
                  <a:srgbClr val="000000"/>
                </a:solidFill>
                <a:effectLst/>
                <a:latin typeface="Constantia" pitchFamily="18" charset="0"/>
                <a:ea typeface="ＭＳ Ｐゴシック" pitchFamily="34" charset="-128"/>
                <a:cs typeface="+mn-cs"/>
              </a:rPr>
              <a:t> in Gran Bretagna  ed è :</a:t>
            </a:r>
            <a:endParaRPr lang="it-IT" dirty="0">
              <a:latin typeface="Constantia" pitchFamily="18" charset="0"/>
            </a:endParaRPr>
          </a:p>
        </p:txBody>
      </p:sp>
      <p:sp>
        <p:nvSpPr>
          <p:cNvPr id="3" name="Segnaposto contenuto 2"/>
          <p:cNvSpPr>
            <a:spLocks noGrp="1"/>
          </p:cNvSpPr>
          <p:nvPr>
            <p:ph idx="1"/>
          </p:nvPr>
        </p:nvSpPr>
        <p:spPr/>
        <p:txBody>
          <a:bodyPr>
            <a:normAutofit fontScale="70000" lnSpcReduction="20000"/>
          </a:bodyPr>
          <a:lstStyle/>
          <a:p>
            <a:pPr algn="just" eaLnBrk="1" hangingPunct="1"/>
            <a:r>
              <a:rPr lang="it-IT" sz="3600" dirty="0" smtClean="0">
                <a:latin typeface="Constantia" pitchFamily="18" charset="0"/>
              </a:rPr>
              <a:t>Uno dei principali strumenti di lavoro del GLI</a:t>
            </a:r>
          </a:p>
          <a:p>
            <a:pPr algn="just" eaLnBrk="1" hangingPunct="1"/>
            <a:r>
              <a:rPr lang="it-IT" sz="3600" dirty="0" smtClean="0">
                <a:latin typeface="Constantia" pitchFamily="18" charset="0"/>
              </a:rPr>
              <a:t>Rivela, monitora e valuta il grado di </a:t>
            </a:r>
            <a:r>
              <a:rPr lang="it-IT" sz="3600" dirty="0" err="1" smtClean="0">
                <a:latin typeface="Constantia" pitchFamily="18" charset="0"/>
              </a:rPr>
              <a:t>inclusività</a:t>
            </a:r>
            <a:r>
              <a:rPr lang="it-IT" sz="3600" dirty="0" smtClean="0">
                <a:latin typeface="Constantia" pitchFamily="18" charset="0"/>
              </a:rPr>
              <a:t> della scuola</a:t>
            </a:r>
          </a:p>
          <a:p>
            <a:pPr algn="just" eaLnBrk="1" hangingPunct="1"/>
            <a:r>
              <a:rPr lang="it-IT" sz="3600" dirty="0" smtClean="0">
                <a:latin typeface="Constantia" pitchFamily="18" charset="0"/>
              </a:rPr>
              <a:t>Costruisce un buon Piano Annuale per l’Inclusione</a:t>
            </a:r>
          </a:p>
          <a:p>
            <a:pPr algn="just" eaLnBrk="1" hangingPunct="1"/>
            <a:r>
              <a:rPr lang="it-IT" sz="3600" dirty="0" smtClean="0">
                <a:latin typeface="Constantia" pitchFamily="18" charset="0"/>
              </a:rPr>
              <a:t>Fornisce questionari adattabili alle specifiche realtà scolastiche</a:t>
            </a:r>
          </a:p>
          <a:p>
            <a:pPr algn="just" eaLnBrk="1" hangingPunct="1"/>
            <a:r>
              <a:rPr lang="it-IT" sz="3600" dirty="0" smtClean="0">
                <a:latin typeface="Constantia" pitchFamily="18" charset="0"/>
              </a:rPr>
              <a:t>Non propone schede da compilare ma una metodologia attraverso cui si può coinvolgere tutto il collegio docenti, in maniera partecipata e costruttiva, al fine di una maggiore </a:t>
            </a:r>
            <a:r>
              <a:rPr lang="it-IT" sz="3600" dirty="0" err="1" smtClean="0">
                <a:latin typeface="Constantia" pitchFamily="18" charset="0"/>
              </a:rPr>
              <a:t>corresponsabilizzazione</a:t>
            </a:r>
            <a:r>
              <a:rPr lang="it-IT" sz="3600" dirty="0" smtClean="0">
                <a:latin typeface="Constantia" pitchFamily="18" charset="0"/>
              </a:rPr>
              <a:t> e partecipazione dell’intera comunità educante</a:t>
            </a:r>
          </a:p>
          <a:p>
            <a:endParaRPr lang="it-IT"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6220" y="332656"/>
            <a:ext cx="8786813" cy="765274"/>
          </a:xfrm>
        </p:spPr>
        <p:txBody>
          <a:bodyPr/>
          <a:lstStyle/>
          <a:p>
            <a:pPr algn="ctr" eaLnBrk="1" hangingPunct="1"/>
            <a:r>
              <a:rPr lang="en-US" sz="4000" b="1" dirty="0" smtClean="0">
                <a:solidFill>
                  <a:schemeClr val="bg1">
                    <a:lumMod val="50000"/>
                  </a:schemeClr>
                </a:solidFill>
                <a:latin typeface="+mn-lt"/>
              </a:rPr>
              <a:t>I CONTENUTI DELL’INDEX</a:t>
            </a:r>
          </a:p>
        </p:txBody>
      </p:sp>
      <p:sp>
        <p:nvSpPr>
          <p:cNvPr id="7172" name="TextBox 4"/>
          <p:cNvSpPr txBox="1">
            <a:spLocks noChangeArrowheads="1"/>
          </p:cNvSpPr>
          <p:nvPr/>
        </p:nvSpPr>
        <p:spPr bwMode="auto">
          <a:xfrm>
            <a:off x="381000" y="1295400"/>
            <a:ext cx="7786688" cy="267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endParaRPr lang="en-US" sz="2800" b="1">
              <a:solidFill>
                <a:srgbClr val="404040"/>
              </a:solidFill>
              <a:latin typeface="Calibri" pitchFamily="34" charset="0"/>
            </a:endParaRPr>
          </a:p>
          <a:p>
            <a:pPr eaLnBrk="1" hangingPunct="1">
              <a:buFont typeface="Calibri" pitchFamily="34" charset="0"/>
              <a:buAutoNum type="arabicPeriod"/>
            </a:pPr>
            <a:endParaRPr lang="en-US" sz="2800" b="1">
              <a:solidFill>
                <a:srgbClr val="404040"/>
              </a:solidFill>
              <a:latin typeface="Calibri" pitchFamily="34" charset="0"/>
            </a:endParaRPr>
          </a:p>
          <a:p>
            <a:pPr eaLnBrk="1" hangingPunct="1"/>
            <a:r>
              <a:rPr lang="en-US" sz="2800" b="1">
                <a:solidFill>
                  <a:srgbClr val="404040"/>
                </a:solidFill>
                <a:latin typeface="Calibri" pitchFamily="34" charset="0"/>
              </a:rPr>
              <a:t>        </a:t>
            </a:r>
          </a:p>
          <a:p>
            <a:pPr eaLnBrk="1" hangingPunct="1"/>
            <a:endParaRPr lang="en-US" sz="2800" b="1">
              <a:solidFill>
                <a:srgbClr val="404040"/>
              </a:solidFill>
              <a:latin typeface="Calibri" pitchFamily="34" charset="0"/>
            </a:endParaRPr>
          </a:p>
          <a:p>
            <a:pPr eaLnBrk="1" hangingPunct="1"/>
            <a:endParaRPr lang="en-US" sz="2800" b="1">
              <a:solidFill>
                <a:srgbClr val="404040"/>
              </a:solidFill>
              <a:latin typeface="Calibri" pitchFamily="34" charset="0"/>
            </a:endParaRPr>
          </a:p>
          <a:p>
            <a:pPr eaLnBrk="1" hangingPunct="1"/>
            <a:endParaRPr lang="en-US" sz="2800" b="1">
              <a:solidFill>
                <a:srgbClr val="404040"/>
              </a:solidFill>
              <a:latin typeface="Calibri" pitchFamily="34" charset="0"/>
            </a:endParaRPr>
          </a:p>
        </p:txBody>
      </p:sp>
      <p:sp>
        <p:nvSpPr>
          <p:cNvPr id="6" name="Isosceles Triangle 5"/>
          <p:cNvSpPr/>
          <p:nvPr/>
        </p:nvSpPr>
        <p:spPr>
          <a:xfrm rot="1240916">
            <a:off x="6264048" y="2155602"/>
            <a:ext cx="2571750" cy="2214563"/>
          </a:xfrm>
          <a:prstGeom prst="triangle">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rgbClr val="FFFFFF"/>
              </a:solidFill>
              <a:ea typeface="ＭＳ Ｐゴシック" pitchFamily="-111" charset="-128"/>
              <a:cs typeface="ＭＳ Ｐゴシック" pitchFamily="-111" charset="-128"/>
            </a:endParaRPr>
          </a:p>
        </p:txBody>
      </p:sp>
      <p:sp>
        <p:nvSpPr>
          <p:cNvPr id="7174" name="TextBox 6"/>
          <p:cNvSpPr txBox="1">
            <a:spLocks noChangeArrowheads="1"/>
          </p:cNvSpPr>
          <p:nvPr/>
        </p:nvSpPr>
        <p:spPr bwMode="auto">
          <a:xfrm rot="1240916">
            <a:off x="5650830" y="4372316"/>
            <a:ext cx="257175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2400" dirty="0">
                <a:latin typeface="Calibri" pitchFamily="34" charset="0"/>
              </a:rPr>
              <a:t>Culture inclusive</a:t>
            </a:r>
          </a:p>
        </p:txBody>
      </p:sp>
      <p:sp>
        <p:nvSpPr>
          <p:cNvPr id="7175" name="TextBox 7"/>
          <p:cNvSpPr txBox="1">
            <a:spLocks noChangeArrowheads="1"/>
          </p:cNvSpPr>
          <p:nvPr/>
        </p:nvSpPr>
        <p:spPr bwMode="auto">
          <a:xfrm rot="4801399">
            <a:off x="7192772" y="3136313"/>
            <a:ext cx="257175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2400" dirty="0" err="1">
                <a:latin typeface="Calibri" pitchFamily="34" charset="0"/>
              </a:rPr>
              <a:t>Pratiche</a:t>
            </a:r>
            <a:r>
              <a:rPr lang="en-US" sz="2400" dirty="0">
                <a:latin typeface="Calibri" pitchFamily="34" charset="0"/>
              </a:rPr>
              <a:t> inclusive</a:t>
            </a:r>
          </a:p>
        </p:txBody>
      </p:sp>
      <p:sp>
        <p:nvSpPr>
          <p:cNvPr id="7176" name="TextBox 8"/>
          <p:cNvSpPr txBox="1">
            <a:spLocks noChangeArrowheads="1"/>
          </p:cNvSpPr>
          <p:nvPr/>
        </p:nvSpPr>
        <p:spPr bwMode="auto">
          <a:xfrm rot="-2358407">
            <a:off x="5435021" y="2463298"/>
            <a:ext cx="257175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2400" dirty="0" err="1">
                <a:latin typeface="Calibri" pitchFamily="34" charset="0"/>
              </a:rPr>
              <a:t>Politiche</a:t>
            </a:r>
            <a:r>
              <a:rPr lang="en-US" sz="2400" dirty="0">
                <a:latin typeface="Calibri" pitchFamily="34" charset="0"/>
              </a:rPr>
              <a:t> inclusive</a:t>
            </a:r>
          </a:p>
        </p:txBody>
      </p:sp>
      <p:sp>
        <p:nvSpPr>
          <p:cNvPr id="7177" name="TextBox 4"/>
          <p:cNvSpPr txBox="1">
            <a:spLocks noChangeArrowheads="1"/>
          </p:cNvSpPr>
          <p:nvPr/>
        </p:nvSpPr>
        <p:spPr bwMode="auto">
          <a:xfrm>
            <a:off x="500063" y="989013"/>
            <a:ext cx="5367337" cy="4955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endParaRPr lang="en-US" sz="2800" b="1" dirty="0">
              <a:solidFill>
                <a:srgbClr val="404040"/>
              </a:solidFill>
              <a:latin typeface="Calibri" pitchFamily="34" charset="0"/>
            </a:endParaRPr>
          </a:p>
          <a:p>
            <a:pPr eaLnBrk="1" hangingPunct="1"/>
            <a:r>
              <a:rPr lang="de-DE" sz="2400" b="1" dirty="0">
                <a:solidFill>
                  <a:srgbClr val="002060"/>
                </a:solidFill>
                <a:latin typeface="Constantia" pitchFamily="18" charset="0"/>
              </a:rPr>
              <a:t>CREARE CULTURE INCLUSIVE</a:t>
            </a:r>
          </a:p>
          <a:p>
            <a:pPr eaLnBrk="1" hangingPunct="1"/>
            <a:r>
              <a:rPr lang="de-DE" sz="2400" dirty="0" err="1">
                <a:solidFill>
                  <a:srgbClr val="002060"/>
                </a:solidFill>
                <a:latin typeface="Constantia" pitchFamily="18" charset="0"/>
              </a:rPr>
              <a:t>Costruire</a:t>
            </a:r>
            <a:r>
              <a:rPr lang="de-DE" sz="2400" dirty="0">
                <a:solidFill>
                  <a:srgbClr val="002060"/>
                </a:solidFill>
                <a:latin typeface="Constantia" pitchFamily="18" charset="0"/>
              </a:rPr>
              <a:t> </a:t>
            </a:r>
            <a:r>
              <a:rPr lang="de-DE" sz="2400" dirty="0" err="1">
                <a:solidFill>
                  <a:srgbClr val="002060"/>
                </a:solidFill>
                <a:latin typeface="Constantia" pitchFamily="18" charset="0"/>
              </a:rPr>
              <a:t>comunità</a:t>
            </a:r>
            <a:endParaRPr lang="de-DE" sz="2400" dirty="0">
              <a:solidFill>
                <a:srgbClr val="002060"/>
              </a:solidFill>
              <a:latin typeface="Constantia" pitchFamily="18" charset="0"/>
            </a:endParaRPr>
          </a:p>
          <a:p>
            <a:pPr eaLnBrk="1" hangingPunct="1"/>
            <a:r>
              <a:rPr lang="de-DE" sz="2400" dirty="0" err="1">
                <a:solidFill>
                  <a:srgbClr val="002060"/>
                </a:solidFill>
                <a:latin typeface="Constantia" pitchFamily="18" charset="0"/>
              </a:rPr>
              <a:t>Affermare</a:t>
            </a:r>
            <a:r>
              <a:rPr lang="de-DE" sz="2400" dirty="0">
                <a:solidFill>
                  <a:srgbClr val="002060"/>
                </a:solidFill>
                <a:latin typeface="Constantia" pitchFamily="18" charset="0"/>
              </a:rPr>
              <a:t> </a:t>
            </a:r>
            <a:r>
              <a:rPr lang="de-DE" sz="2400" dirty="0" err="1">
                <a:solidFill>
                  <a:srgbClr val="002060"/>
                </a:solidFill>
                <a:latin typeface="Constantia" pitchFamily="18" charset="0"/>
              </a:rPr>
              <a:t>valori</a:t>
            </a:r>
            <a:r>
              <a:rPr lang="de-DE" sz="2400" dirty="0">
                <a:solidFill>
                  <a:srgbClr val="002060"/>
                </a:solidFill>
                <a:latin typeface="Constantia" pitchFamily="18" charset="0"/>
              </a:rPr>
              <a:t> </a:t>
            </a:r>
            <a:r>
              <a:rPr lang="de-DE" sz="2400" dirty="0" err="1">
                <a:solidFill>
                  <a:srgbClr val="002060"/>
                </a:solidFill>
                <a:latin typeface="Constantia" pitchFamily="18" charset="0"/>
              </a:rPr>
              <a:t>inclusivi</a:t>
            </a:r>
            <a:endParaRPr lang="de-DE" sz="2400" dirty="0">
              <a:solidFill>
                <a:srgbClr val="002060"/>
              </a:solidFill>
              <a:latin typeface="Constantia" pitchFamily="18" charset="0"/>
            </a:endParaRPr>
          </a:p>
          <a:p>
            <a:pPr eaLnBrk="1" hangingPunct="1"/>
            <a:endParaRPr lang="de-DE" sz="2400" b="1" dirty="0">
              <a:solidFill>
                <a:srgbClr val="002060"/>
              </a:solidFill>
              <a:latin typeface="Constantia" pitchFamily="18" charset="0"/>
            </a:endParaRPr>
          </a:p>
          <a:p>
            <a:pPr eaLnBrk="1" hangingPunct="1"/>
            <a:r>
              <a:rPr lang="de-DE" sz="2400" b="1" dirty="0">
                <a:solidFill>
                  <a:srgbClr val="002060"/>
                </a:solidFill>
                <a:latin typeface="Constantia" pitchFamily="18" charset="0"/>
              </a:rPr>
              <a:t>PRODURRE POLITICHE INCLUSIVE</a:t>
            </a:r>
          </a:p>
          <a:p>
            <a:pPr eaLnBrk="1" hangingPunct="1"/>
            <a:r>
              <a:rPr lang="de-DE" sz="2400" dirty="0" err="1">
                <a:solidFill>
                  <a:srgbClr val="002060"/>
                </a:solidFill>
                <a:latin typeface="Constantia" pitchFamily="18" charset="0"/>
              </a:rPr>
              <a:t>Sviluppare</a:t>
            </a:r>
            <a:r>
              <a:rPr lang="de-DE" sz="2400" dirty="0">
                <a:solidFill>
                  <a:srgbClr val="002060"/>
                </a:solidFill>
                <a:latin typeface="Constantia" pitchFamily="18" charset="0"/>
              </a:rPr>
              <a:t> la </a:t>
            </a:r>
            <a:r>
              <a:rPr lang="de-DE" sz="2400" dirty="0" err="1">
                <a:solidFill>
                  <a:srgbClr val="002060"/>
                </a:solidFill>
                <a:latin typeface="Constantia" pitchFamily="18" charset="0"/>
              </a:rPr>
              <a:t>scuola</a:t>
            </a:r>
            <a:r>
              <a:rPr lang="de-DE" sz="2400" dirty="0">
                <a:solidFill>
                  <a:srgbClr val="002060"/>
                </a:solidFill>
                <a:latin typeface="Constantia" pitchFamily="18" charset="0"/>
              </a:rPr>
              <a:t> per tutti</a:t>
            </a:r>
          </a:p>
          <a:p>
            <a:pPr eaLnBrk="1" hangingPunct="1"/>
            <a:r>
              <a:rPr lang="de-DE" sz="2400" dirty="0" err="1">
                <a:solidFill>
                  <a:srgbClr val="002060"/>
                </a:solidFill>
                <a:latin typeface="Constantia" pitchFamily="18" charset="0"/>
              </a:rPr>
              <a:t>Organizzare</a:t>
            </a:r>
            <a:r>
              <a:rPr lang="de-DE" sz="2400" dirty="0">
                <a:solidFill>
                  <a:srgbClr val="002060"/>
                </a:solidFill>
                <a:latin typeface="Constantia" pitchFamily="18" charset="0"/>
              </a:rPr>
              <a:t> </a:t>
            </a:r>
            <a:r>
              <a:rPr lang="de-DE" sz="2400" dirty="0" err="1">
                <a:solidFill>
                  <a:srgbClr val="002060"/>
                </a:solidFill>
                <a:latin typeface="Constantia" pitchFamily="18" charset="0"/>
              </a:rPr>
              <a:t>sostegno</a:t>
            </a:r>
            <a:r>
              <a:rPr lang="de-DE" sz="2400" dirty="0">
                <a:solidFill>
                  <a:srgbClr val="002060"/>
                </a:solidFill>
                <a:latin typeface="Constantia" pitchFamily="18" charset="0"/>
              </a:rPr>
              <a:t> alle </a:t>
            </a:r>
            <a:r>
              <a:rPr lang="de-DE" sz="2400" dirty="0" err="1">
                <a:solidFill>
                  <a:srgbClr val="002060"/>
                </a:solidFill>
                <a:latin typeface="Constantia" pitchFamily="18" charset="0"/>
              </a:rPr>
              <a:t>diversità</a:t>
            </a:r>
            <a:endParaRPr lang="de-DE" sz="2400" dirty="0">
              <a:solidFill>
                <a:srgbClr val="002060"/>
              </a:solidFill>
              <a:latin typeface="Constantia" pitchFamily="18" charset="0"/>
            </a:endParaRPr>
          </a:p>
          <a:p>
            <a:pPr eaLnBrk="1" hangingPunct="1"/>
            <a:endParaRPr lang="de-DE" sz="2400" b="1" dirty="0">
              <a:solidFill>
                <a:srgbClr val="002060"/>
              </a:solidFill>
              <a:latin typeface="Constantia" pitchFamily="18" charset="0"/>
            </a:endParaRPr>
          </a:p>
          <a:p>
            <a:pPr eaLnBrk="1" hangingPunct="1"/>
            <a:r>
              <a:rPr lang="de-DE" sz="2400" b="1" dirty="0">
                <a:solidFill>
                  <a:srgbClr val="002060"/>
                </a:solidFill>
                <a:latin typeface="Constantia" pitchFamily="18" charset="0"/>
              </a:rPr>
              <a:t>SVILUPPARE PRATICHE INCLUSIVE</a:t>
            </a:r>
          </a:p>
          <a:p>
            <a:pPr eaLnBrk="1" hangingPunct="1"/>
            <a:r>
              <a:rPr lang="de-DE" sz="2400" dirty="0" err="1">
                <a:solidFill>
                  <a:srgbClr val="002060"/>
                </a:solidFill>
                <a:latin typeface="Constantia" pitchFamily="18" charset="0"/>
              </a:rPr>
              <a:t>Coordinare</a:t>
            </a:r>
            <a:r>
              <a:rPr lang="de-DE" sz="2400" dirty="0">
                <a:solidFill>
                  <a:srgbClr val="002060"/>
                </a:solidFill>
                <a:latin typeface="Constantia" pitchFamily="18" charset="0"/>
              </a:rPr>
              <a:t> </a:t>
            </a:r>
            <a:r>
              <a:rPr lang="de-DE" sz="2400" dirty="0" err="1">
                <a:solidFill>
                  <a:srgbClr val="002060"/>
                </a:solidFill>
                <a:latin typeface="Constantia" pitchFamily="18" charset="0"/>
              </a:rPr>
              <a:t>l‘apprendimento</a:t>
            </a:r>
            <a:endParaRPr lang="de-DE" sz="2400" dirty="0">
              <a:solidFill>
                <a:srgbClr val="002060"/>
              </a:solidFill>
              <a:latin typeface="Constantia" pitchFamily="18" charset="0"/>
            </a:endParaRPr>
          </a:p>
          <a:p>
            <a:pPr eaLnBrk="1" hangingPunct="1"/>
            <a:r>
              <a:rPr lang="de-DE" sz="2400" dirty="0" err="1">
                <a:solidFill>
                  <a:srgbClr val="002060"/>
                </a:solidFill>
                <a:latin typeface="Constantia" pitchFamily="18" charset="0"/>
              </a:rPr>
              <a:t>Mobilitare</a:t>
            </a:r>
            <a:r>
              <a:rPr lang="de-DE" sz="2400" dirty="0">
                <a:solidFill>
                  <a:srgbClr val="002060"/>
                </a:solidFill>
                <a:latin typeface="Constantia" pitchFamily="18" charset="0"/>
              </a:rPr>
              <a:t> le </a:t>
            </a:r>
            <a:r>
              <a:rPr lang="de-DE" sz="2400" dirty="0" err="1">
                <a:solidFill>
                  <a:srgbClr val="002060"/>
                </a:solidFill>
                <a:latin typeface="Constantia" pitchFamily="18" charset="0"/>
              </a:rPr>
              <a:t>risorse</a:t>
            </a:r>
            <a:endParaRPr lang="en-US" sz="2400" dirty="0">
              <a:solidFill>
                <a:srgbClr val="002060"/>
              </a:solidFill>
              <a:latin typeface="Constantia" pitchFamily="18" charset="0"/>
            </a:endParaRPr>
          </a:p>
        </p:txBody>
      </p:sp>
    </p:spTree>
    <p:extLst>
      <p:ext uri="{BB962C8B-B14F-4D97-AF65-F5344CB8AC3E}">
        <p14:creationId xmlns="" xmlns:p14="http://schemas.microsoft.com/office/powerpoint/2010/main" val="1754965902"/>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3878" y="2020969"/>
            <a:ext cx="8194586" cy="954107"/>
          </a:xfrm>
          <a:prstGeom prst="rect">
            <a:avLst/>
          </a:prstGeom>
        </p:spPr>
        <p:txBody>
          <a:bodyPr wrap="square">
            <a:spAutoFit/>
          </a:bodyPr>
          <a:lstStyle/>
          <a:p>
            <a:r>
              <a:rPr lang="it-IT" sz="2800" b="1" dirty="0" smtClean="0">
                <a:solidFill>
                  <a:srgbClr val="002060"/>
                </a:solidFill>
                <a:latin typeface="Constantia" pitchFamily="18" charset="0"/>
              </a:rPr>
              <a:t>DIMENSIONI E SEZIONI: </a:t>
            </a:r>
            <a:r>
              <a:rPr lang="it-IT" sz="2800" dirty="0" smtClean="0">
                <a:solidFill>
                  <a:srgbClr val="002060"/>
                </a:solidFill>
                <a:latin typeface="Constantia" pitchFamily="18" charset="0"/>
              </a:rPr>
              <a:t>strutturano l’analisi della realtà scolastica</a:t>
            </a:r>
            <a:r>
              <a:rPr lang="it-IT" sz="2400" dirty="0" smtClean="0">
                <a:solidFill>
                  <a:srgbClr val="002060"/>
                </a:solidFill>
                <a:latin typeface="Constantia" pitchFamily="18" charset="0"/>
              </a:rPr>
              <a:t>	</a:t>
            </a:r>
          </a:p>
        </p:txBody>
      </p:sp>
      <p:sp>
        <p:nvSpPr>
          <p:cNvPr id="6" name="TextBox 5"/>
          <p:cNvSpPr txBox="1"/>
          <p:nvPr/>
        </p:nvSpPr>
        <p:spPr>
          <a:xfrm>
            <a:off x="673227" y="548680"/>
            <a:ext cx="7704856" cy="1323439"/>
          </a:xfrm>
          <a:prstGeom prst="rect">
            <a:avLst/>
          </a:prstGeom>
          <a:noFill/>
        </p:spPr>
        <p:txBody>
          <a:bodyPr wrap="square" rtlCol="0">
            <a:spAutoFit/>
          </a:bodyPr>
          <a:lstStyle/>
          <a:p>
            <a:r>
              <a:rPr lang="en-US" sz="4000" b="1" dirty="0" smtClean="0">
                <a:solidFill>
                  <a:schemeClr val="bg1">
                    <a:lumMod val="50000"/>
                  </a:schemeClr>
                </a:solidFill>
                <a:latin typeface="Constantia" pitchFamily="18" charset="0"/>
              </a:rPr>
              <a:t>COM’E’ STRUTTURATO L’INDEX?</a:t>
            </a:r>
            <a:endParaRPr lang="en-US" sz="4000" b="1" dirty="0">
              <a:solidFill>
                <a:schemeClr val="bg1">
                  <a:lumMod val="50000"/>
                </a:schemeClr>
              </a:solidFill>
              <a:latin typeface="Constantia" pitchFamily="18" charset="0"/>
            </a:endParaRPr>
          </a:p>
        </p:txBody>
      </p:sp>
      <p:sp>
        <p:nvSpPr>
          <p:cNvPr id="8" name="Rectangle 7"/>
          <p:cNvSpPr/>
          <p:nvPr/>
        </p:nvSpPr>
        <p:spPr>
          <a:xfrm>
            <a:off x="604303" y="3356992"/>
            <a:ext cx="7842704" cy="954107"/>
          </a:xfrm>
          <a:prstGeom prst="rect">
            <a:avLst/>
          </a:prstGeom>
        </p:spPr>
        <p:txBody>
          <a:bodyPr wrap="square">
            <a:spAutoFit/>
          </a:bodyPr>
          <a:lstStyle/>
          <a:p>
            <a:r>
              <a:rPr lang="it-IT" sz="2800" b="1" dirty="0" smtClean="0">
                <a:solidFill>
                  <a:srgbClr val="002060"/>
                </a:solidFill>
              </a:rPr>
              <a:t>INDICATORI: </a:t>
            </a:r>
            <a:r>
              <a:rPr lang="it-IT" sz="2800" dirty="0" smtClean="0">
                <a:solidFill>
                  <a:srgbClr val="002060"/>
                </a:solidFill>
              </a:rPr>
              <a:t>aiutano ad individuare le </a:t>
            </a:r>
            <a:r>
              <a:rPr lang="it-IT" sz="2800" dirty="0" smtClean="0">
                <a:solidFill>
                  <a:srgbClr val="002060"/>
                </a:solidFill>
                <a:latin typeface="Constantia" pitchFamily="18" charset="0"/>
              </a:rPr>
              <a:t>situazioni</a:t>
            </a:r>
            <a:r>
              <a:rPr lang="it-IT" sz="2800" dirty="0" smtClean="0">
                <a:solidFill>
                  <a:srgbClr val="002060"/>
                </a:solidFill>
              </a:rPr>
              <a:t> che necessitano di un intervento</a:t>
            </a:r>
            <a:endParaRPr lang="it-IT" sz="2400" dirty="0" smtClean="0">
              <a:solidFill>
                <a:srgbClr val="002060"/>
              </a:solidFill>
            </a:endParaRPr>
          </a:p>
        </p:txBody>
      </p:sp>
      <p:sp>
        <p:nvSpPr>
          <p:cNvPr id="9" name="Rectangle 8"/>
          <p:cNvSpPr/>
          <p:nvPr/>
        </p:nvSpPr>
        <p:spPr>
          <a:xfrm>
            <a:off x="553878" y="4653136"/>
            <a:ext cx="7797547" cy="954107"/>
          </a:xfrm>
          <a:prstGeom prst="rect">
            <a:avLst/>
          </a:prstGeom>
        </p:spPr>
        <p:txBody>
          <a:bodyPr wrap="square">
            <a:spAutoFit/>
          </a:bodyPr>
          <a:lstStyle/>
          <a:p>
            <a:r>
              <a:rPr lang="it-IT" sz="2800" b="1" dirty="0" smtClean="0">
                <a:solidFill>
                  <a:srgbClr val="002060"/>
                </a:solidFill>
                <a:latin typeface="Constantia" pitchFamily="18" charset="0"/>
              </a:rPr>
              <a:t>DOMANDE: </a:t>
            </a:r>
            <a:r>
              <a:rPr lang="it-IT" sz="2800" dirty="0" smtClean="0">
                <a:solidFill>
                  <a:srgbClr val="002060"/>
                </a:solidFill>
                <a:latin typeface="Constantia" pitchFamily="18" charset="0"/>
              </a:rPr>
              <a:t>aiutano a entrare nei dettagli delle situazioni evidenziate dagli indicatori</a:t>
            </a:r>
            <a:endParaRPr lang="it-IT" sz="2400" dirty="0" smtClean="0">
              <a:solidFill>
                <a:srgbClr val="002060"/>
              </a:solidFill>
              <a:latin typeface="Constantia" pitchFamily="18" charset="0"/>
            </a:endParaRPr>
          </a:p>
        </p:txBody>
      </p:sp>
    </p:spTree>
    <p:extLst>
      <p:ext uri="{BB962C8B-B14F-4D97-AF65-F5344CB8AC3E}">
        <p14:creationId xmlns="" xmlns:p14="http://schemas.microsoft.com/office/powerpoint/2010/main" val="3076041779"/>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solidFill>
                  <a:schemeClr val="bg1">
                    <a:lumMod val="50000"/>
                  </a:schemeClr>
                </a:solidFill>
                <a:latin typeface="Constantia" pitchFamily="18" charset="0"/>
              </a:rPr>
              <a:t>Valutazione degli alunni con disabilità certificata (L.104/92)</a:t>
            </a:r>
            <a:endParaRPr lang="it-IT" sz="3600" dirty="0">
              <a:solidFill>
                <a:schemeClr val="bg1">
                  <a:lumMod val="50000"/>
                </a:schemeClr>
              </a:solidFill>
              <a:latin typeface="Constantia" pitchFamily="18" charset="0"/>
            </a:endParaRPr>
          </a:p>
        </p:txBody>
      </p:sp>
      <p:sp>
        <p:nvSpPr>
          <p:cNvPr id="3" name="Segnaposto contenuto 2"/>
          <p:cNvSpPr>
            <a:spLocks noGrp="1"/>
          </p:cNvSpPr>
          <p:nvPr>
            <p:ph idx="1"/>
          </p:nvPr>
        </p:nvSpPr>
        <p:spPr>
          <a:xfrm>
            <a:off x="179512" y="1905000"/>
            <a:ext cx="8666038" cy="4191000"/>
          </a:xfrm>
        </p:spPr>
        <p:txBody>
          <a:bodyPr>
            <a:normAutofit/>
          </a:bodyPr>
          <a:lstStyle/>
          <a:p>
            <a:pPr algn="just">
              <a:buNone/>
            </a:pPr>
            <a:r>
              <a:rPr lang="it-IT" dirty="0" smtClean="0">
                <a:latin typeface="Constantia" pitchFamily="18" charset="0"/>
              </a:rPr>
              <a:t>   Nel 1 ciclo (scuola primaria e scuola secondaria di 1°grado):  la valutazione deve essere coerente con gli obiettivi previsti nel Piano Educativo Individualizzato; se gli obiettivi previsti sono stati raggiunti, l’alunno può passare alla classe successiva anche se la sua programmazione e completamente differenziata da quella della classe. </a:t>
            </a:r>
            <a:endParaRPr lang="it-IT"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lumMod val="50000"/>
                  </a:schemeClr>
                </a:solidFill>
                <a:latin typeface="Constantia" pitchFamily="18" charset="0"/>
              </a:rPr>
              <a:t>Valutazione degli alunni con DSA L.170/2010</a:t>
            </a:r>
            <a:endParaRPr lang="it-IT" dirty="0">
              <a:solidFill>
                <a:schemeClr val="bg1">
                  <a:lumMod val="50000"/>
                </a:schemeClr>
              </a:solidFill>
              <a:latin typeface="Constantia" pitchFamily="18" charset="0"/>
            </a:endParaRPr>
          </a:p>
        </p:txBody>
      </p:sp>
      <p:sp>
        <p:nvSpPr>
          <p:cNvPr id="3" name="Segnaposto contenuto 2"/>
          <p:cNvSpPr>
            <a:spLocks noGrp="1"/>
          </p:cNvSpPr>
          <p:nvPr>
            <p:ph idx="1"/>
          </p:nvPr>
        </p:nvSpPr>
        <p:spPr>
          <a:xfrm>
            <a:off x="251520" y="1628800"/>
            <a:ext cx="8594030" cy="5229200"/>
          </a:xfrm>
        </p:spPr>
        <p:txBody>
          <a:bodyPr>
            <a:noAutofit/>
          </a:bodyPr>
          <a:lstStyle/>
          <a:p>
            <a:pPr algn="just">
              <a:buNone/>
            </a:pPr>
            <a:r>
              <a:rPr lang="it-IT" sz="2400" dirty="0" smtClean="0">
                <a:latin typeface="Constantia" pitchFamily="18" charset="0"/>
              </a:rPr>
              <a:t>    La valutazione avverrà in coerenza con tutte le modalità adottate nelle fasi del percorso di apprendimento effettuato </a:t>
            </a:r>
          </a:p>
          <a:p>
            <a:pPr algn="just">
              <a:buNone/>
            </a:pPr>
            <a:r>
              <a:rPr lang="it-IT" sz="2400" dirty="0" smtClean="0">
                <a:latin typeface="Constantia" pitchFamily="18" charset="0"/>
              </a:rPr>
              <a:t>     con l’obiettivo di ridurre il più possibile le difficoltà degli studenti dovuta a mancata automatizzazione delle abilità di base</a:t>
            </a:r>
          </a:p>
          <a:p>
            <a:pPr>
              <a:buNone/>
            </a:pPr>
            <a:r>
              <a:rPr lang="it-IT" sz="2400" dirty="0" smtClean="0">
                <a:latin typeface="Constantia" pitchFamily="18" charset="0"/>
              </a:rPr>
              <a:t>Con l’esplicita, condivisa intenzione di partire:</a:t>
            </a:r>
          </a:p>
          <a:p>
            <a:pPr>
              <a:buNone/>
            </a:pPr>
            <a:endParaRPr lang="it-IT" sz="2400" dirty="0" smtClean="0">
              <a:latin typeface="Constantia" pitchFamily="18" charset="0"/>
            </a:endParaRPr>
          </a:p>
          <a:p>
            <a:pPr>
              <a:buNone/>
            </a:pPr>
            <a:r>
              <a:rPr lang="it-IT" sz="2400" dirty="0" smtClean="0">
                <a:latin typeface="Constantia" pitchFamily="18" charset="0"/>
              </a:rPr>
              <a:t>1. dall’epistemologia specifica</a:t>
            </a:r>
          </a:p>
          <a:p>
            <a:pPr>
              <a:buNone/>
            </a:pPr>
            <a:r>
              <a:rPr lang="it-IT" sz="2400" dirty="0" smtClean="0">
                <a:latin typeface="Constantia" pitchFamily="18" charset="0"/>
              </a:rPr>
              <a:t>2. dal lessico proprio</a:t>
            </a:r>
          </a:p>
          <a:p>
            <a:pPr>
              <a:buNone/>
            </a:pPr>
            <a:r>
              <a:rPr lang="it-IT" sz="2400" dirty="0" smtClean="0">
                <a:latin typeface="Constantia" pitchFamily="18" charset="0"/>
              </a:rPr>
              <a:t>3. dalle strutture concettuali portanti</a:t>
            </a:r>
          </a:p>
          <a:p>
            <a:pPr>
              <a:buNone/>
            </a:pPr>
            <a:r>
              <a:rPr lang="it-IT" sz="2400" dirty="0" smtClean="0">
                <a:latin typeface="Constantia" pitchFamily="18" charset="0"/>
              </a:rPr>
              <a:t>4. dalla metodologia disciplinare</a:t>
            </a:r>
          </a:p>
          <a:p>
            <a:pPr>
              <a:buNone/>
            </a:pPr>
            <a:r>
              <a:rPr lang="it-IT" sz="2400" dirty="0" smtClean="0">
                <a:latin typeface="Constantia" pitchFamily="18" charset="0"/>
              </a:rPr>
              <a:t>5. dagli obiettivi irrinunciabili /minimi di una Disciplina</a:t>
            </a:r>
          </a:p>
          <a:p>
            <a:pPr algn="just">
              <a:buNone/>
            </a:pPr>
            <a:endParaRPr lang="it-IT" sz="2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4475"/>
            <a:ext cx="8385175" cy="1960389"/>
          </a:xfrm>
        </p:spPr>
        <p:txBody>
          <a:bodyPr/>
          <a:lstStyle/>
          <a:p>
            <a:pPr algn="ctr"/>
            <a:r>
              <a:rPr lang="it-IT" dirty="0" smtClean="0">
                <a:solidFill>
                  <a:schemeClr val="bg1">
                    <a:lumMod val="50000"/>
                  </a:schemeClr>
                </a:solidFill>
              </a:rPr>
              <a:t>I passi verso l’inclusione  La Normativa </a:t>
            </a:r>
            <a:endParaRPr lang="it-IT" dirty="0">
              <a:solidFill>
                <a:schemeClr val="bg1">
                  <a:lumMod val="50000"/>
                </a:schemeClr>
              </a:solidFill>
            </a:endParaRPr>
          </a:p>
        </p:txBody>
      </p:sp>
      <p:sp>
        <p:nvSpPr>
          <p:cNvPr id="4" name="Rettangolo 3"/>
          <p:cNvSpPr/>
          <p:nvPr/>
        </p:nvSpPr>
        <p:spPr>
          <a:xfrm>
            <a:off x="395536" y="1779687"/>
            <a:ext cx="8496944" cy="5078313"/>
          </a:xfrm>
          <a:prstGeom prst="rect">
            <a:avLst/>
          </a:prstGeom>
        </p:spPr>
        <p:txBody>
          <a:bodyPr wrap="square">
            <a:spAutoFit/>
          </a:bodyPr>
          <a:lstStyle/>
          <a:p>
            <a:endParaRPr lang="it-IT" dirty="0"/>
          </a:p>
          <a:p>
            <a:endParaRPr lang="it-IT" dirty="0"/>
          </a:p>
          <a:p>
            <a:r>
              <a:rPr lang="it-IT" sz="2400" dirty="0" err="1">
                <a:latin typeface="Constantia" pitchFamily="18" charset="0"/>
              </a:rPr>
              <a:t>•Legge</a:t>
            </a:r>
            <a:r>
              <a:rPr lang="it-IT" sz="2400" dirty="0">
                <a:latin typeface="Constantia" pitchFamily="18" charset="0"/>
              </a:rPr>
              <a:t> 517/1977 : integrazione alunni disabili </a:t>
            </a:r>
          </a:p>
          <a:p>
            <a:r>
              <a:rPr lang="it-IT" sz="2400" dirty="0" err="1">
                <a:latin typeface="Constantia" pitchFamily="18" charset="0"/>
              </a:rPr>
              <a:t>•Legge</a:t>
            </a:r>
            <a:r>
              <a:rPr lang="it-IT" sz="2400" dirty="0">
                <a:latin typeface="Constantia" pitchFamily="18" charset="0"/>
              </a:rPr>
              <a:t> 104/1992 : Legge quadro per l’assistenza, l’integrazione sociale e i diritti dei disabili </a:t>
            </a:r>
          </a:p>
          <a:p>
            <a:r>
              <a:rPr lang="it-IT" sz="2400" dirty="0" err="1">
                <a:latin typeface="Constantia" pitchFamily="18" charset="0"/>
              </a:rPr>
              <a:t>•Legge</a:t>
            </a:r>
            <a:r>
              <a:rPr lang="it-IT" sz="2400" dirty="0">
                <a:latin typeface="Constantia" pitchFamily="18" charset="0"/>
              </a:rPr>
              <a:t> 170/2010: Nuove norme in materia di disturbi specifici di apprendimento </a:t>
            </a:r>
          </a:p>
          <a:p>
            <a:r>
              <a:rPr lang="it-IT" sz="2400" dirty="0" err="1">
                <a:latin typeface="Constantia" pitchFamily="18" charset="0"/>
              </a:rPr>
              <a:t>•Direttiva</a:t>
            </a:r>
            <a:r>
              <a:rPr lang="it-IT" sz="2400" dirty="0">
                <a:latin typeface="Constantia" pitchFamily="18" charset="0"/>
              </a:rPr>
              <a:t> ministeriale del 27/12/2012: Strumenti di intervento per alunni con bisogni educativi speciali e organizzazione territoriale per l’inclusione scolastica </a:t>
            </a:r>
          </a:p>
          <a:p>
            <a:r>
              <a:rPr lang="it-IT" sz="2400" dirty="0" err="1">
                <a:latin typeface="Constantia" pitchFamily="18" charset="0"/>
              </a:rPr>
              <a:t>•C.M.</a:t>
            </a:r>
            <a:r>
              <a:rPr lang="it-IT" sz="2400" dirty="0">
                <a:latin typeface="Constantia" pitchFamily="18" charset="0"/>
              </a:rPr>
              <a:t> 8 del 6 marzo 2013 – D.M. 27/12/2012 – Indicazioni operative </a:t>
            </a:r>
          </a:p>
          <a:p>
            <a:r>
              <a:rPr lang="it-IT" sz="2400" dirty="0" err="1">
                <a:latin typeface="Constantia" pitchFamily="18" charset="0"/>
              </a:rPr>
              <a:t>•C.M.</a:t>
            </a:r>
            <a:r>
              <a:rPr lang="it-IT" sz="2400" dirty="0">
                <a:latin typeface="Constantia" pitchFamily="18" charset="0"/>
              </a:rPr>
              <a:t> del 27 giugno 2013 – Piano Annuale per l’</a:t>
            </a:r>
            <a:r>
              <a:rPr lang="it-IT" sz="2400" dirty="0" err="1">
                <a:latin typeface="Constantia" pitchFamily="18" charset="0"/>
              </a:rPr>
              <a:t>Inclusività</a:t>
            </a:r>
            <a:r>
              <a:rPr lang="it-IT" sz="2400" dirty="0">
                <a:latin typeface="Constantia" pitchFamily="18" charset="0"/>
              </a:rPr>
              <a:t> </a:t>
            </a:r>
          </a:p>
          <a:p>
            <a:endParaRPr lang="it-IT" sz="2400"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1700808"/>
            <a:ext cx="7560840" cy="4832092"/>
          </a:xfrm>
          <a:prstGeom prst="rect">
            <a:avLst/>
          </a:prstGeom>
        </p:spPr>
        <p:txBody>
          <a:bodyPr wrap="square">
            <a:spAutoFit/>
          </a:bodyPr>
          <a:lstStyle/>
          <a:p>
            <a:pPr eaLnBrk="1" fontAlgn="auto" hangingPunct="1">
              <a:spcAft>
                <a:spcPts val="0"/>
              </a:spcAft>
              <a:buFont typeface="Arial" pitchFamily="34" charset="0"/>
              <a:buNone/>
              <a:defRPr/>
            </a:pPr>
            <a:r>
              <a:rPr lang="it-IT" sz="2800" dirty="0" smtClean="0">
                <a:latin typeface="Constantia" pitchFamily="18" charset="0"/>
              </a:rPr>
              <a:t>Sulla base del disturbo specifico, anche in sede di esami di Stato, </a:t>
            </a:r>
            <a:r>
              <a:rPr lang="it-IT" sz="2800" i="1" dirty="0" smtClean="0">
                <a:latin typeface="Constantia" pitchFamily="18" charset="0"/>
              </a:rPr>
              <a:t>[le Commissioni]</a:t>
            </a:r>
            <a:r>
              <a:rPr lang="it-IT" sz="2800" dirty="0" smtClean="0">
                <a:latin typeface="Constantia" pitchFamily="18" charset="0"/>
              </a:rPr>
              <a:t> possono riservare ai candidati </a:t>
            </a:r>
            <a:r>
              <a:rPr lang="it-IT" sz="2800" u="sng" dirty="0" smtClean="0">
                <a:latin typeface="Constantia" pitchFamily="18" charset="0"/>
              </a:rPr>
              <a:t>tempi più lunghi di quelli ordinari</a:t>
            </a:r>
            <a:r>
              <a:rPr lang="it-IT" sz="2800" dirty="0" smtClean="0">
                <a:latin typeface="Constantia" pitchFamily="18" charset="0"/>
              </a:rPr>
              <a:t>. Le medesime Commissioni assicurano, altresì, </a:t>
            </a:r>
            <a:r>
              <a:rPr lang="it-IT" sz="2800" u="sng" dirty="0" smtClean="0">
                <a:latin typeface="Constantia" pitchFamily="18" charset="0"/>
              </a:rPr>
              <a:t>l’utilizzazione di idonei strumenti compensativi e adottano criteri valutativi attenti soprattutto ai contenuti piuttosto che alla forma</a:t>
            </a:r>
            <a:r>
              <a:rPr lang="it-IT" sz="2800" dirty="0" smtClean="0">
                <a:latin typeface="Constantia" pitchFamily="18" charset="0"/>
              </a:rPr>
              <a:t>, sia nelle prove scritte, anche con riferimento alle prove nazionali INVALSI previste per gli esami di Stato, sia in fase di colloquio.</a:t>
            </a:r>
          </a:p>
        </p:txBody>
      </p:sp>
      <p:sp>
        <p:nvSpPr>
          <p:cNvPr id="5" name="Rettangolo 4"/>
          <p:cNvSpPr/>
          <p:nvPr/>
        </p:nvSpPr>
        <p:spPr>
          <a:xfrm>
            <a:off x="251520" y="0"/>
            <a:ext cx="8280920" cy="1661993"/>
          </a:xfrm>
          <a:prstGeom prst="rect">
            <a:avLst/>
          </a:prstGeom>
        </p:spPr>
        <p:txBody>
          <a:bodyPr wrap="square">
            <a:spAutoFit/>
          </a:bodyPr>
          <a:lstStyle/>
          <a:p>
            <a:pPr eaLnBrk="1" fontAlgn="auto" hangingPunct="1">
              <a:spcAft>
                <a:spcPts val="0"/>
              </a:spcAft>
              <a:buFont typeface="Arial" pitchFamily="34" charset="0"/>
              <a:buNone/>
              <a:defRPr/>
            </a:pPr>
            <a:endParaRPr lang="it-IT" b="1" dirty="0" smtClean="0"/>
          </a:p>
          <a:p>
            <a:pPr eaLnBrk="1" fontAlgn="auto" hangingPunct="1">
              <a:spcAft>
                <a:spcPts val="0"/>
              </a:spcAft>
              <a:buFont typeface="Arial" pitchFamily="34" charset="0"/>
              <a:buNone/>
              <a:defRPr/>
            </a:pPr>
            <a:r>
              <a:rPr lang="it-IT" sz="2800" b="1" dirty="0" smtClean="0">
                <a:solidFill>
                  <a:schemeClr val="bg1">
                    <a:lumMod val="50000"/>
                  </a:schemeClr>
                </a:solidFill>
                <a:latin typeface="Constantia" pitchFamily="18" charset="0"/>
              </a:rPr>
              <a:t>Forme di verifica e di valutazione </a:t>
            </a:r>
          </a:p>
          <a:p>
            <a:pPr eaLnBrk="1" fontAlgn="auto" hangingPunct="1">
              <a:spcAft>
                <a:spcPts val="0"/>
              </a:spcAft>
              <a:buFont typeface="Arial" pitchFamily="34" charset="0"/>
              <a:buNone/>
              <a:defRPr/>
            </a:pPr>
            <a:r>
              <a:rPr lang="it-IT" sz="2800" b="1" dirty="0" smtClean="0">
                <a:solidFill>
                  <a:schemeClr val="bg1">
                    <a:lumMod val="50000"/>
                  </a:schemeClr>
                </a:solidFill>
                <a:latin typeface="Constantia" pitchFamily="18" charset="0"/>
              </a:rPr>
              <a:t>DM 5669 /2011 (decreto attuativo legge 170/2010)</a:t>
            </a:r>
            <a:endParaRPr lang="it-IT" sz="2800" dirty="0" smtClean="0">
              <a:solidFill>
                <a:schemeClr val="bg1">
                  <a:lumMod val="50000"/>
                </a:schemeClr>
              </a:solidFill>
              <a:latin typeface="Constantia" pitchFamily="18" charset="0"/>
            </a:endParaRPr>
          </a:p>
          <a:p>
            <a:pPr eaLnBrk="1" fontAlgn="auto" hangingPunct="1">
              <a:spcAft>
                <a:spcPts val="0"/>
              </a:spcAft>
              <a:buFont typeface="Arial" pitchFamily="34" charset="0"/>
              <a:buNone/>
              <a:defRPr/>
            </a:pPr>
            <a:r>
              <a:rPr lang="it-IT" sz="2800" b="1" dirty="0" smtClean="0">
                <a:solidFill>
                  <a:schemeClr val="bg1">
                    <a:lumMod val="50000"/>
                  </a:schemeClr>
                </a:solidFill>
                <a:latin typeface="Constantia" pitchFamily="18" charset="0"/>
              </a:rPr>
              <a:t>Articolo 6</a:t>
            </a:r>
            <a:r>
              <a:rPr lang="it-IT" sz="2400" b="1" dirty="0" smtClean="0">
                <a:latin typeface="Constantia" pitchFamily="18" charset="0"/>
              </a:rPr>
              <a:t>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476672"/>
            <a:ext cx="8640960" cy="1569660"/>
          </a:xfrm>
          <a:prstGeom prst="rect">
            <a:avLst/>
          </a:prstGeom>
        </p:spPr>
        <p:txBody>
          <a:bodyPr wrap="square">
            <a:spAutoFit/>
          </a:bodyPr>
          <a:lstStyle/>
          <a:p>
            <a:pPr algn="ctr"/>
            <a:r>
              <a:rPr lang="it-IT" sz="3200" dirty="0" smtClean="0">
                <a:solidFill>
                  <a:schemeClr val="bg1">
                    <a:lumMod val="50000"/>
                  </a:schemeClr>
                </a:solidFill>
                <a:latin typeface="Constantia" pitchFamily="18" charset="0"/>
              </a:rPr>
              <a:t>LA VALUTAZIONE DEGLI ALUNNI CON SINDROME ADHD </a:t>
            </a:r>
          </a:p>
          <a:p>
            <a:r>
              <a:rPr lang="it-IT" sz="3200" dirty="0" smtClean="0">
                <a:solidFill>
                  <a:schemeClr val="bg1">
                    <a:lumMod val="50000"/>
                  </a:schemeClr>
                </a:solidFill>
                <a:latin typeface="Constantia" pitchFamily="18" charset="0"/>
              </a:rPr>
              <a:t> </a:t>
            </a:r>
            <a:endParaRPr lang="it-IT" sz="3200" dirty="0">
              <a:solidFill>
                <a:schemeClr val="bg1">
                  <a:lumMod val="50000"/>
                </a:schemeClr>
              </a:solidFill>
              <a:latin typeface="Constantia" pitchFamily="18" charset="0"/>
            </a:endParaRPr>
          </a:p>
        </p:txBody>
      </p:sp>
      <p:sp>
        <p:nvSpPr>
          <p:cNvPr id="7" name="CasellaDiTesto 6"/>
          <p:cNvSpPr txBox="1"/>
          <p:nvPr/>
        </p:nvSpPr>
        <p:spPr>
          <a:xfrm>
            <a:off x="323528" y="2204864"/>
            <a:ext cx="8352928" cy="4093428"/>
          </a:xfrm>
          <a:prstGeom prst="rect">
            <a:avLst/>
          </a:prstGeom>
          <a:noFill/>
        </p:spPr>
        <p:txBody>
          <a:bodyPr wrap="square" rtlCol="0">
            <a:spAutoFit/>
          </a:bodyPr>
          <a:lstStyle/>
          <a:p>
            <a:r>
              <a:rPr lang="it-IT" sz="2000" dirty="0" smtClean="0">
                <a:latin typeface="Constantia" pitchFamily="18" charset="0"/>
              </a:rPr>
              <a:t>In merito alla norma sancita dal Decreto Ministeriale 16 gennaio 2009 N°5 che     riguarda “Criteri e modalità applicative della valutazione del comportamento” è auspicabile che i docenti considerino i fattori presenti nella diagnosi ADHD prima di procedere alla valutazione dell’alunno/a.</a:t>
            </a:r>
          </a:p>
          <a:p>
            <a:pPr algn="just"/>
            <a:endParaRPr lang="it-IT" sz="2000" dirty="0" smtClean="0">
              <a:latin typeface="Constantia" pitchFamily="18" charset="0"/>
            </a:endParaRPr>
          </a:p>
          <a:p>
            <a:pPr algn="just"/>
            <a:r>
              <a:rPr lang="it-IT" sz="2000" dirty="0" smtClean="0">
                <a:latin typeface="Constantia" pitchFamily="18" charset="0"/>
              </a:rPr>
              <a:t>Si sottolinea l'importanza e delicatezza della valutazione periodica del       comportamento dell'alunno </a:t>
            </a:r>
            <a:r>
              <a:rPr lang="it-IT" sz="2000" u="sng" dirty="0" smtClean="0">
                <a:latin typeface="Constantia" pitchFamily="18" charset="0"/>
              </a:rPr>
              <a:t>(voto di condotta). Occorre infatti tenere   conto del fatto che il comportamento di un alunno con ADHD è   condizionato fortemente dalla presenza dei sintomi del disturbo.</a:t>
            </a:r>
          </a:p>
          <a:p>
            <a:pPr algn="just"/>
            <a:endParaRPr lang="it-IT" sz="2000" dirty="0" smtClean="0">
              <a:latin typeface="Constantia" pitchFamily="18" charset="0"/>
            </a:endParaRPr>
          </a:p>
          <a:p>
            <a:pPr algn="just"/>
            <a:r>
              <a:rPr lang="it-IT" sz="2000" dirty="0" smtClean="0">
                <a:latin typeface="Constantia" pitchFamily="18" charset="0"/>
              </a:rPr>
              <a:t>Sarebbe pertanto auspicabile che la valutazione delle sue azioni fosse  fatta evitando di attribuire valutazioni negative per comportamenti  che sono attribuibili a fattori di tipo neurobiologico</a:t>
            </a:r>
            <a:endParaRPr lang="it-IT" sz="2000" dirty="0">
              <a:latin typeface="Constantia" pitchFamily="18" charset="0"/>
            </a:endParaRPr>
          </a:p>
        </p:txBody>
      </p:sp>
      <p:sp>
        <p:nvSpPr>
          <p:cNvPr id="8" name="Rettangolo 7"/>
          <p:cNvSpPr/>
          <p:nvPr/>
        </p:nvSpPr>
        <p:spPr>
          <a:xfrm>
            <a:off x="323528" y="1484784"/>
            <a:ext cx="7632848" cy="369332"/>
          </a:xfrm>
          <a:prstGeom prst="rect">
            <a:avLst/>
          </a:prstGeom>
        </p:spPr>
        <p:txBody>
          <a:bodyPr wrap="square">
            <a:spAutoFit/>
          </a:bodyPr>
          <a:lstStyle/>
          <a:p>
            <a:pPr algn="just"/>
            <a:r>
              <a:rPr lang="it-IT" dirty="0" smtClean="0"/>
              <a:t>Nota </a:t>
            </a:r>
            <a:r>
              <a:rPr lang="it-IT" dirty="0" err="1" smtClean="0"/>
              <a:t>Miur</a:t>
            </a:r>
            <a:r>
              <a:rPr lang="it-IT" dirty="0" smtClean="0"/>
              <a:t> </a:t>
            </a:r>
            <a:r>
              <a:rPr lang="it-IT" dirty="0" err="1" smtClean="0"/>
              <a:t>Prot</a:t>
            </a:r>
            <a:r>
              <a:rPr lang="it-IT" dirty="0" smtClean="0"/>
              <a:t> n. 4089-15/6/2010</a:t>
            </a:r>
            <a:endParaRPr lang="it-IT"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44475"/>
            <a:ext cx="8385175" cy="1096293"/>
          </a:xfrm>
        </p:spPr>
        <p:txBody>
          <a:bodyPr/>
          <a:lstStyle/>
          <a:p>
            <a:r>
              <a:rPr lang="it-IT" sz="2400" dirty="0" smtClean="0">
                <a:solidFill>
                  <a:schemeClr val="accent3">
                    <a:lumMod val="50000"/>
                  </a:schemeClr>
                </a:solidFill>
              </a:rPr>
              <a:t>LA VALUTAZIONE DEGLI ALUNNI STRANIERI </a:t>
            </a:r>
            <a:br>
              <a:rPr lang="it-IT" sz="2400" dirty="0" smtClean="0">
                <a:solidFill>
                  <a:schemeClr val="accent3">
                    <a:lumMod val="50000"/>
                  </a:schemeClr>
                </a:solidFill>
              </a:rPr>
            </a:br>
            <a:r>
              <a:rPr lang="it-IT" sz="2400" dirty="0" smtClean="0"/>
              <a:t/>
            </a:r>
            <a:br>
              <a:rPr lang="it-IT" sz="2400" dirty="0" smtClean="0"/>
            </a:br>
            <a:endParaRPr lang="it-IT" sz="2400" dirty="0"/>
          </a:p>
        </p:txBody>
      </p:sp>
      <p:sp>
        <p:nvSpPr>
          <p:cNvPr id="3" name="Segnaposto contenuto 2"/>
          <p:cNvSpPr>
            <a:spLocks noGrp="1"/>
          </p:cNvSpPr>
          <p:nvPr>
            <p:ph idx="1"/>
          </p:nvPr>
        </p:nvSpPr>
        <p:spPr>
          <a:xfrm>
            <a:off x="323528" y="1268760"/>
            <a:ext cx="8820472" cy="5400600"/>
          </a:xfrm>
        </p:spPr>
        <p:txBody>
          <a:bodyPr/>
          <a:lstStyle/>
          <a:p>
            <a:pPr>
              <a:buNone/>
            </a:pPr>
            <a:r>
              <a:rPr lang="it-IT" sz="2400" dirty="0" smtClean="0">
                <a:latin typeface="Constantia" pitchFamily="18" charset="0"/>
              </a:rPr>
              <a:t>Linee guida per l’accoglienza e l’integrazione degli alunni stranieri, MIUR 2014</a:t>
            </a:r>
          </a:p>
          <a:p>
            <a:pPr>
              <a:buNone/>
            </a:pPr>
            <a:r>
              <a:rPr lang="it-IT" sz="2400" dirty="0" smtClean="0">
                <a:latin typeface="Constantia" pitchFamily="18" charset="0"/>
              </a:rPr>
              <a:t>Possibile adattamento dei programmi per i singoli alunni</a:t>
            </a:r>
          </a:p>
          <a:p>
            <a:pPr>
              <a:buNone/>
            </a:pPr>
            <a:r>
              <a:rPr lang="it-IT" sz="2400" dirty="0" smtClean="0">
                <a:latin typeface="Constantia" pitchFamily="18" charset="0"/>
              </a:rPr>
              <a:t>Formalizzazione di un vero e proprio piano didattico personalizzato solo in via eccezionale</a:t>
            </a:r>
          </a:p>
          <a:p>
            <a:pPr>
              <a:buNone/>
            </a:pPr>
            <a:r>
              <a:rPr lang="it-IT" sz="2400" dirty="0" smtClean="0">
                <a:latin typeface="Constantia" pitchFamily="18" charset="0"/>
              </a:rPr>
              <a:t>Valutazione che tenga conto, per quanto possibile, della loro storia scolastica precedente, degli esiti raggiunti, delle caratteristiche delle scuole frequentate, delle abilità e competenze essenziali acquisite</a:t>
            </a:r>
          </a:p>
          <a:p>
            <a:pPr>
              <a:buNone/>
            </a:pPr>
            <a:r>
              <a:rPr lang="it-IT" sz="2400" dirty="0" smtClean="0">
                <a:latin typeface="Constantia" pitchFamily="18" charset="0"/>
              </a:rPr>
              <a:t>Non abbassare gli obiettivi ma adattare gli strumenti e le modalità con cui attuare la valutazione , possibile presenza, nel caso di notevoli difficoltà comunicative, di docenti o mediatori linguistici competenti nella lingua d’origine per facilitare comunicazione</a:t>
            </a:r>
          </a:p>
          <a:p>
            <a:endParaRPr lang="it-IT" sz="2400"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solidFill>
                  <a:schemeClr val="bg1">
                    <a:lumMod val="50000"/>
                  </a:schemeClr>
                </a:solidFill>
              </a:rPr>
              <a:t/>
            </a:r>
            <a:br>
              <a:rPr lang="it-IT" sz="2400" dirty="0" smtClean="0">
                <a:solidFill>
                  <a:schemeClr val="bg1">
                    <a:lumMod val="50000"/>
                  </a:schemeClr>
                </a:solidFill>
              </a:rPr>
            </a:br>
            <a:r>
              <a:rPr lang="it-IT" sz="3200" dirty="0" smtClean="0">
                <a:solidFill>
                  <a:schemeClr val="bg1">
                    <a:lumMod val="50000"/>
                  </a:schemeClr>
                </a:solidFill>
                <a:latin typeface="Constantia" pitchFamily="18" charset="0"/>
              </a:rPr>
              <a:t>VALUTAZIONE DEGLI ALUNNI CON BES NON CERTIFICATI </a:t>
            </a:r>
            <a:r>
              <a:rPr lang="it-IT" sz="3200" dirty="0" smtClean="0">
                <a:latin typeface="Constantia" pitchFamily="18" charset="0"/>
              </a:rPr>
              <a:t/>
            </a:r>
            <a:br>
              <a:rPr lang="it-IT" sz="3200" dirty="0" smtClean="0">
                <a:latin typeface="Constantia" pitchFamily="18" charset="0"/>
              </a:rPr>
            </a:br>
            <a:endParaRPr lang="it-IT" sz="3200" dirty="0">
              <a:latin typeface="Constantia" pitchFamily="18" charset="0"/>
            </a:endParaRPr>
          </a:p>
        </p:txBody>
      </p:sp>
      <p:sp>
        <p:nvSpPr>
          <p:cNvPr id="3" name="Segnaposto contenuto 2"/>
          <p:cNvSpPr>
            <a:spLocks noGrp="1"/>
          </p:cNvSpPr>
          <p:nvPr>
            <p:ph idx="1"/>
          </p:nvPr>
        </p:nvSpPr>
        <p:spPr>
          <a:xfrm>
            <a:off x="0" y="1905000"/>
            <a:ext cx="8845550" cy="4191000"/>
          </a:xfrm>
        </p:spPr>
        <p:txBody>
          <a:bodyPr/>
          <a:lstStyle/>
          <a:p>
            <a:pPr>
              <a:buNone/>
            </a:pPr>
            <a:r>
              <a:rPr lang="it-IT" sz="2400" dirty="0" smtClean="0">
                <a:latin typeface="Constantia" pitchFamily="18" charset="0"/>
              </a:rPr>
              <a:t>OM 24 aprile 2013, n.13 –Esami di Stato Sc. Sec. II grado Art. 18 –Esame dei candidati con DSA , comma 4</a:t>
            </a:r>
          </a:p>
          <a:p>
            <a:pPr>
              <a:buNone/>
            </a:pPr>
            <a:r>
              <a:rPr lang="it-IT" sz="2400" dirty="0" smtClean="0">
                <a:latin typeface="Constantia" pitchFamily="18" charset="0"/>
              </a:rPr>
              <a:t>    Per altre situazioni di alunni con difficoltà di apprendimento di varia natura, formalmente individuati dal Consiglio di classe, devono essere fornite dal medesimo organo utili e opportune indicazioni per consentire a tali alunni di sostenere adeguatamente l’esame di Stato</a:t>
            </a:r>
          </a:p>
          <a:p>
            <a:pPr algn="ctr">
              <a:buNone/>
            </a:pPr>
            <a:r>
              <a:rPr lang="it-IT" sz="2400" dirty="0" smtClean="0">
                <a:latin typeface="Constantia" pitchFamily="18" charset="0"/>
              </a:rPr>
              <a:t>CRITERIO GENERALIZZABILE </a:t>
            </a:r>
          </a:p>
          <a:p>
            <a:pPr algn="ctr">
              <a:buNone/>
            </a:pPr>
            <a:r>
              <a:rPr lang="it-IT" sz="2400" dirty="0" smtClean="0">
                <a:solidFill>
                  <a:srgbClr val="C00000"/>
                </a:solidFill>
                <a:latin typeface="Constantia" pitchFamily="18" charset="0"/>
              </a:rPr>
              <a:t>METTERE GLI ALUNNI IN CONDIZIONE </a:t>
            </a:r>
          </a:p>
          <a:p>
            <a:pPr algn="ctr">
              <a:buNone/>
            </a:pPr>
            <a:r>
              <a:rPr lang="it-IT" sz="2400" dirty="0" err="1" smtClean="0">
                <a:solidFill>
                  <a:srgbClr val="C00000"/>
                </a:solidFill>
                <a:latin typeface="Constantia" pitchFamily="18" charset="0"/>
              </a:rPr>
              <a:t>DI</a:t>
            </a:r>
            <a:r>
              <a:rPr lang="it-IT" sz="2400" dirty="0" smtClean="0">
                <a:solidFill>
                  <a:srgbClr val="C00000"/>
                </a:solidFill>
                <a:latin typeface="Constantia" pitchFamily="18" charset="0"/>
              </a:rPr>
              <a:t> DIMOSTRARE CIÒ CHE SANNO E SANNO FARE</a:t>
            </a:r>
          </a:p>
          <a:p>
            <a:endParaRPr lang="it-IT"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type="body" idx="1"/>
          </p:nvPr>
        </p:nvSpPr>
        <p:spPr>
          <a:xfrm>
            <a:off x="250825" y="620713"/>
            <a:ext cx="8594725" cy="5475287"/>
          </a:xfrm>
        </p:spPr>
        <p:txBody>
          <a:bodyPr/>
          <a:lstStyle/>
          <a:p>
            <a:pPr algn="ctr" eaLnBrk="1" hangingPunct="1">
              <a:buFont typeface="Wingdings" pitchFamily="2" charset="2"/>
              <a:buNone/>
            </a:pPr>
            <a:endParaRPr lang="en-US" dirty="0" smtClean="0">
              <a:solidFill>
                <a:schemeClr val="tx2"/>
              </a:solidFill>
              <a:effectLst/>
            </a:endParaRPr>
          </a:p>
          <a:p>
            <a:pPr algn="ctr" eaLnBrk="1" hangingPunct="1">
              <a:buFont typeface="Wingdings" pitchFamily="2" charset="2"/>
              <a:buNone/>
            </a:pPr>
            <a:endParaRPr lang="en-US" dirty="0" smtClean="0">
              <a:solidFill>
                <a:schemeClr val="tx2"/>
              </a:solidFill>
              <a:effectLst/>
            </a:endParaRPr>
          </a:p>
          <a:p>
            <a:pPr algn="ctr" eaLnBrk="1" hangingPunct="1">
              <a:buFont typeface="Wingdings" pitchFamily="2" charset="2"/>
              <a:buNone/>
            </a:pPr>
            <a:r>
              <a:rPr lang="en-US" altLang="it-IT" dirty="0" smtClean="0">
                <a:solidFill>
                  <a:schemeClr val="tx2"/>
                </a:solidFill>
                <a:effectLst/>
                <a:latin typeface="Constantia" pitchFamily="18" charset="0"/>
              </a:rPr>
              <a:t>“</a:t>
            </a:r>
            <a:r>
              <a:rPr lang="it-IT" altLang="ja-JP" i="1" dirty="0" smtClean="0">
                <a:solidFill>
                  <a:srgbClr val="000000"/>
                </a:solidFill>
                <a:effectLst/>
                <a:latin typeface="Constantia" pitchFamily="18" charset="0"/>
              </a:rPr>
              <a:t>Ognuno è un genio. Ma se si giudica un pesce dalla sua abilità di arrampicarsi sugli alberi, lui passerà l</a:t>
            </a:r>
            <a:r>
              <a:rPr lang="ja-JP" altLang="it-IT" i="1" dirty="0" smtClean="0">
                <a:solidFill>
                  <a:srgbClr val="000000"/>
                </a:solidFill>
                <a:effectLst/>
              </a:rPr>
              <a:t>’</a:t>
            </a:r>
            <a:r>
              <a:rPr lang="it-IT" altLang="ja-JP" i="1" dirty="0" smtClean="0">
                <a:solidFill>
                  <a:srgbClr val="000000"/>
                </a:solidFill>
                <a:effectLst/>
                <a:latin typeface="Constantia" pitchFamily="18" charset="0"/>
              </a:rPr>
              <a:t>intera vita a credersi stupido</a:t>
            </a:r>
            <a:r>
              <a:rPr lang="ja-JP" altLang="it-IT" i="1" dirty="0" smtClean="0">
                <a:solidFill>
                  <a:srgbClr val="000000"/>
                </a:solidFill>
                <a:effectLst/>
              </a:rPr>
              <a:t>”</a:t>
            </a:r>
            <a:r>
              <a:rPr lang="it-IT" altLang="ja-JP" i="1" dirty="0" smtClean="0">
                <a:solidFill>
                  <a:srgbClr val="000000"/>
                </a:solidFill>
                <a:effectLst/>
                <a:latin typeface="Constantia" pitchFamily="18" charset="0"/>
              </a:rPr>
              <a:t>. </a:t>
            </a:r>
          </a:p>
          <a:p>
            <a:pPr algn="ctr" eaLnBrk="1" hangingPunct="1">
              <a:buFont typeface="Wingdings" pitchFamily="2" charset="2"/>
              <a:buNone/>
            </a:pPr>
            <a:r>
              <a:rPr lang="it-IT" sz="2800" dirty="0" smtClean="0">
                <a:solidFill>
                  <a:srgbClr val="000000"/>
                </a:solidFill>
                <a:effectLst/>
                <a:latin typeface="Constantia" pitchFamily="18" charset="0"/>
              </a:rPr>
              <a:t>Albert Einstein</a:t>
            </a:r>
            <a:r>
              <a:rPr lang="it-IT" b="1" dirty="0" smtClean="0">
                <a:solidFill>
                  <a:srgbClr val="000000"/>
                </a:solidFill>
                <a:effectLst/>
                <a:latin typeface="Constantia" pitchFamily="18" charset="0"/>
              </a:rPr>
              <a:t/>
            </a:r>
            <a:br>
              <a:rPr lang="it-IT" b="1" dirty="0" smtClean="0">
                <a:solidFill>
                  <a:srgbClr val="000000"/>
                </a:solidFill>
                <a:effectLst/>
                <a:latin typeface="Constantia" pitchFamily="18" charset="0"/>
              </a:rPr>
            </a:br>
            <a:endParaRPr lang="it-IT" b="1" dirty="0" smtClean="0">
              <a:solidFill>
                <a:srgbClr val="000000"/>
              </a:solidFill>
              <a:effectLst/>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dirty="0" smtClean="0">
                <a:solidFill>
                  <a:schemeClr val="bg1">
                    <a:lumMod val="50000"/>
                  </a:schemeClr>
                </a:solidFill>
              </a:rPr>
              <a:t>Un po’ di chiarezza</a:t>
            </a:r>
          </a:p>
        </p:txBody>
      </p:sp>
      <p:sp>
        <p:nvSpPr>
          <p:cNvPr id="4099" name="Rectangle 3"/>
          <p:cNvSpPr>
            <a:spLocks noGrp="1" noChangeArrowheads="1"/>
          </p:cNvSpPr>
          <p:nvPr>
            <p:ph type="body" idx="1"/>
          </p:nvPr>
        </p:nvSpPr>
        <p:spPr>
          <a:xfrm>
            <a:off x="3851275" y="1341438"/>
            <a:ext cx="5184775" cy="4114800"/>
          </a:xfrm>
        </p:spPr>
        <p:txBody>
          <a:bodyPr/>
          <a:lstStyle/>
          <a:p>
            <a:pPr eaLnBrk="1" hangingPunct="1"/>
            <a:r>
              <a:rPr lang="it-IT" dirty="0" smtClean="0"/>
              <a:t>Non CHI, ma COSA</a:t>
            </a:r>
          </a:p>
          <a:p>
            <a:pPr lvl="1" eaLnBrk="1" hangingPunct="1"/>
            <a:r>
              <a:rPr lang="it-IT" dirty="0" smtClean="0"/>
              <a:t>La normativa parte proprio dalla necessità di non identificare una persona con il suo problema/bisogno</a:t>
            </a:r>
          </a:p>
        </p:txBody>
      </p:sp>
      <p:sp>
        <p:nvSpPr>
          <p:cNvPr id="4100" name="AutoShape 4"/>
          <p:cNvSpPr>
            <a:spLocks noChangeArrowheads="1"/>
          </p:cNvSpPr>
          <p:nvPr/>
        </p:nvSpPr>
        <p:spPr bwMode="auto">
          <a:xfrm>
            <a:off x="611188" y="1916113"/>
            <a:ext cx="3673475" cy="1944687"/>
          </a:xfrm>
          <a:prstGeom prst="wedgeEllipseCallout">
            <a:avLst>
              <a:gd name="adj1" fmla="val -57389"/>
              <a:gd name="adj2" fmla="val 40532"/>
            </a:avLst>
          </a:prstGeom>
          <a:solidFill>
            <a:schemeClr val="accent1"/>
          </a:solidFill>
          <a:ln w="9525">
            <a:solidFill>
              <a:schemeClr val="tx1"/>
            </a:solidFill>
            <a:miter lim="800000"/>
            <a:headEnd/>
            <a:tailEnd/>
          </a:ln>
        </p:spPr>
        <p:txBody>
          <a:bodyPr/>
          <a:lstStyle/>
          <a:p>
            <a:pPr algn="ctr"/>
            <a:r>
              <a:rPr lang="it-IT" sz="3200"/>
              <a:t>Ma chi sono questi BES?</a:t>
            </a:r>
          </a:p>
        </p:txBody>
      </p:sp>
      <p:sp>
        <p:nvSpPr>
          <p:cNvPr id="27653" name="AutoShape 5"/>
          <p:cNvSpPr>
            <a:spLocks noChangeArrowheads="1"/>
          </p:cNvSpPr>
          <p:nvPr/>
        </p:nvSpPr>
        <p:spPr bwMode="auto">
          <a:xfrm>
            <a:off x="250825" y="4508500"/>
            <a:ext cx="4392613" cy="1873250"/>
          </a:xfrm>
          <a:prstGeom prst="homePlate">
            <a:avLst>
              <a:gd name="adj" fmla="val 32199"/>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anchor="ctr"/>
          <a:lstStyle/>
          <a:p>
            <a:pPr algn="ctr">
              <a:defRPr/>
            </a:pPr>
            <a:r>
              <a:rPr lang="it-IT" sz="2400" dirty="0"/>
              <a:t>Quindi, riferendomi ad un </a:t>
            </a:r>
            <a:r>
              <a:rPr lang="it-IT" sz="2400" dirty="0" smtClean="0"/>
              <a:t>fanciullo dovremo </a:t>
            </a:r>
            <a:r>
              <a:rPr lang="it-IT" sz="2400" dirty="0"/>
              <a:t>dire...</a:t>
            </a:r>
          </a:p>
        </p:txBody>
      </p:sp>
      <p:sp>
        <p:nvSpPr>
          <p:cNvPr id="27654" name="Rectangle 6"/>
          <p:cNvSpPr>
            <a:spLocks noChangeArrowheads="1"/>
          </p:cNvSpPr>
          <p:nvPr/>
        </p:nvSpPr>
        <p:spPr bwMode="auto">
          <a:xfrm>
            <a:off x="4751388" y="4508500"/>
            <a:ext cx="3924300" cy="187325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anchor="ctr"/>
          <a:lstStyle/>
          <a:p>
            <a:pPr algn="ctr">
              <a:defRPr/>
            </a:pPr>
            <a:r>
              <a:rPr lang="it-IT" sz="2400" dirty="0" smtClean="0"/>
              <a:t>Alunno </a:t>
            </a:r>
            <a:r>
              <a:rPr lang="it-IT" sz="2400" dirty="0"/>
              <a:t>CON BES, non </a:t>
            </a:r>
            <a:r>
              <a:rPr lang="it-IT" sz="2400" dirty="0" smtClean="0"/>
              <a:t>alunno </a:t>
            </a:r>
            <a:r>
              <a:rPr lang="it-IT" sz="2400" dirty="0"/>
              <a:t>BES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lumMod val="50000"/>
                  </a:schemeClr>
                </a:solidFill>
              </a:rPr>
              <a:t>Definizione di BES</a:t>
            </a:r>
            <a:r>
              <a:rPr lang="it-IT" dirty="0" smtClean="0"/>
              <a:t/>
            </a:r>
            <a:br>
              <a:rPr lang="it-IT" dirty="0" smtClean="0"/>
            </a:br>
            <a:endParaRPr lang="it-IT" dirty="0"/>
          </a:p>
        </p:txBody>
      </p:sp>
      <p:sp>
        <p:nvSpPr>
          <p:cNvPr id="3" name="Segnaposto contenuto 2"/>
          <p:cNvSpPr>
            <a:spLocks noGrp="1"/>
          </p:cNvSpPr>
          <p:nvPr>
            <p:ph idx="1"/>
          </p:nvPr>
        </p:nvSpPr>
        <p:spPr>
          <a:xfrm>
            <a:off x="179512" y="1268760"/>
            <a:ext cx="8666038" cy="4827240"/>
          </a:xfrm>
        </p:spPr>
        <p:txBody>
          <a:bodyPr>
            <a:noAutofit/>
          </a:bodyPr>
          <a:lstStyle/>
          <a:p>
            <a:pPr algn="just">
              <a:buNone/>
            </a:pPr>
            <a:r>
              <a:rPr lang="it-IT" sz="2800" dirty="0" smtClean="0">
                <a:latin typeface="Constantia" pitchFamily="18" charset="0"/>
              </a:rPr>
              <a:t>   </a:t>
            </a:r>
            <a:r>
              <a:rPr lang="it-IT" dirty="0" smtClean="0">
                <a:latin typeface="Constantia" pitchFamily="18" charset="0"/>
              </a:rPr>
              <a:t>Secondo l’ICF (la </a:t>
            </a:r>
            <a:r>
              <a:rPr lang="it-IT" dirty="0" err="1" smtClean="0">
                <a:latin typeface="Constantia" pitchFamily="18" charset="0"/>
              </a:rPr>
              <a:t>Classifcazione</a:t>
            </a:r>
            <a:r>
              <a:rPr lang="it-IT" dirty="0" smtClean="0">
                <a:latin typeface="Constantia" pitchFamily="18" charset="0"/>
              </a:rPr>
              <a:t> Internazionale </a:t>
            </a:r>
            <a:r>
              <a:rPr lang="it-IT" dirty="0" err="1" smtClean="0">
                <a:latin typeface="Constantia" pitchFamily="18" charset="0"/>
              </a:rPr>
              <a:t>delFunzionamento</a:t>
            </a:r>
            <a:r>
              <a:rPr lang="it-IT" dirty="0" smtClean="0">
                <a:latin typeface="Constantia" pitchFamily="18" charset="0"/>
              </a:rPr>
              <a:t>, della disabilità e della salute) «</a:t>
            </a:r>
            <a:r>
              <a:rPr lang="it-IT" b="1" dirty="0" smtClean="0">
                <a:solidFill>
                  <a:srgbClr val="8A2BFD"/>
                </a:solidFill>
                <a:latin typeface="Constantia" pitchFamily="18" charset="0"/>
              </a:rPr>
              <a:t>il Bisogno Educativo Speciale è qualsiasi difficoltà evolutiva di funzionamento, permanente o  transitoria, in ambito educativo e/o </a:t>
            </a:r>
            <a:r>
              <a:rPr lang="it-IT" b="1" dirty="0" err="1" smtClean="0">
                <a:solidFill>
                  <a:srgbClr val="8A2BFD"/>
                </a:solidFill>
                <a:latin typeface="Constantia" pitchFamily="18" charset="0"/>
              </a:rPr>
              <a:t>apprenditivo</a:t>
            </a:r>
            <a:r>
              <a:rPr lang="it-IT" b="1" dirty="0" smtClean="0">
                <a:solidFill>
                  <a:srgbClr val="8A2BFD"/>
                </a:solidFill>
                <a:latin typeface="Constantia" pitchFamily="18" charset="0"/>
              </a:rPr>
              <a:t>,</a:t>
            </a:r>
            <a:r>
              <a:rPr lang="it-IT" dirty="0" smtClean="0">
                <a:latin typeface="Constantia" pitchFamily="18" charset="0"/>
              </a:rPr>
              <a:t>dovuta all’interazione dei vari fattori di salute e che necessita di educazione speciale individualizzata»</a:t>
            </a:r>
            <a:endParaRPr lang="it-IT" dirty="0">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2333685"/>
            <a:ext cx="8136904" cy="4524315"/>
          </a:xfrm>
          <a:prstGeom prst="rect">
            <a:avLst/>
          </a:prstGeom>
        </p:spPr>
        <p:txBody>
          <a:bodyPr wrap="square">
            <a:spAutoFit/>
          </a:bodyPr>
          <a:lstStyle/>
          <a:p>
            <a:pPr marL="341313" indent="-341313">
              <a:buClr>
                <a:srgbClr val="FFFFFF"/>
              </a:buClr>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3200" dirty="0" smtClean="0">
                <a:latin typeface="Constantia" pitchFamily="18" charset="0"/>
              </a:rPr>
              <a:t>Nel modello ICF assume valore prioritario</a:t>
            </a:r>
            <a:r>
              <a:rPr lang="it-IT" sz="3200" dirty="0" smtClean="0">
                <a:solidFill>
                  <a:srgbClr val="9239FD"/>
                </a:solidFill>
                <a:latin typeface="Constantia" pitchFamily="18" charset="0"/>
              </a:rPr>
              <a:t> </a:t>
            </a:r>
            <a:r>
              <a:rPr lang="it-IT" sz="3200" b="1" dirty="0" smtClean="0">
                <a:solidFill>
                  <a:srgbClr val="9239FD"/>
                </a:solidFill>
                <a:latin typeface="Constantia" pitchFamily="18" charset="0"/>
              </a:rPr>
              <a:t>il contesto</a:t>
            </a:r>
            <a:r>
              <a:rPr lang="it-IT" sz="3200" dirty="0" smtClean="0">
                <a:latin typeface="Constantia" pitchFamily="18" charset="0"/>
              </a:rPr>
              <a:t>, i cui molteplici elementi possono essere qualificati come </a:t>
            </a:r>
            <a:r>
              <a:rPr lang="it-IT" sz="3200" b="1" dirty="0" smtClean="0">
                <a:latin typeface="Constantia" pitchFamily="18" charset="0"/>
              </a:rPr>
              <a:t>“</a:t>
            </a:r>
            <a:r>
              <a:rPr lang="it-IT" sz="3200" b="1" dirty="0" smtClean="0">
                <a:solidFill>
                  <a:srgbClr val="9239FD"/>
                </a:solidFill>
                <a:latin typeface="Constantia" pitchFamily="18" charset="0"/>
              </a:rPr>
              <a:t>barriera</a:t>
            </a:r>
            <a:r>
              <a:rPr lang="it-IT" sz="3200" dirty="0" smtClean="0">
                <a:solidFill>
                  <a:srgbClr val="9239FD"/>
                </a:solidFill>
                <a:latin typeface="Constantia" pitchFamily="18" charset="0"/>
              </a:rPr>
              <a:t>”</a:t>
            </a:r>
            <a:r>
              <a:rPr lang="it-IT" sz="3200" dirty="0" smtClean="0">
                <a:latin typeface="Constantia" pitchFamily="18" charset="0"/>
              </a:rPr>
              <a:t>, qualora ostacolino l’attività e la partecipazione della persona, o </a:t>
            </a:r>
            <a:r>
              <a:rPr lang="it-IT" sz="3200" b="1" dirty="0" smtClean="0">
                <a:latin typeface="Constantia" pitchFamily="18" charset="0"/>
              </a:rPr>
              <a:t>“</a:t>
            </a:r>
            <a:r>
              <a:rPr lang="it-IT" sz="3200" b="1" dirty="0" smtClean="0">
                <a:solidFill>
                  <a:srgbClr val="9239FD"/>
                </a:solidFill>
                <a:latin typeface="Constantia" pitchFamily="18" charset="0"/>
              </a:rPr>
              <a:t>facilitatori</a:t>
            </a:r>
            <a:r>
              <a:rPr lang="it-IT" sz="3200" dirty="0" smtClean="0">
                <a:solidFill>
                  <a:srgbClr val="9239FD"/>
                </a:solidFill>
                <a:latin typeface="Constantia" pitchFamily="18" charset="0"/>
              </a:rPr>
              <a:t>”, </a:t>
            </a:r>
            <a:r>
              <a:rPr lang="it-IT" sz="3200" dirty="0" smtClean="0">
                <a:latin typeface="Constantia" pitchFamily="18" charset="0"/>
              </a:rPr>
              <a:t>nel caso in cui, invece, favoriscano le  attività e la partecipazione </a:t>
            </a:r>
          </a:p>
          <a:p>
            <a:pPr marL="341313" indent="-341313">
              <a:buClr>
                <a:srgbClr val="FFFFFF"/>
              </a:buClr>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3200" dirty="0" err="1" smtClean="0">
                <a:latin typeface="Constantia" pitchFamily="18" charset="0"/>
              </a:rPr>
              <a:t>….ci</a:t>
            </a:r>
            <a:r>
              <a:rPr lang="it-IT" sz="3200" dirty="0" smtClean="0">
                <a:latin typeface="Constantia" pitchFamily="18" charset="0"/>
              </a:rPr>
              <a:t> sono tanti </a:t>
            </a:r>
            <a:r>
              <a:rPr lang="it-IT" sz="3200" dirty="0" smtClean="0">
                <a:solidFill>
                  <a:srgbClr val="9239FD"/>
                </a:solidFill>
                <a:latin typeface="Constantia" pitchFamily="18" charset="0"/>
              </a:rPr>
              <a:t>(</a:t>
            </a:r>
            <a:r>
              <a:rPr lang="it-IT" sz="3200" b="1" u="sng" dirty="0" smtClean="0">
                <a:solidFill>
                  <a:srgbClr val="9239FD"/>
                </a:solidFill>
                <a:latin typeface="Constantia" pitchFamily="18" charset="0"/>
              </a:rPr>
              <a:t>diversi</a:t>
            </a:r>
            <a:r>
              <a:rPr lang="it-IT" sz="3200" b="1" dirty="0" smtClean="0">
                <a:solidFill>
                  <a:srgbClr val="9239FD"/>
                </a:solidFill>
                <a:latin typeface="Constantia" pitchFamily="18" charset="0"/>
              </a:rPr>
              <a:t> )</a:t>
            </a:r>
            <a:r>
              <a:rPr lang="it-IT" sz="3200" dirty="0" smtClean="0">
                <a:solidFill>
                  <a:srgbClr val="9239FD"/>
                </a:solidFill>
                <a:latin typeface="Constantia" pitchFamily="18" charset="0"/>
              </a:rPr>
              <a:t> </a:t>
            </a:r>
            <a:r>
              <a:rPr lang="it-IT" sz="3200" dirty="0" smtClean="0">
                <a:latin typeface="Constantia" pitchFamily="18" charset="0"/>
              </a:rPr>
              <a:t>modi di funzionamento </a:t>
            </a:r>
            <a:endParaRPr lang="it-IT" sz="3200" dirty="0">
              <a:latin typeface="Constantia" pitchFamily="18" charset="0"/>
            </a:endParaRPr>
          </a:p>
        </p:txBody>
      </p:sp>
      <p:sp>
        <p:nvSpPr>
          <p:cNvPr id="5" name="Rettangolo 4"/>
          <p:cNvSpPr/>
          <p:nvPr/>
        </p:nvSpPr>
        <p:spPr>
          <a:xfrm>
            <a:off x="323528" y="908720"/>
            <a:ext cx="8820472" cy="1077218"/>
          </a:xfrm>
          <a:prstGeom prst="rect">
            <a:avLst/>
          </a:prstGeom>
        </p:spPr>
        <p:txBody>
          <a:bodyPr wrap="square">
            <a:spAutoFit/>
          </a:bodyPr>
          <a:lstStyle/>
          <a:p>
            <a:r>
              <a:rPr lang="it-IT" sz="3200" b="1" dirty="0" smtClean="0">
                <a:solidFill>
                  <a:schemeClr val="bg1">
                    <a:lumMod val="50000"/>
                  </a:schemeClr>
                </a:solidFill>
                <a:latin typeface="Constantia" pitchFamily="18" charset="0"/>
              </a:rPr>
              <a:t>Dalla prospettiva sanitaria alla prospettiva </a:t>
            </a:r>
            <a:r>
              <a:rPr lang="it-IT" sz="3200" b="1" dirty="0" err="1" smtClean="0">
                <a:solidFill>
                  <a:schemeClr val="bg1">
                    <a:lumMod val="50000"/>
                  </a:schemeClr>
                </a:solidFill>
                <a:latin typeface="Constantia" pitchFamily="18" charset="0"/>
              </a:rPr>
              <a:t>bio-psico-sociale</a:t>
            </a:r>
            <a:endParaRPr lang="it-IT" sz="3200" dirty="0">
              <a:solidFill>
                <a:schemeClr val="bg1">
                  <a:lumMod val="50000"/>
                </a:schemeClr>
              </a:solidFill>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type="body" idx="1"/>
          </p:nvPr>
        </p:nvSpPr>
        <p:spPr>
          <a:xfrm>
            <a:off x="539750" y="1196975"/>
            <a:ext cx="8305800" cy="4899025"/>
          </a:xfrm>
        </p:spPr>
        <p:txBody>
          <a:bodyPr/>
          <a:lstStyle/>
          <a:p>
            <a:pPr algn="just" eaLnBrk="1" hangingPunct="1"/>
            <a:r>
              <a:rPr lang="it-IT" dirty="0" smtClean="0">
                <a:latin typeface="Constantia" pitchFamily="18" charset="0"/>
              </a:rPr>
              <a:t>Ogni alunno può manifestare dei BES. </a:t>
            </a:r>
          </a:p>
          <a:p>
            <a:pPr algn="just" eaLnBrk="1" hangingPunct="1"/>
            <a:r>
              <a:rPr lang="it-IT" dirty="0" smtClean="0">
                <a:latin typeface="Constantia" pitchFamily="18" charset="0"/>
              </a:rPr>
              <a:t>Non si tratta di un concetto clinico ma pedagogico, è una condizione di </a:t>
            </a:r>
            <a:r>
              <a:rPr lang="it-IT" dirty="0" smtClean="0">
                <a:solidFill>
                  <a:schemeClr val="folHlink"/>
                </a:solidFill>
                <a:effectLst>
                  <a:outerShdw blurRad="38100" dist="38100" dir="2700000" algn="tl">
                    <a:srgbClr val="000000"/>
                  </a:outerShdw>
                </a:effectLst>
                <a:latin typeface="Constantia" pitchFamily="18" charset="0"/>
              </a:rPr>
              <a:t>difficoltà </a:t>
            </a:r>
            <a:r>
              <a:rPr lang="it-IT" dirty="0" smtClean="0">
                <a:latin typeface="Constantia" pitchFamily="18" charset="0"/>
              </a:rPr>
              <a:t>che dà diritto ad un</a:t>
            </a:r>
            <a:r>
              <a:rPr lang="it-IT" dirty="0" smtClean="0">
                <a:solidFill>
                  <a:schemeClr val="folHlink"/>
                </a:solidFill>
                <a:effectLst>
                  <a:outerShdw blurRad="38100" dist="38100" dir="2700000" algn="tl">
                    <a:srgbClr val="000000"/>
                  </a:outerShdw>
                </a:effectLst>
                <a:latin typeface="Constantia" pitchFamily="18" charset="0"/>
              </a:rPr>
              <a:t> intervento personalizzato </a:t>
            </a:r>
            <a:r>
              <a:rPr lang="it-IT" dirty="0" smtClean="0">
                <a:latin typeface="Constantia" pitchFamily="18" charset="0"/>
              </a:rPr>
              <a:t>(che si può concretizzare e formalizzare in un PDP).</a:t>
            </a:r>
          </a:p>
          <a:p>
            <a:pPr algn="just" eaLnBrk="1" hangingPunct="1"/>
            <a:r>
              <a:rPr lang="it-IT" dirty="0" smtClean="0">
                <a:latin typeface="Constantia" pitchFamily="18" charset="0"/>
              </a:rPr>
              <a:t>Superamento della distinzione </a:t>
            </a:r>
          </a:p>
          <a:p>
            <a:pPr algn="just" eaLnBrk="1" hangingPunct="1">
              <a:buFont typeface="Wingdings" pitchFamily="2" charset="2"/>
              <a:buNone/>
            </a:pPr>
            <a:r>
              <a:rPr lang="it-IT" dirty="0" smtClean="0">
                <a:latin typeface="Constantia" pitchFamily="18" charset="0"/>
              </a:rPr>
              <a:t>Alunno con disabilità/ senza disabilità. (</a:t>
            </a:r>
            <a:r>
              <a:rPr lang="it-IT" dirty="0" err="1" smtClean="0">
                <a:latin typeface="Constantia" pitchFamily="18" charset="0"/>
              </a:rPr>
              <a:t>Dir.Min.</a:t>
            </a:r>
            <a:r>
              <a:rPr lang="it-IT" dirty="0" smtClean="0">
                <a:latin typeface="Constantia" pitchFamily="18" charset="0"/>
              </a:rPr>
              <a:t> 27/12/</a:t>
            </a:r>
            <a:r>
              <a:rPr lang="it-IT" dirty="0" err="1" smtClean="0">
                <a:latin typeface="Constantia" pitchFamily="18" charset="0"/>
              </a:rPr>
              <a:t>12</a:t>
            </a:r>
            <a:r>
              <a:rPr lang="it-IT" dirty="0" smtClean="0">
                <a:latin typeface="Constantia" pitchFamily="18" charset="0"/>
              </a:rPr>
              <a:t>)</a:t>
            </a:r>
            <a:endParaRPr lang="it-IT" dirty="0" smtClean="0">
              <a:solidFill>
                <a:schemeClr val="folHlink"/>
              </a:solidFill>
              <a:effectLst>
                <a:outerShdw blurRad="38100" dist="38100" dir="2700000" algn="tl">
                  <a:srgbClr val="000000"/>
                </a:outerShdw>
              </a:effectLst>
              <a:latin typeface="Constantia" pitchFamily="18"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type="body" idx="1"/>
          </p:nvPr>
        </p:nvSpPr>
        <p:spPr>
          <a:xfrm>
            <a:off x="838200" y="476250"/>
            <a:ext cx="8007350" cy="5619750"/>
          </a:xfrm>
        </p:spPr>
        <p:txBody>
          <a:bodyPr/>
          <a:lstStyle/>
          <a:p>
            <a:pPr eaLnBrk="1" hangingPunct="1"/>
            <a:r>
              <a:rPr lang="it-IT" dirty="0" smtClean="0">
                <a:latin typeface="Constantia" pitchFamily="18" charset="0"/>
              </a:rPr>
              <a:t>Ogni alunno, anche solo per determinati periodi, può manifestare Bes: o per motivi fisici, biologici, fisiologici, o psicologici e sociali. </a:t>
            </a:r>
          </a:p>
          <a:p>
            <a:r>
              <a:rPr lang="it-IT" dirty="0" smtClean="0">
                <a:latin typeface="Constantia" pitchFamily="18" charset="0"/>
              </a:rPr>
              <a:t>La scuola deve offrire una risposta personalizzata: </a:t>
            </a:r>
            <a:r>
              <a:rPr lang="it-IT" dirty="0" smtClean="0"/>
              <a:t>dal paradigma dell’</a:t>
            </a:r>
          </a:p>
          <a:p>
            <a:pPr>
              <a:buNone/>
            </a:pPr>
            <a:r>
              <a:rPr lang="it-IT" dirty="0" smtClean="0">
                <a:solidFill>
                  <a:srgbClr val="FF0000"/>
                </a:solidFill>
              </a:rPr>
              <a:t>Integrazione</a:t>
            </a:r>
            <a:r>
              <a:rPr lang="it-IT" dirty="0" smtClean="0"/>
              <a:t> al paradigma dell’</a:t>
            </a:r>
            <a:r>
              <a:rPr lang="it-IT" dirty="0" smtClean="0">
                <a:solidFill>
                  <a:srgbClr val="FF0000"/>
                </a:solidFill>
              </a:rPr>
              <a:t>inclusione</a:t>
            </a:r>
          </a:p>
          <a:p>
            <a:pPr eaLnBrk="1" hangingPunct="1">
              <a:buNone/>
            </a:pPr>
            <a:r>
              <a:rPr lang="it-IT" dirty="0" smtClean="0">
                <a:latin typeface="Constantia" pitchFamily="18" charset="0"/>
              </a:rPr>
              <a:t> </a:t>
            </a:r>
            <a:endParaRPr lang="it-IT" altLang="ja-JP" dirty="0" smtClean="0">
              <a:latin typeface="Constantia" pitchFamily="18" charset="0"/>
              <a:cs typeface="Arial" pitchFamily="34" charset="0"/>
            </a:endParaRPr>
          </a:p>
          <a:p>
            <a:pPr eaLnBrk="1" hangingPunct="1">
              <a:buFont typeface="Wingdings" pitchFamily="2" charset="2"/>
              <a:buNone/>
            </a:pPr>
            <a:endParaRPr lang="it-IT" dirty="0" smtClean="0">
              <a:latin typeface="Constantia" pitchFamily="18"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9552" y="0"/>
            <a:ext cx="2524125" cy="2600325"/>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5292080" y="0"/>
            <a:ext cx="2562225" cy="2552700"/>
          </a:xfrm>
          <a:prstGeom prst="rect">
            <a:avLst/>
          </a:prstGeom>
          <a:noFill/>
          <a:ln w="9525">
            <a:noFill/>
            <a:miter lim="800000"/>
            <a:headEnd/>
            <a:tailEnd/>
          </a:ln>
        </p:spPr>
      </p:pic>
      <p:sp>
        <p:nvSpPr>
          <p:cNvPr id="10" name="Rettangolo 9"/>
          <p:cNvSpPr/>
          <p:nvPr/>
        </p:nvSpPr>
        <p:spPr>
          <a:xfrm>
            <a:off x="179512" y="2996952"/>
            <a:ext cx="8964488" cy="2998257"/>
          </a:xfrm>
          <a:prstGeom prst="rect">
            <a:avLst/>
          </a:prstGeom>
        </p:spPr>
        <p:txBody>
          <a:bodyPr wrap="square">
            <a:spAutoFit/>
          </a:bodyPr>
          <a:lstStyle/>
          <a:p>
            <a:pPr marL="341313" indent="-341313">
              <a:spcBef>
                <a:spcPts val="500"/>
              </a:spcBef>
              <a:buClr>
                <a:srgbClr val="FFFF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effectLst>
                  <a:outerShdw blurRad="38100" dist="38100" dir="2700000" algn="tl">
                    <a:srgbClr val="000000">
                      <a:alpha val="43137"/>
                    </a:srgbClr>
                  </a:outerShdw>
                </a:effectLst>
                <a:latin typeface="Constantia" pitchFamily="18" charset="0"/>
              </a:rPr>
              <a:t>Riguarda il singolo alunno.               Riguarda tutti gli alunni</a:t>
            </a:r>
          </a:p>
          <a:p>
            <a:pPr marL="341313" indent="-341313">
              <a:spcBef>
                <a:spcPts val="500"/>
              </a:spcBef>
              <a:buClr>
                <a:srgbClr val="FFFFFF"/>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effectLst>
                <a:outerShdw blurRad="38100" dist="38100" dir="2700000" algn="tl">
                  <a:srgbClr val="000000">
                    <a:alpha val="43137"/>
                  </a:srgbClr>
                </a:outerShdw>
              </a:effectLst>
              <a:latin typeface="Constantia" pitchFamily="18" charset="0"/>
            </a:endParaRPr>
          </a:p>
          <a:p>
            <a:pPr marL="341313" indent="-341313">
              <a:spcBef>
                <a:spcPts val="500"/>
              </a:spcBef>
              <a:buClr>
                <a:srgbClr val="FFFF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effectLst>
                  <a:outerShdw blurRad="38100" dist="38100" dir="2700000" algn="tl">
                    <a:srgbClr val="000000">
                      <a:alpha val="43137"/>
                    </a:srgbClr>
                  </a:outerShdw>
                </a:effectLst>
                <a:latin typeface="Constantia" pitchFamily="18" charset="0"/>
              </a:rPr>
              <a:t>Interviene prima sul soggetto            Interviene prima sul contesto,  </a:t>
            </a:r>
            <a:r>
              <a:rPr lang="it-IT" sz="2400" b="1" dirty="0" smtClean="0">
                <a:effectLst>
                  <a:outerShdw blurRad="38100" dist="38100" dir="2700000" algn="tl">
                    <a:srgbClr val="000000">
                      <a:alpha val="43137"/>
                    </a:srgbClr>
                  </a:outerShdw>
                </a:effectLst>
                <a:latin typeface="Constantia" pitchFamily="18" charset="0"/>
              </a:rPr>
              <a:t> </a:t>
            </a:r>
            <a:r>
              <a:rPr lang="it-IT" sz="2400" dirty="0" smtClean="0">
                <a:effectLst>
                  <a:outerShdw blurRad="38100" dist="38100" dir="2700000" algn="tl">
                    <a:srgbClr val="000000">
                      <a:alpha val="43137"/>
                    </a:srgbClr>
                  </a:outerShdw>
                </a:effectLst>
                <a:latin typeface="Constantia" pitchFamily="18" charset="0"/>
              </a:rPr>
              <a:t>poi sul contesto                               poi sul soggetto</a:t>
            </a:r>
          </a:p>
          <a:p>
            <a:pPr marL="341313" indent="-341313">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400" dirty="0" smtClean="0">
              <a:effectLst>
                <a:outerShdw blurRad="38100" dist="38100" dir="2700000" algn="tl">
                  <a:srgbClr val="000000">
                    <a:alpha val="43137"/>
                  </a:srgbClr>
                </a:outerShdw>
              </a:effectLst>
              <a:latin typeface="Constantia" pitchFamily="18" charset="0"/>
            </a:endParaRPr>
          </a:p>
          <a:p>
            <a:pPr marL="341313" indent="-341313">
              <a:spcBef>
                <a:spcPts val="500"/>
              </a:spcBef>
              <a:buClrTx/>
              <a:buSzTx/>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effectLst>
                  <a:outerShdw blurRad="38100" dist="38100" dir="2700000" algn="tl">
                    <a:srgbClr val="000000">
                      <a:alpha val="43137"/>
                    </a:srgbClr>
                  </a:outerShdw>
                </a:effectLst>
                <a:latin typeface="Constantia" pitchFamily="18" charset="0"/>
              </a:rPr>
              <a:t> Incrementa una risposta                  Trasforma la risposta speciale  </a:t>
            </a:r>
          </a:p>
          <a:p>
            <a:pPr marL="341313" indent="-341313">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2400" dirty="0" smtClean="0">
                <a:effectLst>
                  <a:outerShdw blurRad="38100" dist="38100" dir="2700000" algn="tl">
                    <a:srgbClr val="000000">
                      <a:alpha val="43137"/>
                    </a:srgbClr>
                  </a:outerShdw>
                </a:effectLst>
                <a:latin typeface="Constantia" pitchFamily="18" charset="0"/>
              </a:rPr>
              <a:t>      speciale                                                in  normalità</a:t>
            </a:r>
            <a:endParaRPr lang="it-IT" sz="2400" dirty="0">
              <a:effectLst>
                <a:outerShdw blurRad="38100" dist="38100" dir="2700000" algn="tl">
                  <a:srgbClr val="000000">
                    <a:alpha val="43137"/>
                  </a:srgbClr>
                </a:outerShdw>
              </a:effectLst>
              <a:latin typeface="Constantia"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Strati trasparenti">
  <a:themeElements>
    <a:clrScheme name="Strati trasparenti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fontScheme name="Strati trasparenti">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ati trasparenti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Strati trasparenti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Strati trasparenti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Strati trasparenti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Strati trasparenti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Strati trasparenti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Strati trasparenti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Strati trasparenti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2379</Words>
  <Application>Microsoft Office PowerPoint</Application>
  <PresentationFormat>Presentazione su schermo (4:3)</PresentationFormat>
  <Paragraphs>225</Paragraphs>
  <Slides>34</Slides>
  <Notes>2</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Strati trasparenti</vt:lpstr>
      <vt:lpstr>Percorso formativo per la promozione di figure di coordinamento per i docenti specializzati sul sostegno.</vt:lpstr>
      <vt:lpstr>B.E.S.</vt:lpstr>
      <vt:lpstr>I passi verso l’inclusione  La Normativa </vt:lpstr>
      <vt:lpstr>Un po’ di chiarezza</vt:lpstr>
      <vt:lpstr>Definizione di BES </vt:lpstr>
      <vt:lpstr>Diapositiva 6</vt:lpstr>
      <vt:lpstr>Diapositiva 7</vt:lpstr>
      <vt:lpstr>Diapositiva 8</vt:lpstr>
      <vt:lpstr>Diapositiva 9</vt:lpstr>
      <vt:lpstr>Chi sono gli alunni con Bes?</vt:lpstr>
      <vt:lpstr>Diapositiva 11</vt:lpstr>
      <vt:lpstr>Diapositiva 12</vt:lpstr>
      <vt:lpstr>Certificazione ≠ Diagnosi</vt:lpstr>
      <vt:lpstr>Diapositiva 14</vt:lpstr>
      <vt:lpstr>Cosa è un PDP?</vt:lpstr>
      <vt:lpstr>Un PDP dovrà contenere almeno:</vt:lpstr>
      <vt:lpstr>Diapositiva 17</vt:lpstr>
      <vt:lpstr>Misure dispensative e compensative nella didattica delle lingue straniere.</vt:lpstr>
      <vt:lpstr>Diapositiva 19</vt:lpstr>
      <vt:lpstr>Nota MIUR 22 novembre 2012</vt:lpstr>
      <vt:lpstr>CHIARIMENTI</vt:lpstr>
      <vt:lpstr>Azioni a livello di singola istituzione scolastica per l’inclusione:</vt:lpstr>
      <vt:lpstr>Diapositiva 23</vt:lpstr>
      <vt:lpstr>Diapositiva 24</vt:lpstr>
      <vt:lpstr>L’Index per l’inclusione è stato pubblicato nel 2000 dal Centre for Studies on Inclusive Education in Gran Bretagna  ed è :</vt:lpstr>
      <vt:lpstr>I CONTENUTI DELL’INDEX</vt:lpstr>
      <vt:lpstr>Diapositiva 27</vt:lpstr>
      <vt:lpstr>Valutazione degli alunni con disabilità certificata (L.104/92)</vt:lpstr>
      <vt:lpstr>Valutazione degli alunni con DSA L.170/2010</vt:lpstr>
      <vt:lpstr>Diapositiva 30</vt:lpstr>
      <vt:lpstr>Diapositiva 31</vt:lpstr>
      <vt:lpstr>LA VALUTAZIONE DEGLI ALUNNI STRANIERI   </vt:lpstr>
      <vt:lpstr> VALUTAZIONE DEGLI ALUNNI CON BES NON CERTIFICATI  </vt:lpstr>
      <vt:lpstr>Diapositiva 34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dc:title>
  <dc:creator>Angela Caterino</dc:creator>
  <cp:lastModifiedBy>Angela Caterino</cp:lastModifiedBy>
  <cp:revision>3</cp:revision>
  <dcterms:created xsi:type="dcterms:W3CDTF">2016-06-21T17:48:11Z</dcterms:created>
  <dcterms:modified xsi:type="dcterms:W3CDTF">2016-06-22T21:06:31Z</dcterms:modified>
</cp:coreProperties>
</file>