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170065-7590-4AE3-94FD-1C9FF6217CA6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27BDC1-D7D6-42AB-BC63-537A8F8B134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23728" y="836712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Piano Annuale dell’inclusione (</a:t>
            </a:r>
            <a:r>
              <a:rPr lang="it-IT" dirty="0" err="1" smtClean="0"/>
              <a:t>pai</a:t>
            </a:r>
            <a:r>
              <a:rPr lang="it-IT" dirty="0" smtClean="0"/>
              <a:t>)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 Fausta </a:t>
            </a:r>
            <a:r>
              <a:rPr lang="it-IT" dirty="0" err="1" smtClean="0"/>
              <a:t>Sabatano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CHE COS’È?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/>
            </a:r>
            <a:br>
              <a:rPr lang="it-IT" b="1" dirty="0"/>
            </a:br>
            <a:r>
              <a:rPr lang="it-IT" dirty="0"/>
              <a:t>Il PAI è un documento che </a:t>
            </a:r>
            <a:r>
              <a:rPr lang="it-IT" b="1" dirty="0"/>
              <a:t>“fotografa” lo stato dei bisogni educativi /formativi della scuola</a:t>
            </a:r>
            <a:r>
              <a:rPr lang="it-IT" dirty="0"/>
              <a:t> e le azioni che si intende attivare per fornire delle risposte adeguate.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 QUALI SCOPI RISPONDE?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Il </a:t>
            </a:r>
            <a:r>
              <a:rPr lang="it-IT" dirty="0" smtClean="0"/>
              <a:t>PAI conclude il lavoro svolto collegialmente da una scuola ogni anno scolastico e costituisce il </a:t>
            </a:r>
            <a:r>
              <a:rPr lang="it-IT" b="1" dirty="0" smtClean="0"/>
              <a:t>fondamento per  l’avvio del lavoro </a:t>
            </a:r>
            <a:r>
              <a:rPr lang="it-IT" dirty="0" smtClean="0"/>
              <a:t>dell’</a:t>
            </a:r>
            <a:r>
              <a:rPr lang="it-IT" dirty="0" err="1" smtClean="0"/>
              <a:t>a.s.</a:t>
            </a:r>
            <a:r>
              <a:rPr lang="it-IT" dirty="0" smtClean="0"/>
              <a:t> successivo.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Ha lo scopo di:</a:t>
            </a:r>
          </a:p>
          <a:p>
            <a:pPr lvl="0"/>
            <a:r>
              <a:rPr lang="it-IT" dirty="0" smtClean="0"/>
              <a:t>garantire l’</a:t>
            </a:r>
            <a:r>
              <a:rPr lang="it-IT" b="1" dirty="0" smtClean="0"/>
              <a:t>unitarietà dell’approccio educativo e didattico</a:t>
            </a:r>
            <a:r>
              <a:rPr lang="it-IT" dirty="0" smtClean="0"/>
              <a:t> della comunità  scolastica</a:t>
            </a:r>
          </a:p>
          <a:p>
            <a:pPr lvl="0"/>
            <a:r>
              <a:rPr lang="it-IT" dirty="0" smtClean="0"/>
              <a:t>garantire la </a:t>
            </a:r>
            <a:r>
              <a:rPr lang="it-IT" b="1" dirty="0" smtClean="0"/>
              <a:t>continuità dell’azione educativa e didattica</a:t>
            </a:r>
            <a:r>
              <a:rPr lang="it-IT" dirty="0" smtClean="0"/>
              <a:t> anche in caso di variazione dei docenti e del dirigente scolastico</a:t>
            </a:r>
          </a:p>
          <a:p>
            <a:r>
              <a:rPr lang="it-IT" dirty="0" smtClean="0"/>
              <a:t>consentire una </a:t>
            </a:r>
            <a:r>
              <a:rPr lang="it-IT" b="1" dirty="0" smtClean="0"/>
              <a:t>riflessione</a:t>
            </a:r>
            <a:r>
              <a:rPr lang="it-IT" dirty="0" smtClean="0"/>
              <a:t> collegiale </a:t>
            </a:r>
            <a:r>
              <a:rPr lang="it-IT" b="1" dirty="0" smtClean="0"/>
              <a:t>sulle modalità educative e sui metodi di insegnamento</a:t>
            </a:r>
            <a:r>
              <a:rPr lang="it-IT" dirty="0" smtClean="0"/>
              <a:t> adottati nella scuola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QUAL È LA NORMATIVA </a:t>
            </a:r>
            <a:r>
              <a:rPr lang="it-IT" b="1" dirty="0" err="1" smtClean="0"/>
              <a:t>DI</a:t>
            </a:r>
            <a:r>
              <a:rPr lang="it-IT" b="1" dirty="0" smtClean="0"/>
              <a:t> RIFERIMENTO?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Introdotto dalla </a:t>
            </a:r>
            <a:r>
              <a:rPr lang="it-IT" b="1" dirty="0" smtClean="0"/>
              <a:t>Direttiva sui BES del 27/12/</a:t>
            </a:r>
            <a:r>
              <a:rPr lang="it-IT" b="1" dirty="0" err="1" smtClean="0"/>
              <a:t>12</a:t>
            </a:r>
            <a:r>
              <a:rPr lang="it-IT" dirty="0" smtClean="0"/>
              <a:t> e dalla </a:t>
            </a:r>
            <a:r>
              <a:rPr lang="it-IT" b="1" dirty="0" err="1" smtClean="0"/>
              <a:t>CM</a:t>
            </a:r>
            <a:r>
              <a:rPr lang="it-IT" b="1" dirty="0" smtClean="0"/>
              <a:t> del  6/03/13</a:t>
            </a:r>
            <a:r>
              <a:rPr lang="it-IT" dirty="0" smtClean="0"/>
              <a:t>, il PAI è stato poi oggetto di tutta una serie di note e circolari, sia nazionali sia regionali.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PERCHÉ REDIGERLO?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La redazione del PAI, come pure la sua realizzazione e valutazione, è l’</a:t>
            </a:r>
            <a:r>
              <a:rPr lang="it-IT" b="1" dirty="0" smtClean="0"/>
              <a:t>assunzione</a:t>
            </a:r>
            <a:r>
              <a:rPr lang="it-IT" dirty="0" smtClean="0"/>
              <a:t> collegiale </a:t>
            </a:r>
            <a:r>
              <a:rPr lang="it-IT" b="1" dirty="0" smtClean="0"/>
              <a:t>di responsabilità</a:t>
            </a:r>
            <a:r>
              <a:rPr lang="it-IT" dirty="0" smtClean="0"/>
              <a:t> da parte dell’intera comunità scolastica </a:t>
            </a:r>
            <a:r>
              <a:rPr lang="it-IT" b="1" dirty="0" smtClean="0"/>
              <a:t>sulle modalità educative e i metodi di insegnamento</a:t>
            </a:r>
            <a:r>
              <a:rPr lang="it-IT" dirty="0" smtClean="0"/>
              <a:t> adottati nella scuola per garantire l’apprendimento di tutti i suoi alunni.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>QUALI SONO I PUNTI ESSENZIALI DA TRATTARE?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 smtClean="0"/>
              <a:t>la </a:t>
            </a:r>
            <a:r>
              <a:rPr lang="it-IT" dirty="0" smtClean="0"/>
              <a:t>definizione, collegialmente condivisa, delle modalità di </a:t>
            </a:r>
            <a:r>
              <a:rPr lang="it-IT" b="1" dirty="0" smtClean="0"/>
              <a:t>identificazione delle necessità di personalizzazione dell’insegnamento</a:t>
            </a:r>
            <a:r>
              <a:rPr lang="it-IT" dirty="0" smtClean="0"/>
              <a:t>.</a:t>
            </a:r>
          </a:p>
          <a:p>
            <a:pPr lvl="0"/>
            <a:r>
              <a:rPr lang="it-IT" dirty="0" smtClean="0"/>
              <a:t>la definizione di protocolli e di procedure ben precise per la </a:t>
            </a:r>
            <a:r>
              <a:rPr lang="it-IT" b="1" dirty="0" smtClean="0"/>
              <a:t>valutazione delle condizioni individuali</a:t>
            </a:r>
            <a:r>
              <a:rPr lang="it-IT" dirty="0" smtClean="0"/>
              <a:t> e per il </a:t>
            </a:r>
            <a:r>
              <a:rPr lang="it-IT" b="1" dirty="0" smtClean="0"/>
              <a:t>monitoraggio e</a:t>
            </a:r>
            <a:r>
              <a:rPr lang="it-IT" dirty="0" smtClean="0"/>
              <a:t> la </a:t>
            </a:r>
            <a:r>
              <a:rPr lang="it-IT" b="1" dirty="0" smtClean="0"/>
              <a:t>valutazione dell’efficacia degli interventi educativi e didattic</a:t>
            </a:r>
            <a:r>
              <a:rPr lang="it-IT" dirty="0" smtClean="0"/>
              <a:t>i.</a:t>
            </a:r>
          </a:p>
          <a:p>
            <a:pPr lvl="0"/>
            <a:r>
              <a:rPr lang="it-IT" dirty="0" smtClean="0"/>
              <a:t>le analisi di contesto, le modalità valutative, i criteri di stesura dei piani personalizzati, della loro valutazione e delle eventuali modifiche.</a:t>
            </a:r>
          </a:p>
          <a:p>
            <a:pPr lvl="0"/>
            <a:r>
              <a:rPr lang="it-IT" dirty="0" smtClean="0"/>
              <a:t>la definizione del </a:t>
            </a:r>
            <a:r>
              <a:rPr lang="it-IT" b="1" dirty="0" smtClean="0"/>
              <a:t>ruolo delle famiglie</a:t>
            </a:r>
            <a:r>
              <a:rPr lang="it-IT" dirty="0" smtClean="0"/>
              <a:t> e delle modalità di mantenimento dei rapporti scuola/famiglia in ordine allo sviluppo delle attività educative/didattiche.</a:t>
            </a:r>
          </a:p>
          <a:p>
            <a:pPr lvl="0"/>
            <a:r>
              <a:rPr lang="it-IT" dirty="0" smtClean="0"/>
              <a:t>le risorse interne ed esterne da poter utilizzare.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QUALI SONO I COMPITI DELLA SCUOLA?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 documenti ministeriali sui BES invitano le scuole alla </a:t>
            </a:r>
            <a:r>
              <a:rPr lang="it-IT" b="1" dirty="0" smtClean="0"/>
              <a:t>valorizzazione delle risorse  professionali </a:t>
            </a:r>
            <a:r>
              <a:rPr lang="it-IT" dirty="0" smtClean="0"/>
              <a:t>di cui dispongono(in termini di competenza, … affinché possano essere adeguatamente valorizzate e messe a disposizione di tutto il corpo docente. (…)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QUALI SONO I MODELLI </a:t>
            </a:r>
            <a:r>
              <a:rPr lang="it-IT" b="1" dirty="0" err="1" smtClean="0"/>
              <a:t>DI</a:t>
            </a:r>
            <a:r>
              <a:rPr lang="it-IT" b="1" dirty="0" smtClean="0"/>
              <a:t> PAI?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MIUR ha elaborato un modello, diffuso in allegato alla Nota sul PAI, </a:t>
            </a:r>
            <a:r>
              <a:rPr lang="it-IT" b="1" dirty="0" err="1" smtClean="0"/>
              <a:t>prot</a:t>
            </a:r>
            <a:r>
              <a:rPr lang="it-IT" b="1" dirty="0" smtClean="0"/>
              <a:t>. 1551</a:t>
            </a:r>
            <a:r>
              <a:rPr lang="it-IT" dirty="0" smtClean="0"/>
              <a:t>, da considerarsi come una prima proposta di riflessione, una semplice base di lavoro su cui lavorare per giungere alla strutturazione di un format più completo ed utile a rappresentare la ricerca educativa per l’inclusione  compiuta dalle singole istituzioni scolastiche autonome.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</TotalTime>
  <Words>65</Words>
  <Application>Microsoft Office PowerPoint</Application>
  <PresentationFormat>Presentazione su schermo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Luna</vt:lpstr>
      <vt:lpstr>Il Piano Annuale dell’inclusione (pai)  </vt:lpstr>
      <vt:lpstr>CHE COS’È?</vt:lpstr>
      <vt:lpstr>A QUALI SCOPI RISPONDE?</vt:lpstr>
      <vt:lpstr>QUAL È LA NORMATIVA DI RIFERIMENTO?</vt:lpstr>
      <vt:lpstr>PERCHÉ REDIGERLO?</vt:lpstr>
      <vt:lpstr>QUALI SONO I PUNTI ESSENZIALI DA TRATTARE? </vt:lpstr>
      <vt:lpstr>QUALI SONO I COMPITI DELLA SCUOLA?</vt:lpstr>
      <vt:lpstr>QUALI SONO I MODELLI DI PAI?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Piano Annuale dell’inclusione (pai)  </dc:title>
  <dc:creator>Manzoni</dc:creator>
  <cp:lastModifiedBy>Manzoni</cp:lastModifiedBy>
  <cp:revision>1</cp:revision>
  <dcterms:created xsi:type="dcterms:W3CDTF">2016-06-08T09:28:03Z</dcterms:created>
  <dcterms:modified xsi:type="dcterms:W3CDTF">2016-06-08T09:33:23Z</dcterms:modified>
</cp:coreProperties>
</file>