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68B1-7DA2-42FC-9BAF-525D55AE151A}" type="datetimeFigureOut">
              <a:rPr lang="it-IT" smtClean="0"/>
              <a:pPr/>
              <a:t>11/06/2016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54B6-B7AC-4D7F-BB2D-AF0612941A6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7011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68B1-7DA2-42FC-9BAF-525D55AE151A}" type="datetimeFigureOut">
              <a:rPr lang="it-IT" smtClean="0"/>
              <a:pPr/>
              <a:t>11/06/2016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54B6-B7AC-4D7F-BB2D-AF0612941A6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9698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68B1-7DA2-42FC-9BAF-525D55AE151A}" type="datetimeFigureOut">
              <a:rPr lang="it-IT" smtClean="0"/>
              <a:pPr/>
              <a:t>11/06/2016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54B6-B7AC-4D7F-BB2D-AF0612941A6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3639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68B1-7DA2-42FC-9BAF-525D55AE151A}" type="datetimeFigureOut">
              <a:rPr lang="it-IT" smtClean="0"/>
              <a:pPr/>
              <a:t>11/06/2016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54B6-B7AC-4D7F-BB2D-AF0612941A6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773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68B1-7DA2-42FC-9BAF-525D55AE151A}" type="datetimeFigureOut">
              <a:rPr lang="it-IT" smtClean="0"/>
              <a:pPr/>
              <a:t>11/06/2016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54B6-B7AC-4D7F-BB2D-AF0612941A6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419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68B1-7DA2-42FC-9BAF-525D55AE151A}" type="datetimeFigureOut">
              <a:rPr lang="it-IT" smtClean="0"/>
              <a:pPr/>
              <a:t>11/06/2016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54B6-B7AC-4D7F-BB2D-AF0612941A6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4676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68B1-7DA2-42FC-9BAF-525D55AE151A}" type="datetimeFigureOut">
              <a:rPr lang="it-IT" smtClean="0"/>
              <a:pPr/>
              <a:t>11/06/2016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54B6-B7AC-4D7F-BB2D-AF0612941A6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9780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68B1-7DA2-42FC-9BAF-525D55AE151A}" type="datetimeFigureOut">
              <a:rPr lang="it-IT" smtClean="0"/>
              <a:pPr/>
              <a:t>11/06/2016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54B6-B7AC-4D7F-BB2D-AF0612941A6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859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68B1-7DA2-42FC-9BAF-525D55AE151A}" type="datetimeFigureOut">
              <a:rPr lang="it-IT" smtClean="0"/>
              <a:pPr/>
              <a:t>11/06/2016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54B6-B7AC-4D7F-BB2D-AF0612941A6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312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68B1-7DA2-42FC-9BAF-525D55AE151A}" type="datetimeFigureOut">
              <a:rPr lang="it-IT" smtClean="0"/>
              <a:pPr/>
              <a:t>11/06/2016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54B6-B7AC-4D7F-BB2D-AF0612941A6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241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68B1-7DA2-42FC-9BAF-525D55AE151A}" type="datetimeFigureOut">
              <a:rPr lang="it-IT" smtClean="0"/>
              <a:pPr/>
              <a:t>11/06/2016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54B6-B7AC-4D7F-BB2D-AF0612941A6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511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968B1-7DA2-42FC-9BAF-525D55AE151A}" type="datetimeFigureOut">
              <a:rPr lang="it-IT" smtClean="0"/>
              <a:pPr/>
              <a:t>11/06/2016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D54B6-B7AC-4D7F-BB2D-AF0612941A6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820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DSA </a:t>
            </a:r>
            <a:br>
              <a:rPr lang="it-IT" dirty="0" smtClean="0"/>
            </a:br>
            <a:r>
              <a:rPr lang="it-IT" dirty="0" smtClean="0"/>
              <a:t>Disturbi Specifici di Apprendimento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3793976"/>
          </a:xfrm>
        </p:spPr>
        <p:txBody>
          <a:bodyPr>
            <a:normAutofit/>
          </a:bodyPr>
          <a:lstStyle/>
          <a:p>
            <a:r>
              <a:rPr lang="it-IT" sz="1200" b="1" dirty="0" smtClean="0">
                <a:solidFill>
                  <a:schemeClr val="tx1"/>
                </a:solidFill>
              </a:rPr>
              <a:t>Corsista:  Giardullo Concetta</a:t>
            </a:r>
          </a:p>
          <a:p>
            <a:r>
              <a:rPr lang="it-IT" sz="1200" b="1" dirty="0" smtClean="0">
                <a:solidFill>
                  <a:schemeClr val="tx1"/>
                </a:solidFill>
              </a:rPr>
              <a:t>a.s.2015/2016</a:t>
            </a:r>
          </a:p>
          <a:p>
            <a:r>
              <a:rPr lang="it-IT" sz="1200" b="1" dirty="0" smtClean="0">
                <a:solidFill>
                  <a:schemeClr val="tx1"/>
                </a:solidFill>
              </a:rPr>
              <a:t>Percorso formativo per la promozione di figure di coordinamento per i docenti specializzati </a:t>
            </a:r>
            <a:r>
              <a:rPr lang="it-IT" sz="1200" b="1" smtClean="0">
                <a:solidFill>
                  <a:schemeClr val="tx1"/>
                </a:solidFill>
              </a:rPr>
              <a:t>sul sostegno.</a:t>
            </a:r>
            <a:endParaRPr lang="it-IT" sz="12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51" y="2852936"/>
            <a:ext cx="7488831" cy="25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44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Misure dispensative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600" dirty="0" smtClean="0"/>
              <a:t>• Maggior tempo per lo svolgimento di una prova</a:t>
            </a:r>
          </a:p>
          <a:p>
            <a:pPr marL="0" indent="0">
              <a:buNone/>
            </a:pPr>
            <a:r>
              <a:rPr lang="it-IT" sz="2600" dirty="0" smtClean="0"/>
              <a:t>• Contenuto di una prova ridotto, ma disciplinarmente significativo</a:t>
            </a:r>
          </a:p>
          <a:p>
            <a:pPr marL="0" indent="0">
              <a:buNone/>
            </a:pPr>
            <a:endParaRPr lang="it-IT" sz="2600" dirty="0" smtClean="0"/>
          </a:p>
          <a:p>
            <a:pPr marL="0" indent="0">
              <a:buNone/>
            </a:pPr>
            <a:r>
              <a:rPr lang="it-IT" sz="2600" dirty="0" smtClean="0"/>
              <a:t>Le misure dispensative, al fine di non creare percorsi</a:t>
            </a:r>
          </a:p>
          <a:p>
            <a:pPr marL="0" indent="0">
              <a:buNone/>
            </a:pPr>
            <a:r>
              <a:rPr lang="it-IT" sz="2600" dirty="0" smtClean="0"/>
              <a:t>immotivatamente facilitati, dovranno essere sempre</a:t>
            </a:r>
          </a:p>
          <a:p>
            <a:pPr marL="0" indent="0">
              <a:buNone/>
            </a:pPr>
            <a:r>
              <a:rPr lang="it-IT" sz="2600" dirty="0" smtClean="0"/>
              <a:t>valutate sulla base dell’effettiva incidenza del</a:t>
            </a:r>
          </a:p>
          <a:p>
            <a:pPr marL="0" indent="0">
              <a:buNone/>
            </a:pPr>
            <a:r>
              <a:rPr lang="it-IT" sz="2600" dirty="0" smtClean="0"/>
              <a:t>disturbo sulle prestazioni richieste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43510"/>
            <a:ext cx="2049041" cy="179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06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Piano Didattico Personalizzato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t-IT" dirty="0" smtClean="0"/>
              <a:t>• Non dopo il primo trimestre (60gg)</a:t>
            </a:r>
          </a:p>
          <a:p>
            <a:pPr marL="0" indent="0">
              <a:buNone/>
            </a:pPr>
            <a:r>
              <a:rPr lang="it-IT" dirty="0" smtClean="0"/>
              <a:t>• Deve contenere almeno le seguenti voci:</a:t>
            </a:r>
          </a:p>
          <a:p>
            <a:pPr marL="0" indent="0">
              <a:buNone/>
            </a:pPr>
            <a:r>
              <a:rPr lang="it-IT" dirty="0" smtClean="0"/>
              <a:t>– Dati anagrafici dell’alunno</a:t>
            </a:r>
          </a:p>
          <a:p>
            <a:pPr marL="0" indent="0">
              <a:buNone/>
            </a:pPr>
            <a:r>
              <a:rPr lang="it-IT" dirty="0" smtClean="0"/>
              <a:t>– Tipologia del disturbo</a:t>
            </a:r>
          </a:p>
          <a:p>
            <a:pPr marL="0" indent="0">
              <a:buNone/>
            </a:pPr>
            <a:r>
              <a:rPr lang="it-IT" dirty="0" smtClean="0"/>
              <a:t>– Attività didattiche</a:t>
            </a:r>
          </a:p>
          <a:p>
            <a:pPr marL="0" indent="0">
              <a:buNone/>
            </a:pPr>
            <a:r>
              <a:rPr lang="it-IT" dirty="0" smtClean="0"/>
              <a:t>individualizzate</a:t>
            </a:r>
          </a:p>
          <a:p>
            <a:pPr marL="0" indent="0">
              <a:buNone/>
            </a:pPr>
            <a:r>
              <a:rPr lang="it-IT" dirty="0" smtClean="0"/>
              <a:t>– Attività didattiche</a:t>
            </a:r>
          </a:p>
          <a:p>
            <a:pPr marL="0" indent="0">
              <a:buNone/>
            </a:pPr>
            <a:r>
              <a:rPr lang="it-IT" dirty="0" smtClean="0"/>
              <a:t>personalizzate</a:t>
            </a:r>
          </a:p>
          <a:p>
            <a:pPr marL="0" indent="0">
              <a:buNone/>
            </a:pPr>
            <a:r>
              <a:rPr lang="it-IT" dirty="0" smtClean="0"/>
              <a:t>– Strumenti compensativi utilizzati</a:t>
            </a:r>
          </a:p>
          <a:p>
            <a:pPr marL="0" indent="0">
              <a:buNone/>
            </a:pPr>
            <a:r>
              <a:rPr lang="it-IT" dirty="0" smtClean="0"/>
              <a:t>– Misure dispensative adottate</a:t>
            </a:r>
          </a:p>
          <a:p>
            <a:pPr marL="0" indent="0">
              <a:buNone/>
            </a:pPr>
            <a:r>
              <a:rPr lang="it-IT" dirty="0" smtClean="0"/>
              <a:t>– Forme di verifica e</a:t>
            </a:r>
          </a:p>
          <a:p>
            <a:pPr marL="0" indent="0">
              <a:buNone/>
            </a:pPr>
            <a:r>
              <a:rPr lang="it-IT" dirty="0" smtClean="0"/>
              <a:t>valutazione personalizzate</a:t>
            </a:r>
          </a:p>
          <a:p>
            <a:pPr marL="0" indent="0">
              <a:buNone/>
            </a:pPr>
            <a:r>
              <a:rPr lang="it-IT" dirty="0" smtClean="0"/>
              <a:t>• Raccordo con la famiglia</a:t>
            </a:r>
          </a:p>
          <a:p>
            <a:pPr marL="0" indent="0">
              <a:buNone/>
            </a:pPr>
            <a:r>
              <a:rPr lang="it-IT" dirty="0" smtClean="0"/>
              <a:t>• Sulla base di questa documentazione vengono predisposte le modalità delle prove e delle verifiche in corso d’anno e a fine ciclo.</a:t>
            </a:r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923928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74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Sono necessari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• Flessibilità nelle proposte didattiche</a:t>
            </a:r>
          </a:p>
          <a:p>
            <a:pPr marL="0" indent="0">
              <a:buNone/>
            </a:pPr>
            <a:r>
              <a:rPr lang="it-IT" sz="2400" dirty="0" smtClean="0"/>
              <a:t>• Il successo</a:t>
            </a:r>
          </a:p>
          <a:p>
            <a:pPr marL="0" indent="0">
              <a:buNone/>
            </a:pPr>
            <a:r>
              <a:rPr lang="it-IT" sz="2400" dirty="0" smtClean="0"/>
              <a:t>• La gratificazione</a:t>
            </a:r>
          </a:p>
          <a:p>
            <a:pPr marL="0" indent="0">
              <a:buNone/>
            </a:pPr>
            <a:r>
              <a:rPr lang="it-IT" sz="2400" dirty="0" smtClean="0"/>
              <a:t>• La finalizzazione delle attività</a:t>
            </a:r>
          </a:p>
          <a:p>
            <a:pPr marL="0" indent="0">
              <a:buNone/>
            </a:pPr>
            <a:r>
              <a:rPr lang="it-IT" sz="2400" dirty="0" smtClean="0"/>
              <a:t>• Condivisione degli obiettivi educativi</a:t>
            </a:r>
          </a:p>
          <a:p>
            <a:pPr marL="0" indent="0">
              <a:buNone/>
            </a:pPr>
            <a:r>
              <a:rPr lang="it-IT" sz="2400" dirty="0" smtClean="0"/>
              <a:t>fra scuola, famiglia, sanità</a:t>
            </a:r>
            <a:endParaRPr lang="it-IT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86706"/>
            <a:ext cx="3024336" cy="259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10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Lingue straniere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• Trasparenza linguistica di una lingua</a:t>
            </a:r>
          </a:p>
          <a:p>
            <a:pPr marL="0" indent="0">
              <a:buNone/>
            </a:pPr>
            <a:r>
              <a:rPr lang="it-IT" sz="2400" dirty="0" smtClean="0"/>
              <a:t>• Scegliere – ove possibile – una lingua che</a:t>
            </a:r>
          </a:p>
          <a:p>
            <a:pPr marL="0" indent="0">
              <a:buNone/>
            </a:pPr>
            <a:r>
              <a:rPr lang="it-IT" sz="2400" dirty="0" smtClean="0"/>
              <a:t>abbia una trasparenza linguistica maggiore</a:t>
            </a:r>
          </a:p>
          <a:p>
            <a:pPr marL="0" indent="0">
              <a:buNone/>
            </a:pPr>
            <a:r>
              <a:rPr lang="it-IT" sz="2400" dirty="0" smtClean="0"/>
              <a:t>• Assegnare maggiore importanza alla abilità</a:t>
            </a:r>
          </a:p>
          <a:p>
            <a:pPr marL="0" indent="0">
              <a:buNone/>
            </a:pPr>
            <a:r>
              <a:rPr lang="it-IT" sz="2400" dirty="0" smtClean="0"/>
              <a:t>orali rispetto a quelle scritte.</a:t>
            </a:r>
          </a:p>
          <a:p>
            <a:pPr marL="0" indent="0">
              <a:buNone/>
            </a:pPr>
            <a:r>
              <a:rPr lang="it-IT" sz="2400" dirty="0" smtClean="0"/>
              <a:t>• Consegnare il testo scritto qualche giorno</a:t>
            </a:r>
          </a:p>
          <a:p>
            <a:pPr marL="0" indent="0">
              <a:buNone/>
            </a:pPr>
            <a:r>
              <a:rPr lang="it-IT" sz="2400" dirty="0" smtClean="0"/>
              <a:t>prima della lezione, in modo che l’allievo</a:t>
            </a:r>
          </a:p>
          <a:p>
            <a:pPr marL="0" indent="0">
              <a:buNone/>
            </a:pPr>
            <a:r>
              <a:rPr lang="it-IT" sz="2400" dirty="0" smtClean="0"/>
              <a:t>possa </a:t>
            </a:r>
            <a:r>
              <a:rPr lang="it-IT" sz="2400" dirty="0" smtClean="0"/>
              <a:t>concentrarsi </a:t>
            </a:r>
            <a:r>
              <a:rPr lang="it-IT" sz="2400" dirty="0" smtClean="0"/>
              <a:t>a casa sulla decodifica e in</a:t>
            </a:r>
          </a:p>
          <a:p>
            <a:pPr marL="0" indent="0">
              <a:buNone/>
            </a:pPr>
            <a:r>
              <a:rPr lang="it-IT" sz="2400" dirty="0" smtClean="0"/>
              <a:t>classe sulla comprensione dei contenuti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08720"/>
            <a:ext cx="2299345" cy="258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5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Art. 6 </a:t>
            </a:r>
            <a:r>
              <a:rPr lang="it-IT" dirty="0" err="1" smtClean="0"/>
              <a:t>com</a:t>
            </a:r>
            <a:r>
              <a:rPr lang="it-IT" dirty="0" smtClean="0"/>
              <a:t>. 4 DM 5669/11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Le prove scritte di lingua straniera sono</a:t>
            </a:r>
          </a:p>
          <a:p>
            <a:pPr marL="0" indent="0">
              <a:buNone/>
            </a:pPr>
            <a:r>
              <a:rPr lang="it-IT" dirty="0" smtClean="0"/>
              <a:t>progettate, presentate e valutate secondo</a:t>
            </a:r>
          </a:p>
          <a:p>
            <a:pPr marL="0" indent="0">
              <a:buNone/>
            </a:pPr>
            <a:r>
              <a:rPr lang="it-IT" dirty="0" smtClean="0"/>
              <a:t>modalità compatibili con le difficoltà</a:t>
            </a:r>
          </a:p>
          <a:p>
            <a:pPr marL="0" indent="0">
              <a:buNone/>
            </a:pPr>
            <a:r>
              <a:rPr lang="it-IT" dirty="0" smtClean="0"/>
              <a:t>connesse ai DSA.</a:t>
            </a:r>
            <a:endParaRPr lang="it-IT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4005064"/>
            <a:ext cx="2807592" cy="255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23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“Fatto salvo quanto definito nel comma</a:t>
            </a:r>
          </a:p>
          <a:p>
            <a:pPr marL="0" indent="0">
              <a:buNone/>
            </a:pPr>
            <a:r>
              <a:rPr lang="it-IT" sz="2400" dirty="0" smtClean="0"/>
              <a:t>precedente, si possono dispensare alunni</a:t>
            </a:r>
          </a:p>
          <a:p>
            <a:pPr marL="0" indent="0">
              <a:buNone/>
            </a:pPr>
            <a:r>
              <a:rPr lang="it-IT" sz="2400" dirty="0" smtClean="0"/>
              <a:t>e studenti dalle prestazioni scritte in lingua</a:t>
            </a:r>
          </a:p>
          <a:p>
            <a:pPr marL="0" indent="0">
              <a:buNone/>
            </a:pPr>
            <a:r>
              <a:rPr lang="it-IT" sz="2400" dirty="0" smtClean="0"/>
              <a:t>straniera in corso d’anno scolastico e in</a:t>
            </a:r>
          </a:p>
          <a:p>
            <a:pPr marL="0" indent="0">
              <a:buNone/>
            </a:pPr>
            <a:r>
              <a:rPr lang="it-IT" sz="2400" dirty="0" smtClean="0"/>
              <a:t>sede di esami di Stato, nel caso in cui</a:t>
            </a:r>
          </a:p>
          <a:p>
            <a:pPr marL="0" indent="0">
              <a:buNone/>
            </a:pPr>
            <a:r>
              <a:rPr lang="it-IT" sz="2400" dirty="0" smtClean="0"/>
              <a:t>ricorrano tutte le condizioni di seguito</a:t>
            </a:r>
          </a:p>
          <a:p>
            <a:pPr marL="0" indent="0">
              <a:buNone/>
            </a:pPr>
            <a:r>
              <a:rPr lang="it-IT" sz="2400" dirty="0" smtClean="0"/>
              <a:t>elencate:…</a:t>
            </a:r>
            <a:endParaRPr lang="it-IT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81128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88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“…Solo in caso di particolari gravità del disturbo di</a:t>
            </a:r>
          </a:p>
          <a:p>
            <a:pPr marL="0" indent="0">
              <a:buNone/>
            </a:pPr>
            <a:r>
              <a:rPr lang="it-IT" sz="2400" dirty="0" smtClean="0"/>
              <a:t>apprendimento, anche in </a:t>
            </a:r>
            <a:r>
              <a:rPr lang="it-IT" sz="2400" dirty="0" err="1" smtClean="0"/>
              <a:t>commorbilità</a:t>
            </a:r>
            <a:r>
              <a:rPr lang="it-IT" sz="2400" dirty="0" smtClean="0"/>
              <a:t> </a:t>
            </a:r>
            <a:r>
              <a:rPr lang="it-IT" sz="2400" dirty="0" smtClean="0"/>
              <a:t>con altri disturbi o</a:t>
            </a:r>
          </a:p>
          <a:p>
            <a:pPr marL="0" indent="0">
              <a:buNone/>
            </a:pPr>
            <a:r>
              <a:rPr lang="it-IT" sz="2400" dirty="0" smtClean="0"/>
              <a:t>patologie, risultanti dal certificato diagnostico, l’alunno o</a:t>
            </a:r>
          </a:p>
          <a:p>
            <a:pPr marL="0" indent="0">
              <a:buNone/>
            </a:pPr>
            <a:r>
              <a:rPr lang="it-IT" sz="2400" dirty="0" smtClean="0"/>
              <a:t>lo studente possono – su richiesta delle famiglie e</a:t>
            </a:r>
          </a:p>
          <a:p>
            <a:pPr marL="0" indent="0">
              <a:buNone/>
            </a:pPr>
            <a:r>
              <a:rPr lang="it-IT" sz="2400" dirty="0" smtClean="0"/>
              <a:t>conseguente approvazione del consiglio di classe –</a:t>
            </a:r>
          </a:p>
          <a:p>
            <a:pPr marL="0" indent="0">
              <a:buNone/>
            </a:pPr>
            <a:r>
              <a:rPr lang="it-IT" sz="2400" dirty="0" smtClean="0"/>
              <a:t>essere esonerati dall’insegnamento delle lingue</a:t>
            </a:r>
          </a:p>
          <a:p>
            <a:pPr marL="0" indent="0">
              <a:buNone/>
            </a:pPr>
            <a:r>
              <a:rPr lang="it-IT" sz="2400" dirty="0" smtClean="0"/>
              <a:t>straniere e seguire un percorso didattico</a:t>
            </a:r>
          </a:p>
          <a:p>
            <a:pPr marL="0" indent="0">
              <a:buNone/>
            </a:pPr>
            <a:r>
              <a:rPr lang="it-IT" sz="2400" dirty="0" smtClean="0"/>
              <a:t>differenziato.”</a:t>
            </a:r>
            <a:endParaRPr lang="it-IT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81128"/>
            <a:ext cx="2851795" cy="210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31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Quindi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sz="2400" dirty="0" smtClean="0"/>
              <a:t>• L’ESONERO TOTALE DALLO STUDIO</a:t>
            </a:r>
          </a:p>
          <a:p>
            <a:pPr marL="0" indent="0" algn="ctr">
              <a:buNone/>
            </a:pPr>
            <a:r>
              <a:rPr lang="it-IT" sz="2400" dirty="0" smtClean="0"/>
              <a:t>DELLA LINGUA STRANIERA NELLA</a:t>
            </a:r>
          </a:p>
          <a:p>
            <a:pPr marL="0" indent="0" algn="ctr">
              <a:buNone/>
            </a:pPr>
            <a:r>
              <a:rPr lang="it-IT" sz="2400" dirty="0" smtClean="0"/>
              <a:t>SCUOLA SECONDARIA DI II GRADO</a:t>
            </a:r>
          </a:p>
          <a:p>
            <a:pPr marL="0" indent="0" algn="ctr">
              <a:buNone/>
            </a:pPr>
            <a:r>
              <a:rPr lang="it-IT" sz="2400" dirty="0" smtClean="0"/>
              <a:t>NON CONSENTE IL RILASCIO DI UN</a:t>
            </a:r>
          </a:p>
          <a:p>
            <a:pPr marL="0" indent="0" algn="ctr">
              <a:buNone/>
            </a:pPr>
            <a:r>
              <a:rPr lang="it-IT" sz="2400" dirty="0" smtClean="0"/>
              <a:t>DIPLOMA quinquennale e di ciò le famiglie</a:t>
            </a:r>
          </a:p>
          <a:p>
            <a:pPr marL="0" indent="0" algn="ctr">
              <a:buNone/>
            </a:pPr>
            <a:r>
              <a:rPr lang="it-IT" sz="2400" dirty="0" smtClean="0"/>
              <a:t>(o gli studenti maggiorenni) devono essere</a:t>
            </a:r>
          </a:p>
          <a:p>
            <a:pPr marL="0" indent="0" algn="ctr">
              <a:buNone/>
            </a:pPr>
            <a:r>
              <a:rPr lang="it-IT" sz="2400" dirty="0" smtClean="0"/>
              <a:t>esplicitamente avvertite (o avvertiti) e</a:t>
            </a:r>
          </a:p>
          <a:p>
            <a:pPr marL="0" indent="0" algn="ctr">
              <a:buNone/>
            </a:pPr>
            <a:r>
              <a:rPr lang="it-IT" sz="2400" dirty="0" smtClean="0"/>
              <a:t>devono firmare uno specifico documento in</a:t>
            </a:r>
          </a:p>
          <a:p>
            <a:pPr marL="0" indent="0" algn="ctr">
              <a:buNone/>
            </a:pPr>
            <a:r>
              <a:rPr lang="it-IT" sz="2400" dirty="0" smtClean="0"/>
              <a:t>tal senso, di cui una copia originale viene</a:t>
            </a:r>
          </a:p>
          <a:p>
            <a:pPr marL="0" indent="0" algn="ctr">
              <a:buNone/>
            </a:pPr>
            <a:r>
              <a:rPr lang="it-IT" sz="2400" dirty="0" smtClean="0"/>
              <a:t>conservata agli atti della scuola.</a:t>
            </a:r>
            <a:endParaRPr lang="it-IT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373217"/>
            <a:ext cx="497586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55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Legge quadro sull’handicap 104/92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 E’ persona handicappata colui che presenta una minorazione fisica, psichica o sensoriale, stabilizzata o progressiva, che è causa di</a:t>
            </a:r>
          </a:p>
          <a:p>
            <a:pPr marL="0" indent="0">
              <a:buNone/>
            </a:pPr>
            <a:r>
              <a:rPr lang="it-IT" dirty="0" smtClean="0"/>
              <a:t>difficoltà di apprendimento, di relazione o di</a:t>
            </a:r>
          </a:p>
          <a:p>
            <a:pPr marL="0" indent="0">
              <a:buNone/>
            </a:pPr>
            <a:r>
              <a:rPr lang="it-IT" dirty="0" smtClean="0"/>
              <a:t>integrazione lavorativa e tale da determinare</a:t>
            </a:r>
          </a:p>
          <a:p>
            <a:pPr marL="0" indent="0">
              <a:buNone/>
            </a:pPr>
            <a:r>
              <a:rPr lang="it-IT" dirty="0" smtClean="0"/>
              <a:t>un processo di svantaggio sociale o di</a:t>
            </a:r>
          </a:p>
          <a:p>
            <a:pPr marL="0" indent="0">
              <a:buNone/>
            </a:pPr>
            <a:r>
              <a:rPr lang="it-IT" dirty="0" smtClean="0"/>
              <a:t>emarginazione.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4618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400" b="1" dirty="0" smtClean="0"/>
              <a:t>La Legge 170/2010 nella sostanza conferma tutte le precedenti note e circolari e tutto l’impianto delle forme compensative e dispensative che erano già state suggerite</a:t>
            </a:r>
            <a:endParaRPr lang="it-IT" sz="24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37230"/>
            <a:ext cx="6768752" cy="3219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19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Legge 170/2010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 smtClean="0"/>
              <a:t>• Personalizzazione e individualizzazione della didattica (PDP)</a:t>
            </a:r>
          </a:p>
          <a:p>
            <a:pPr marL="0" indent="0">
              <a:buNone/>
            </a:pPr>
            <a:r>
              <a:rPr lang="it-IT" sz="2800" dirty="0" smtClean="0"/>
              <a:t>• Provvedimenti compensativi e dispensativi</a:t>
            </a:r>
          </a:p>
          <a:p>
            <a:pPr marL="0" indent="0">
              <a:buNone/>
            </a:pPr>
            <a:r>
              <a:rPr lang="it-IT" sz="2800" dirty="0" smtClean="0"/>
              <a:t>• Diverse modalità per la lingua straniera</a:t>
            </a:r>
          </a:p>
          <a:p>
            <a:pPr marL="0" indent="0">
              <a:buNone/>
            </a:pPr>
            <a:r>
              <a:rPr lang="it-IT" sz="2800" dirty="0" smtClean="0"/>
              <a:t>• Adeguate forme di verifica e valutazione</a:t>
            </a:r>
            <a:endParaRPr lang="it-IT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93096"/>
            <a:ext cx="5976664" cy="19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713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Linee guida del 2011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Basandosi sul fatto che gli individui apprendono</a:t>
            </a:r>
          </a:p>
          <a:p>
            <a:pPr marL="0" indent="0">
              <a:buNone/>
            </a:pPr>
            <a:r>
              <a:rPr lang="it-IT" dirty="0" smtClean="0"/>
              <a:t>in maniera diversa uno dall’altro chiede un</a:t>
            </a:r>
          </a:p>
          <a:p>
            <a:pPr marL="0" indent="0">
              <a:buNone/>
            </a:pPr>
            <a:r>
              <a:rPr lang="it-IT" dirty="0" smtClean="0"/>
              <a:t>insegnamento che tenga conto degli stili di</a:t>
            </a:r>
          </a:p>
          <a:p>
            <a:pPr marL="0" indent="0">
              <a:buNone/>
            </a:pPr>
            <a:r>
              <a:rPr lang="it-IT" dirty="0" smtClean="0"/>
              <a:t>apprendimento e alle diverse strategie che lo</a:t>
            </a:r>
          </a:p>
          <a:p>
            <a:pPr marL="0" indent="0">
              <a:buNone/>
            </a:pPr>
            <a:r>
              <a:rPr lang="it-IT" dirty="0" smtClean="0"/>
              <a:t>caratterizzano.</a:t>
            </a:r>
          </a:p>
          <a:p>
            <a:pPr marL="0" indent="0">
              <a:buNone/>
            </a:pPr>
            <a:r>
              <a:rPr lang="it-IT" dirty="0" smtClean="0"/>
              <a:t>Citando all’art. 3 la didattica individualizzata e</a:t>
            </a:r>
          </a:p>
          <a:p>
            <a:pPr marL="0" indent="0">
              <a:buNone/>
            </a:pPr>
            <a:r>
              <a:rPr lang="it-IT" dirty="0" smtClean="0"/>
              <a:t>personalizzata. Strumenti compensativi e</a:t>
            </a:r>
          </a:p>
          <a:p>
            <a:pPr marL="0" indent="0">
              <a:buNone/>
            </a:pPr>
            <a:r>
              <a:rPr lang="it-IT" dirty="0" smtClean="0"/>
              <a:t>misure dispensative.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8292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it-IT" dirty="0" smtClean="0"/>
              <a:t>Gli individui</a:t>
            </a:r>
          </a:p>
          <a:p>
            <a:pPr marL="0" indent="0" algn="just">
              <a:buNone/>
            </a:pPr>
            <a:r>
              <a:rPr lang="it-IT" dirty="0" smtClean="0"/>
              <a:t>apprendono in maniera</a:t>
            </a:r>
          </a:p>
          <a:p>
            <a:pPr marL="0" indent="0" algn="just">
              <a:buNone/>
            </a:pPr>
            <a:r>
              <a:rPr lang="it-IT" dirty="0" smtClean="0"/>
              <a:t>diversa l’uno dall’altro.</a:t>
            </a:r>
          </a:p>
          <a:p>
            <a:pPr marL="0" indent="0" algn="just">
              <a:buNone/>
            </a:pPr>
            <a:r>
              <a:rPr lang="it-IT" dirty="0" smtClean="0"/>
              <a:t> L’insegnamento deve</a:t>
            </a:r>
          </a:p>
          <a:p>
            <a:pPr marL="0" indent="0" algn="just">
              <a:buNone/>
            </a:pPr>
            <a:r>
              <a:rPr lang="it-IT" dirty="0" smtClean="0"/>
              <a:t>tener conto dello stile</a:t>
            </a:r>
          </a:p>
          <a:p>
            <a:pPr marL="0" indent="0" algn="just">
              <a:buNone/>
            </a:pPr>
            <a:r>
              <a:rPr lang="it-IT" dirty="0" smtClean="0"/>
              <a:t>di apprendimento di</a:t>
            </a:r>
          </a:p>
          <a:p>
            <a:pPr marL="0" indent="0" algn="just">
              <a:buNone/>
            </a:pPr>
            <a:r>
              <a:rPr lang="it-IT" dirty="0" smtClean="0"/>
              <a:t>ciascuno.</a:t>
            </a:r>
          </a:p>
          <a:p>
            <a:pPr marL="0" indent="0" algn="just">
              <a:buNone/>
            </a:pPr>
            <a:r>
              <a:rPr lang="it-IT" dirty="0" smtClean="0"/>
              <a:t>Questo favorisce tutti</a:t>
            </a:r>
          </a:p>
          <a:p>
            <a:pPr marL="0" indent="0" algn="just">
              <a:buNone/>
            </a:pPr>
            <a:r>
              <a:rPr lang="it-IT" dirty="0" smtClean="0"/>
              <a:t>gli alunni.</a:t>
            </a:r>
          </a:p>
          <a:p>
            <a:pPr marL="0" indent="0" algn="just">
              <a:buNone/>
            </a:pPr>
            <a:r>
              <a:rPr lang="it-IT" dirty="0" smtClean="0"/>
              <a:t>Per un alunno con DSA</a:t>
            </a:r>
          </a:p>
          <a:p>
            <a:pPr marL="0" indent="0" algn="just">
              <a:buNone/>
            </a:pPr>
            <a:r>
              <a:rPr lang="it-IT" dirty="0" smtClean="0"/>
              <a:t>è essenziale per</a:t>
            </a:r>
          </a:p>
          <a:p>
            <a:pPr marL="0" indent="0" algn="just">
              <a:buNone/>
            </a:pPr>
            <a:r>
              <a:rPr lang="it-IT" dirty="0" smtClean="0"/>
              <a:t>raggiungere il successo</a:t>
            </a:r>
          </a:p>
          <a:p>
            <a:pPr marL="0" indent="0" algn="just">
              <a:buNone/>
            </a:pPr>
            <a:r>
              <a:rPr lang="it-IT" dirty="0" smtClean="0"/>
              <a:t>scolastico.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12976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297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sz="5100" b="1" dirty="0" smtClean="0"/>
              <a:t>Didattica personalizzata e individualizzata</a:t>
            </a:r>
          </a:p>
          <a:p>
            <a:pPr marL="0" indent="0">
              <a:buNone/>
            </a:pPr>
            <a:r>
              <a:rPr lang="it-IT" dirty="0" smtClean="0"/>
              <a:t>• La Legge 170/2010 dispone che le istituzioni scolastiche garantiscano «l’uso</a:t>
            </a:r>
          </a:p>
          <a:p>
            <a:pPr marL="0" indent="0">
              <a:buNone/>
            </a:pPr>
            <a:r>
              <a:rPr lang="it-IT" dirty="0" smtClean="0"/>
              <a:t>di una didattica individualizzata e personalizzata, con forme efficaci e</a:t>
            </a:r>
          </a:p>
          <a:p>
            <a:pPr marL="0" indent="0">
              <a:buNone/>
            </a:pPr>
            <a:r>
              <a:rPr lang="it-IT" dirty="0" smtClean="0"/>
              <a:t>flessibili di lavoro scolastico che tengano conto anche di caratteristiche</a:t>
            </a:r>
          </a:p>
          <a:p>
            <a:pPr marL="0" indent="0">
              <a:buNone/>
            </a:pPr>
            <a:r>
              <a:rPr lang="it-IT" dirty="0" smtClean="0"/>
              <a:t>peculiari del soggetto, quali il bilinguismo, adottando una metodologia e una</a:t>
            </a:r>
          </a:p>
          <a:p>
            <a:pPr marL="0" indent="0">
              <a:buNone/>
            </a:pPr>
            <a:r>
              <a:rPr lang="it-IT" dirty="0" smtClean="0"/>
              <a:t>strategia educativa adeguate».</a:t>
            </a:r>
          </a:p>
          <a:p>
            <a:pPr marL="0" indent="0">
              <a:buNone/>
            </a:pPr>
            <a:r>
              <a:rPr lang="it-IT" dirty="0" smtClean="0"/>
              <a:t>• I termini individualizzata e personalizzata non sono da considerarsi sinonimi.</a:t>
            </a:r>
          </a:p>
          <a:p>
            <a:pPr marL="0" indent="0">
              <a:buNone/>
            </a:pPr>
            <a:r>
              <a:rPr lang="it-IT" dirty="0" smtClean="0"/>
              <a:t>[…] L’azione formativa individualizzata pone obiettivi comuni per tutti i</a:t>
            </a:r>
          </a:p>
          <a:p>
            <a:pPr marL="0" indent="0">
              <a:buNone/>
            </a:pPr>
            <a:r>
              <a:rPr lang="it-IT" dirty="0" smtClean="0"/>
              <a:t>componenti del gruppo-classe, ma è concepita adattando le metodologie in</a:t>
            </a:r>
          </a:p>
          <a:p>
            <a:pPr marL="0" indent="0">
              <a:buNone/>
            </a:pPr>
            <a:r>
              <a:rPr lang="it-IT" dirty="0" smtClean="0"/>
              <a:t>funzione delle caratteristiche individuali dei discenti.</a:t>
            </a:r>
          </a:p>
          <a:p>
            <a:pPr marL="0" indent="0">
              <a:buNone/>
            </a:pPr>
            <a:r>
              <a:rPr lang="it-IT" dirty="0" smtClean="0"/>
              <a:t>• L’azione formativa personalizzata ha, in più, l’obiettivo di dare a ciascun</a:t>
            </a:r>
          </a:p>
          <a:p>
            <a:pPr marL="0" indent="0">
              <a:buNone/>
            </a:pPr>
            <a:r>
              <a:rPr lang="it-IT" dirty="0" smtClean="0"/>
              <a:t>alunno l’opportunità di sviluppare al meglio le proprie potenzialità e, quindi,</a:t>
            </a:r>
          </a:p>
          <a:p>
            <a:pPr marL="0" indent="0">
              <a:buNone/>
            </a:pPr>
            <a:r>
              <a:rPr lang="it-IT" dirty="0" smtClean="0"/>
              <a:t>può porsi obiettivi diversi per ciascun discente.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429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 smtClean="0"/>
              <a:t>• La legge 170/2010 richiama le</a:t>
            </a:r>
          </a:p>
          <a:p>
            <a:pPr marL="0" indent="0">
              <a:buNone/>
            </a:pPr>
            <a:r>
              <a:rPr lang="it-IT" dirty="0" smtClean="0"/>
              <a:t>Istituzioni scolastiche</a:t>
            </a:r>
          </a:p>
          <a:p>
            <a:pPr marL="0" indent="0">
              <a:buNone/>
            </a:pPr>
            <a:r>
              <a:rPr lang="it-IT" dirty="0" smtClean="0"/>
              <a:t>all’obbligo di garantire</a:t>
            </a:r>
          </a:p>
          <a:p>
            <a:pPr marL="0" indent="0">
              <a:buNone/>
            </a:pPr>
            <a:r>
              <a:rPr lang="it-IT" dirty="0" smtClean="0"/>
              <a:t>“l’introduzione di strumenti</a:t>
            </a:r>
          </a:p>
          <a:p>
            <a:pPr marL="0" indent="0">
              <a:buNone/>
            </a:pPr>
            <a:r>
              <a:rPr lang="it-IT" dirty="0" smtClean="0"/>
              <a:t>compensativi, compresi i</a:t>
            </a:r>
          </a:p>
          <a:p>
            <a:pPr marL="0" indent="0">
              <a:buNone/>
            </a:pPr>
            <a:r>
              <a:rPr lang="it-IT" dirty="0" smtClean="0"/>
              <a:t>mezzi di apprendimento</a:t>
            </a:r>
          </a:p>
          <a:p>
            <a:pPr marL="0" indent="0">
              <a:buNone/>
            </a:pPr>
            <a:r>
              <a:rPr lang="it-IT" dirty="0" smtClean="0"/>
              <a:t>alternativi e le tecnologie</a:t>
            </a:r>
          </a:p>
          <a:p>
            <a:pPr marL="0" indent="0">
              <a:buNone/>
            </a:pPr>
            <a:r>
              <a:rPr lang="it-IT" dirty="0" smtClean="0"/>
              <a:t>informatiche, nonché misure</a:t>
            </a:r>
          </a:p>
          <a:p>
            <a:pPr marL="0" indent="0">
              <a:buNone/>
            </a:pPr>
            <a:r>
              <a:rPr lang="it-IT" dirty="0" smtClean="0"/>
              <a:t>dispensative da alcune</a:t>
            </a:r>
          </a:p>
          <a:p>
            <a:pPr marL="0" indent="0">
              <a:buNone/>
            </a:pPr>
            <a:r>
              <a:rPr lang="it-IT" dirty="0" smtClean="0"/>
              <a:t>prestazioni non essenziali ai</a:t>
            </a:r>
          </a:p>
          <a:p>
            <a:pPr marL="0" indent="0">
              <a:buNone/>
            </a:pPr>
            <a:r>
              <a:rPr lang="it-IT" dirty="0" smtClean="0"/>
              <a:t>fini della qualità dei concetti da</a:t>
            </a:r>
          </a:p>
          <a:p>
            <a:pPr marL="0" indent="0">
              <a:buNone/>
            </a:pPr>
            <a:r>
              <a:rPr lang="it-IT" dirty="0" smtClean="0"/>
              <a:t>apprendere.”</a:t>
            </a:r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20888"/>
            <a:ext cx="4459839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59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Strumenti</a:t>
            </a:r>
            <a:br>
              <a:rPr lang="it-IT" dirty="0" smtClean="0"/>
            </a:br>
            <a:r>
              <a:rPr lang="it-IT" dirty="0" smtClean="0"/>
              <a:t>compensativi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 smtClean="0"/>
              <a:t>Sintesi vocale</a:t>
            </a:r>
          </a:p>
          <a:p>
            <a:pPr marL="0" indent="0">
              <a:buNone/>
            </a:pPr>
            <a:r>
              <a:rPr lang="it-IT" dirty="0" smtClean="0"/>
              <a:t>• Registratore</a:t>
            </a:r>
          </a:p>
          <a:p>
            <a:pPr marL="0" indent="0">
              <a:buNone/>
            </a:pPr>
            <a:r>
              <a:rPr lang="it-IT" dirty="0" smtClean="0"/>
              <a:t>• Programmi di video scrittura</a:t>
            </a:r>
          </a:p>
          <a:p>
            <a:pPr marL="0" indent="0">
              <a:buNone/>
            </a:pPr>
            <a:r>
              <a:rPr lang="it-IT" dirty="0" smtClean="0"/>
              <a:t>con correttore ortografico</a:t>
            </a:r>
          </a:p>
          <a:p>
            <a:pPr marL="0" indent="0">
              <a:buNone/>
            </a:pPr>
            <a:r>
              <a:rPr lang="it-IT" dirty="0" smtClean="0"/>
              <a:t>• Calcolatrice</a:t>
            </a:r>
          </a:p>
          <a:p>
            <a:pPr marL="0" indent="0">
              <a:buNone/>
            </a:pPr>
            <a:r>
              <a:rPr lang="it-IT" dirty="0" smtClean="0"/>
              <a:t>• Tabelle, formulari, mappe concettuali, ecc.</a:t>
            </a:r>
          </a:p>
          <a:p>
            <a:pPr marL="0" indent="0">
              <a:buNone/>
            </a:pPr>
            <a:r>
              <a:rPr lang="it-IT" dirty="0" smtClean="0"/>
              <a:t>Tali strumenti sollevano l’alunno o lo studente con</a:t>
            </a:r>
          </a:p>
          <a:p>
            <a:pPr marL="0" indent="0">
              <a:buNone/>
            </a:pPr>
            <a:r>
              <a:rPr lang="it-IT" dirty="0" smtClean="0"/>
              <a:t>DSA da una prestazione resa difficoltosa dal disturbo,</a:t>
            </a:r>
          </a:p>
          <a:p>
            <a:pPr marL="0" indent="0">
              <a:buNone/>
            </a:pPr>
            <a:r>
              <a:rPr lang="it-IT" dirty="0" smtClean="0"/>
              <a:t>senza peraltro facilitargli il compito dal punto di vista</a:t>
            </a:r>
          </a:p>
          <a:p>
            <a:pPr marL="0" indent="0">
              <a:buNone/>
            </a:pPr>
            <a:r>
              <a:rPr lang="it-IT" dirty="0" smtClean="0"/>
              <a:t>cognitivo.</a:t>
            </a:r>
            <a:endParaRPr lang="it-IT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2743994" cy="202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01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860</Words>
  <Application>Microsoft Office PowerPoint</Application>
  <PresentationFormat>Presentazione su schermo (4:3)</PresentationFormat>
  <Paragraphs>145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DSA  Disturbi Specifici di Apprendimento </vt:lpstr>
      <vt:lpstr>Legge quadro sull’handicap 104/92</vt:lpstr>
      <vt:lpstr>La Legge 170/2010 nella sostanza conferma tutte le precedenti note e circolari e tutto l’impianto delle forme compensative e dispensative che erano già state suggerite</vt:lpstr>
      <vt:lpstr>Legge 170/2010</vt:lpstr>
      <vt:lpstr>Linee guida del 2011</vt:lpstr>
      <vt:lpstr>Presentazione standard di PowerPoint</vt:lpstr>
      <vt:lpstr>Presentazione standard di PowerPoint</vt:lpstr>
      <vt:lpstr>Presentazione standard di PowerPoint</vt:lpstr>
      <vt:lpstr>Strumenti compensativi</vt:lpstr>
      <vt:lpstr>Misure dispensative</vt:lpstr>
      <vt:lpstr>Piano Didattico Personalizzato</vt:lpstr>
      <vt:lpstr>Sono necessari</vt:lpstr>
      <vt:lpstr>Lingue straniere</vt:lpstr>
      <vt:lpstr>Art. 6 com. 4 DM 5669/11</vt:lpstr>
      <vt:lpstr>Presentazione standard di PowerPoint</vt:lpstr>
      <vt:lpstr>Presentazione standard di PowerPoint</vt:lpstr>
      <vt:lpstr>Quindi</vt:lpstr>
    </vt:vector>
  </TitlesOfParts>
  <Company>MTM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DSA  Disturbi Specifici di Apprendimento</dc:title>
  <dc:creator>casa</dc:creator>
  <cp:lastModifiedBy>Home</cp:lastModifiedBy>
  <cp:revision>8</cp:revision>
  <dcterms:created xsi:type="dcterms:W3CDTF">2014-12-12T13:11:52Z</dcterms:created>
  <dcterms:modified xsi:type="dcterms:W3CDTF">2016-06-11T14:09:03Z</dcterms:modified>
</cp:coreProperties>
</file>