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7"/>
  </p:notesMasterIdLst>
  <p:handoutMasterIdLst>
    <p:handoutMasterId r:id="rId28"/>
  </p:handoutMasterIdLst>
  <p:sldIdLst>
    <p:sldId id="257" r:id="rId3"/>
    <p:sldId id="287" r:id="rId4"/>
    <p:sldId id="288" r:id="rId5"/>
    <p:sldId id="266" r:id="rId6"/>
    <p:sldId id="265" r:id="rId7"/>
    <p:sldId id="258" r:id="rId8"/>
    <p:sldId id="274" r:id="rId9"/>
    <p:sldId id="270" r:id="rId10"/>
    <p:sldId id="278" r:id="rId11"/>
    <p:sldId id="280" r:id="rId12"/>
    <p:sldId id="279" r:id="rId13"/>
    <p:sldId id="281" r:id="rId14"/>
    <p:sldId id="284" r:id="rId15"/>
    <p:sldId id="286" r:id="rId16"/>
    <p:sldId id="297" r:id="rId17"/>
    <p:sldId id="290" r:id="rId18"/>
    <p:sldId id="291" r:id="rId19"/>
    <p:sldId id="292" r:id="rId20"/>
    <p:sldId id="296" r:id="rId21"/>
    <p:sldId id="298" r:id="rId22"/>
    <p:sldId id="299" r:id="rId23"/>
    <p:sldId id="300" r:id="rId24"/>
    <p:sldId id="273" r:id="rId25"/>
    <p:sldId id="26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e"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618" autoAdjust="0"/>
    <p:restoredTop sz="94434" autoAdjust="0"/>
  </p:normalViewPr>
  <p:slideViewPr>
    <p:cSldViewPr snapToGrid="0">
      <p:cViewPr varScale="1">
        <p:scale>
          <a:sx n="62" d="100"/>
          <a:sy n="62" d="100"/>
        </p:scale>
        <p:origin x="-96" y="-25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2784" y="4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pPr/>
              <a:t>7/10/2016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pPr/>
              <a:t>‹N›</a:t>
            </a:fld>
            <a:endParaRPr/>
          </a:p>
        </p:txBody>
      </p:sp>
    </p:spTree>
    <p:extLst>
      <p:ext uri="{BB962C8B-B14F-4D97-AF65-F5344CB8AC3E}">
        <p14:creationId xmlns=""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pPr/>
              <a:t>7/10/2016</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pPr/>
              <a:t>‹N›</a:t>
            </a:fld>
            <a:endParaRPr/>
          </a:p>
        </p:txBody>
      </p:sp>
    </p:spTree>
    <p:extLst>
      <p:ext uri="{BB962C8B-B14F-4D97-AF65-F5344CB8AC3E}">
        <p14:creationId xmlns=""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it-IT" smtClean="0"/>
              <a:t>Fare clic per modificare lo stile del titolo</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a:p>
        </p:txBody>
      </p:sp>
    </p:spTree>
    <p:extLst>
      <p:ext uri="{BB962C8B-B14F-4D97-AF65-F5344CB8AC3E}">
        <p14:creationId xmlns="" xmlns:p14="http://schemas.microsoft.com/office/powerpoint/2010/main" val="29812036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re immagini con didascalie ">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7/10/2016</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‹N›</a:t>
            </a:fld>
            <a:endParaRP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it-IT" smtClean="0"/>
              <a:t>Fare clic sull'icona per inserire un'immagine</a:t>
            </a:r>
            <a:endParaRPr/>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it-IT" smtClean="0"/>
              <a:t>Fare clic sull'icona per inserire un'immagine</a:t>
            </a:r>
            <a:endParaRPr/>
          </a:p>
        </p:txBody>
      </p:sp>
      <p:grpSp>
        <p:nvGrpSpPr>
          <p:cNvPr id="112" name="Group 111"/>
          <p:cNvGrpSpPr/>
          <p:nvPr/>
        </p:nvGrpSpPr>
        <p:grpSpPr>
          <a:xfrm>
            <a:off x="5322489" y="34361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p:cNvSpPr>
            <a:spLocks noGrp="1" noChangeAspect="1"/>
          </p:cNvSpPr>
          <p:nvPr>
            <p:ph type="pic" sz="quarter" idx="19"/>
          </p:nvPr>
        </p:nvSpPr>
        <p:spPr>
          <a:xfrm>
            <a:off x="5546780" y="3646566"/>
            <a:ext cx="2993366" cy="2305338"/>
          </a:xfrm>
          <a:solidFill>
            <a:schemeClr val="bg2"/>
          </a:solidFill>
          <a:ln w="38100">
            <a:solidFill>
              <a:schemeClr val="bg1"/>
            </a:solidFill>
          </a:ln>
        </p:spPr>
        <p:txBody>
          <a:bodyPr/>
          <a:lstStyle>
            <a:lvl1pPr marL="0" indent="0" algn="ctr">
              <a:buNone/>
              <a:defRPr/>
            </a:lvl1pPr>
          </a:lstStyle>
          <a:p>
            <a:r>
              <a:rPr lang="it-IT" smtClean="0"/>
              <a:t>Fare clic sull'icona per inserire un'immagine</a:t>
            </a:r>
            <a:endParaRPr/>
          </a:p>
        </p:txBody>
      </p:sp>
      <p:sp>
        <p:nvSpPr>
          <p:cNvPr id="126" name="Text Placeholder 3"/>
          <p:cNvSpPr>
            <a:spLocks noGrp="1"/>
          </p:cNvSpPr>
          <p:nvPr>
            <p:ph type="body" sz="half" idx="21"/>
          </p:nvPr>
        </p:nvSpPr>
        <p:spPr>
          <a:xfrm>
            <a:off x="9066214" y="2048893"/>
            <a:ext cx="22860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Tree>
    <p:extLst>
      <p:ext uri="{BB962C8B-B14F-4D97-AF65-F5344CB8AC3E}">
        <p14:creationId xmlns="" xmlns:p14="http://schemas.microsoft.com/office/powerpoint/2010/main" val="7874251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it-IT" smtClean="0"/>
              <a:t>Fare clic per modificare lo stile del titolo</a:t>
            </a:r>
            <a:endParaRPr/>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pPr/>
              <a:t>7/10/2016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‹N›</a:t>
            </a:fld>
            <a:endParaRPr/>
          </a:p>
        </p:txBody>
      </p:sp>
    </p:spTree>
    <p:extLst>
      <p:ext uri="{BB962C8B-B14F-4D97-AF65-F5344CB8AC3E}">
        <p14:creationId xmlns="" xmlns:p14="http://schemas.microsoft.com/office/powerpoint/2010/main" val="12397626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it-IT" smtClean="0"/>
              <a:t>Fare clic per modificare lo stile del titolo</a:t>
            </a:r>
            <a:endParaRPr/>
          </a:p>
        </p:txBody>
      </p:sp>
      <p:sp>
        <p:nvSpPr>
          <p:cNvPr id="3" name="Picture Placeholder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CF99945-0A15-4715-AB6C-F5E56CF20F70}" type="datetimeFigureOut">
              <a:rPr lang="en-US"/>
              <a:pPr/>
              <a:t>7/10/2016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pPr/>
              <a:t>‹N›</a:t>
            </a:fld>
            <a:endParaRPr/>
          </a:p>
        </p:txBody>
      </p:sp>
    </p:spTree>
    <p:extLst>
      <p:ext uri="{BB962C8B-B14F-4D97-AF65-F5344CB8AC3E}">
        <p14:creationId xmlns="" xmlns:p14="http://schemas.microsoft.com/office/powerpoint/2010/main" val="26595758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4CF99945-0A15-4715-AB6C-F5E56CF20F70}" type="datetimeFigureOut">
              <a:rPr lang="en-US"/>
              <a:pPr/>
              <a:t>7/10/2016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pPr/>
              <a:t>‹N›</a:t>
            </a:fld>
            <a:endParaRPr/>
          </a:p>
        </p:txBody>
      </p:sp>
    </p:spTree>
    <p:extLst>
      <p:ext uri="{BB962C8B-B14F-4D97-AF65-F5344CB8AC3E}">
        <p14:creationId xmlns="" xmlns:p14="http://schemas.microsoft.com/office/powerpoint/2010/main" val="24479362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it-IT" smtClean="0"/>
              <a:t>Fare clic per modificare lo stile del titolo</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4CF99945-0A15-4715-AB6C-F5E56CF20F70}" type="datetimeFigureOut">
              <a:rPr lang="en-US"/>
              <a:pPr/>
              <a:t>7/10/2016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pPr/>
              <a:t>‹N›</a:t>
            </a:fld>
            <a:endParaRPr/>
          </a:p>
        </p:txBody>
      </p:sp>
    </p:spTree>
    <p:extLst>
      <p:ext uri="{BB962C8B-B14F-4D97-AF65-F5344CB8AC3E}">
        <p14:creationId xmlns="" xmlns:p14="http://schemas.microsoft.com/office/powerpoint/2010/main" val="42058033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4CF99945-0A15-4715-AB6C-F5E56CF20F70}" type="datetimeFigureOut">
              <a:rPr lang="en-US"/>
              <a:pPr/>
              <a:t>7/10/2016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pPr/>
              <a:t>‹N›</a:t>
            </a:fld>
            <a:endParaRPr/>
          </a:p>
        </p:txBody>
      </p:sp>
    </p:spTree>
    <p:extLst>
      <p:ext uri="{BB962C8B-B14F-4D97-AF65-F5344CB8AC3E}">
        <p14:creationId xmlns="" xmlns:p14="http://schemas.microsoft.com/office/powerpoint/2010/main" val="3396309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it-IT" smtClean="0"/>
              <a:t>Fare clic per modificare lo stile del titolo</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Tree>
    <p:extLst>
      <p:ext uri="{BB962C8B-B14F-4D97-AF65-F5344CB8AC3E}">
        <p14:creationId xmlns="" xmlns:p14="http://schemas.microsoft.com/office/powerpoint/2010/main" val="12292579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a:p>
        </p:txBody>
      </p:sp>
      <p:sp>
        <p:nvSpPr>
          <p:cNvPr id="3" name="Content Placeholder 2"/>
          <p:cNvSpPr>
            <a:spLocks noGrp="1"/>
          </p:cNvSpPr>
          <p:nvPr>
            <p:ph sz="half" idx="1"/>
          </p:nvPr>
        </p:nvSpPr>
        <p:spPr>
          <a:xfrm>
            <a:off x="1065212" y="1825625"/>
            <a:ext cx="4954588" cy="418795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Content Placeholder 3"/>
          <p:cNvSpPr>
            <a:spLocks noGrp="1"/>
          </p:cNvSpPr>
          <p:nvPr>
            <p:ph sz="half" idx="2"/>
          </p:nvPr>
        </p:nvSpPr>
        <p:spPr>
          <a:xfrm>
            <a:off x="6172200" y="1825625"/>
            <a:ext cx="4951414" cy="418795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Date Placeholder 4"/>
          <p:cNvSpPr>
            <a:spLocks noGrp="1"/>
          </p:cNvSpPr>
          <p:nvPr>
            <p:ph type="dt" sz="half" idx="10"/>
          </p:nvPr>
        </p:nvSpPr>
        <p:spPr/>
        <p:txBody>
          <a:bodyPr/>
          <a:lstStyle/>
          <a:p>
            <a:fld id="{4CF99945-0A15-4715-AB6C-F5E56CF20F70}" type="datetimeFigureOut">
              <a:rPr lang="en-US"/>
              <a:pPr/>
              <a:t>7/10/2016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pPr/>
              <a:t>‹N›</a:t>
            </a:fld>
            <a:endParaRPr/>
          </a:p>
        </p:txBody>
      </p:sp>
    </p:spTree>
    <p:extLst>
      <p:ext uri="{BB962C8B-B14F-4D97-AF65-F5344CB8AC3E}">
        <p14:creationId xmlns="" xmlns:p14="http://schemas.microsoft.com/office/powerpoint/2010/main" val="29727551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069848" y="2505075"/>
            <a:ext cx="4956048" cy="34766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172200" y="2505075"/>
            <a:ext cx="4956048" cy="34766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7" name="Date Placeholder 6"/>
          <p:cNvSpPr>
            <a:spLocks noGrp="1"/>
          </p:cNvSpPr>
          <p:nvPr>
            <p:ph type="dt" sz="half" idx="10"/>
          </p:nvPr>
        </p:nvSpPr>
        <p:spPr/>
        <p:txBody>
          <a:bodyPr/>
          <a:lstStyle/>
          <a:p>
            <a:fld id="{4CF99945-0A15-4715-AB6C-F5E56CF20F70}" type="datetimeFigureOut">
              <a:rPr lang="en-US"/>
              <a:pPr/>
              <a:t>7/10/2016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22B156B-59AE-415F-B24B-8756D48BB977}" type="slidenum">
              <a:rPr/>
              <a:pPr/>
              <a:t>‹N›</a:t>
            </a:fld>
            <a:endParaRPr/>
          </a:p>
        </p:txBody>
      </p:sp>
    </p:spTree>
    <p:extLst>
      <p:ext uri="{BB962C8B-B14F-4D97-AF65-F5344CB8AC3E}">
        <p14:creationId xmlns="" xmlns:p14="http://schemas.microsoft.com/office/powerpoint/2010/main" val="23185716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a:p>
        </p:txBody>
      </p:sp>
      <p:sp>
        <p:nvSpPr>
          <p:cNvPr id="3" name="Date Placeholder 2"/>
          <p:cNvSpPr>
            <a:spLocks noGrp="1"/>
          </p:cNvSpPr>
          <p:nvPr>
            <p:ph type="dt" sz="half" idx="10"/>
          </p:nvPr>
        </p:nvSpPr>
        <p:spPr/>
        <p:txBody>
          <a:bodyPr/>
          <a:lstStyle/>
          <a:p>
            <a:fld id="{4CF99945-0A15-4715-AB6C-F5E56CF20F70}" type="datetimeFigureOut">
              <a:rPr lang="en-US"/>
              <a:pPr/>
              <a:t>7/10/2016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22B156B-59AE-415F-B24B-8756D48BB977}" type="slidenum">
              <a:rPr/>
              <a:pPr/>
              <a:t>‹N›</a:t>
            </a:fld>
            <a:endParaRPr/>
          </a:p>
        </p:txBody>
      </p:sp>
    </p:spTree>
    <p:extLst>
      <p:ext uri="{BB962C8B-B14F-4D97-AF65-F5344CB8AC3E}">
        <p14:creationId xmlns="" xmlns:p14="http://schemas.microsoft.com/office/powerpoint/2010/main" val="35128164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a:pPr/>
              <a:t>7/10/2016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22B156B-59AE-415F-B24B-8756D48BB977}" type="slidenum">
              <a:rPr/>
              <a:pPr/>
              <a:t>‹N›</a:t>
            </a:fld>
            <a:endParaRPr/>
          </a:p>
        </p:txBody>
      </p:sp>
    </p:spTree>
    <p:extLst>
      <p:ext uri="{BB962C8B-B14F-4D97-AF65-F5344CB8AC3E}">
        <p14:creationId xmlns="" xmlns:p14="http://schemas.microsoft.com/office/powerpoint/2010/main" val="8478748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ue immagini con didascalie">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7/10/2016</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‹N›</a:t>
            </a:fld>
            <a:endParaRPr/>
          </a:p>
        </p:txBody>
      </p:sp>
      <p:grpSp>
        <p:nvGrpSpPr>
          <p:cNvPr id="9" name="Group 8"/>
          <p:cNvGrpSpPr/>
          <p:nvPr/>
        </p:nvGrpSpPr>
        <p:grpSpPr>
          <a:xfrm>
            <a:off x="574431" y="724619"/>
            <a:ext cx="5318979"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22" name="Group 21"/>
          <p:cNvGrpSpPr/>
          <p:nvPr/>
        </p:nvGrpSpPr>
        <p:grpSpPr>
          <a:xfrm>
            <a:off x="6285120" y="724619"/>
            <a:ext cx="5318979"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p:cNvSpPr>
            <a:spLocks noGrp="1" noChangeAspect="1"/>
          </p:cNvSpPr>
          <p:nvPr>
            <p:ph type="pic" sz="quarter" idx="17"/>
          </p:nvPr>
        </p:nvSpPr>
        <p:spPr>
          <a:xfrm>
            <a:off x="833620" y="1020195"/>
            <a:ext cx="4800601" cy="3200400"/>
          </a:xfrm>
          <a:solidFill>
            <a:schemeClr val="bg2"/>
          </a:solidFill>
          <a:ln w="38100">
            <a:solidFill>
              <a:schemeClr val="bg1"/>
            </a:solidFill>
          </a:ln>
        </p:spPr>
        <p:txBody>
          <a:bodyPr/>
          <a:lstStyle>
            <a:lvl1pPr marL="0" indent="0" algn="ctr">
              <a:buNone/>
              <a:defRPr/>
            </a:lvl1pPr>
          </a:lstStyle>
          <a:p>
            <a:r>
              <a:rPr lang="it-IT" smtClean="0"/>
              <a:t>Fare clic sull'icona per inserire un'immagine</a:t>
            </a:r>
            <a:endParaRPr/>
          </a:p>
        </p:txBody>
      </p:sp>
      <p:sp>
        <p:nvSpPr>
          <p:cNvPr id="37" name="Picture Placeholder 33"/>
          <p:cNvSpPr>
            <a:spLocks noGrp="1" noChangeAspect="1"/>
          </p:cNvSpPr>
          <p:nvPr>
            <p:ph type="pic" sz="quarter" idx="18"/>
          </p:nvPr>
        </p:nvSpPr>
        <p:spPr>
          <a:xfrm>
            <a:off x="6544309" y="1020195"/>
            <a:ext cx="4800601" cy="3200400"/>
          </a:xfrm>
          <a:solidFill>
            <a:schemeClr val="bg2"/>
          </a:solidFill>
          <a:ln w="38100">
            <a:solidFill>
              <a:schemeClr val="bg1"/>
            </a:solidFill>
          </a:ln>
        </p:spPr>
        <p:txBody>
          <a:bodyPr/>
          <a:lstStyle>
            <a:lvl1pPr marL="0" indent="0" algn="ctr">
              <a:buNone/>
              <a:defRPr/>
            </a:lvl1pPr>
          </a:lstStyle>
          <a:p>
            <a:r>
              <a:rPr lang="it-IT" smtClean="0"/>
              <a:t>Fare clic sull'icona per inserire un'immagine</a:t>
            </a:r>
            <a:endParaRPr/>
          </a:p>
        </p:txBody>
      </p:sp>
      <p:sp>
        <p:nvSpPr>
          <p:cNvPr id="39" name="Text Placeholder 3"/>
          <p:cNvSpPr>
            <a:spLocks noGrp="1"/>
          </p:cNvSpPr>
          <p:nvPr>
            <p:ph type="body" sz="half" idx="2"/>
          </p:nvPr>
        </p:nvSpPr>
        <p:spPr>
          <a:xfrm>
            <a:off x="1052423"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40" name="Text Placeholder 3"/>
          <p:cNvSpPr>
            <a:spLocks noGrp="1"/>
          </p:cNvSpPr>
          <p:nvPr>
            <p:ph type="body" sz="half" idx="19"/>
          </p:nvPr>
        </p:nvSpPr>
        <p:spPr>
          <a:xfrm>
            <a:off x="6742908"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Tree>
    <p:extLst>
      <p:ext uri="{BB962C8B-B14F-4D97-AF65-F5344CB8AC3E}">
        <p14:creationId xmlns="" xmlns:p14="http://schemas.microsoft.com/office/powerpoint/2010/main" val="11682748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re immagini con didascalie">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7/10/2016</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‹N›</a:t>
            </a:fld>
            <a:endParaRPr/>
          </a:p>
        </p:txBody>
      </p:sp>
      <p:grpSp>
        <p:nvGrpSpPr>
          <p:cNvPr id="35" name="Group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52" name="Group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65" name="Group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7"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8"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9"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0"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1"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2"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3"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4"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5"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6"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7"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p:cNvSpPr>
            <a:spLocks noGrp="1"/>
          </p:cNvSpPr>
          <p:nvPr>
            <p:ph type="pic" sz="quarter" idx="18"/>
          </p:nvPr>
        </p:nvSpPr>
        <p:spPr>
          <a:xfrm>
            <a:off x="4599885" y="533400"/>
            <a:ext cx="2971800" cy="3657600"/>
          </a:xfrm>
          <a:solidFill>
            <a:schemeClr val="bg2"/>
          </a:solidFill>
          <a:ln w="38100">
            <a:solidFill>
              <a:schemeClr val="bg1"/>
            </a:solidFill>
          </a:ln>
        </p:spPr>
        <p:txBody>
          <a:bodyPr/>
          <a:lstStyle>
            <a:lvl1pPr marL="0" indent="0" algn="ctr">
              <a:buNone/>
              <a:defRPr/>
            </a:lvl1pPr>
          </a:lstStyle>
          <a:p>
            <a:r>
              <a:rPr lang="it-IT" smtClean="0"/>
              <a:t>Fare clic sull'icona per inserire un'immagine</a:t>
            </a:r>
            <a:endParaRPr/>
          </a:p>
        </p:txBody>
      </p:sp>
      <p:sp>
        <p:nvSpPr>
          <p:cNvPr id="79" name="Picture Placeholder 33"/>
          <p:cNvSpPr>
            <a:spLocks noGrp="1"/>
          </p:cNvSpPr>
          <p:nvPr>
            <p:ph type="pic" sz="quarter" idx="19"/>
          </p:nvPr>
        </p:nvSpPr>
        <p:spPr>
          <a:xfrm>
            <a:off x="834571" y="1013590"/>
            <a:ext cx="2971800" cy="3657600"/>
          </a:xfrm>
          <a:solidFill>
            <a:schemeClr val="bg2"/>
          </a:solidFill>
          <a:ln w="38100">
            <a:solidFill>
              <a:schemeClr val="bg1"/>
            </a:solidFill>
          </a:ln>
        </p:spPr>
        <p:txBody>
          <a:bodyPr/>
          <a:lstStyle>
            <a:lvl1pPr marL="0" indent="0" algn="ctr">
              <a:buNone/>
              <a:defRPr/>
            </a:lvl1pPr>
          </a:lstStyle>
          <a:p>
            <a:r>
              <a:rPr lang="it-IT" smtClean="0"/>
              <a:t>Fare clic sull'icona per inserire un'immagine</a:t>
            </a:r>
            <a:endParaRPr/>
          </a:p>
        </p:txBody>
      </p:sp>
      <p:sp>
        <p:nvSpPr>
          <p:cNvPr id="80" name="Picture Placeholder 33"/>
          <p:cNvSpPr>
            <a:spLocks noGrp="1"/>
          </p:cNvSpPr>
          <p:nvPr>
            <p:ph type="pic" sz="quarter" idx="20"/>
          </p:nvPr>
        </p:nvSpPr>
        <p:spPr>
          <a:xfrm>
            <a:off x="8375405" y="1013591"/>
            <a:ext cx="2971800" cy="3657600"/>
          </a:xfrm>
          <a:solidFill>
            <a:schemeClr val="bg2"/>
          </a:solidFill>
          <a:ln w="38100">
            <a:solidFill>
              <a:schemeClr val="bg1"/>
            </a:solidFill>
          </a:ln>
        </p:spPr>
        <p:txBody>
          <a:bodyPr/>
          <a:lstStyle>
            <a:lvl1pPr marL="0" indent="0" algn="ctr">
              <a:buNone/>
              <a:defRPr/>
            </a:lvl1pPr>
          </a:lstStyle>
          <a:p>
            <a:r>
              <a:rPr lang="it-IT" smtClean="0"/>
              <a:t>Fare clic sull'icona per inserire un'immagine</a:t>
            </a:r>
            <a:endParaRPr/>
          </a:p>
        </p:txBody>
      </p:sp>
      <p:sp>
        <p:nvSpPr>
          <p:cNvPr id="81" name="Text Placeholder 3"/>
          <p:cNvSpPr>
            <a:spLocks noGrp="1"/>
          </p:cNvSpPr>
          <p:nvPr>
            <p:ph type="body" sz="half" idx="2"/>
          </p:nvPr>
        </p:nvSpPr>
        <p:spPr>
          <a:xfrm>
            <a:off x="948871"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82" name="Text Placeholder 3"/>
          <p:cNvSpPr>
            <a:spLocks noGrp="1"/>
          </p:cNvSpPr>
          <p:nvPr>
            <p:ph type="body" sz="half" idx="21"/>
          </p:nvPr>
        </p:nvSpPr>
        <p:spPr>
          <a:xfrm>
            <a:off x="4707208" y="4582378"/>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83" name="Text Placeholder 3"/>
          <p:cNvSpPr>
            <a:spLocks noGrp="1"/>
          </p:cNvSpPr>
          <p:nvPr>
            <p:ph type="body" sz="half" idx="22"/>
          </p:nvPr>
        </p:nvSpPr>
        <p:spPr>
          <a:xfrm>
            <a:off x="8489705"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Tree>
    <p:extLst>
      <p:ext uri="{BB962C8B-B14F-4D97-AF65-F5344CB8AC3E}">
        <p14:creationId xmlns="" xmlns:p14="http://schemas.microsoft.com/office/powerpoint/2010/main" val="16819350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it-IT" smtClean="0"/>
              <a:t>Fare clic per modificare lo stile del titolo</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000">
                <a:solidFill>
                  <a:schemeClr val="tx1"/>
                </a:solidFill>
              </a:defRPr>
            </a:lvl1pPr>
          </a:lstStyle>
          <a:p>
            <a:fld id="{4CF99945-0A15-4715-AB6C-F5E56CF20F70}" type="datetimeFigureOut">
              <a:rPr lang="en-US"/>
              <a:pPr/>
              <a:t>7/10/2016</a:t>
            </a:fld>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000">
                <a:solidFill>
                  <a:schemeClr val="tx1"/>
                </a:solidFill>
              </a:defRPr>
            </a:lvl1pPr>
          </a:lstStyle>
          <a:p>
            <a:fld id="{022B156B-59AE-415F-B24B-8756D48BB977}" type="slidenum">
              <a:rPr/>
              <a:pPr/>
              <a:t>‹N›</a:t>
            </a:fld>
            <a:endParaRPr/>
          </a:p>
        </p:txBody>
      </p:sp>
    </p:spTree>
    <p:extLst>
      <p:ext uri="{BB962C8B-B14F-4D97-AF65-F5344CB8AC3E}">
        <p14:creationId xmlns=""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474209" y="970144"/>
            <a:ext cx="8599354" cy="2215165"/>
          </a:xfrm>
        </p:spPr>
        <p:txBody>
          <a:bodyPr>
            <a:normAutofit fontScale="90000"/>
          </a:bodyPr>
          <a:lstStyle/>
          <a:p>
            <a:r>
              <a:rPr lang="it-IT" noProof="1" smtClean="0"/>
              <a:t>DSA e didattica inclusiva:</a:t>
            </a:r>
            <a:br>
              <a:rPr lang="it-IT" noProof="1" smtClean="0"/>
            </a:br>
            <a:r>
              <a:rPr lang="it-IT" noProof="1" smtClean="0"/>
              <a:t/>
            </a:r>
            <a:br>
              <a:rPr lang="it-IT" noProof="1" smtClean="0"/>
            </a:br>
            <a:r>
              <a:rPr lang="it-IT" noProof="1" smtClean="0"/>
              <a:t>un’esperienza possibile</a:t>
            </a:r>
            <a:endParaRPr lang="it-IT" noProof="1"/>
          </a:p>
        </p:txBody>
      </p:sp>
      <p:pic>
        <p:nvPicPr>
          <p:cNvPr id="4" name="Immagin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461420" y="3185309"/>
            <a:ext cx="2332083" cy="2302399"/>
          </a:xfrm>
          <a:prstGeom prst="rect">
            <a:avLst/>
          </a:prstGeom>
        </p:spPr>
      </p:pic>
    </p:spTree>
    <p:extLst>
      <p:ext uri="{BB962C8B-B14F-4D97-AF65-F5344CB8AC3E}">
        <p14:creationId xmlns="" xmlns:p14="http://schemas.microsoft.com/office/powerpoint/2010/main" val="7696750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 xmlns:p14="http://schemas.microsoft.com/office/powerpoint/2010/main" val="23239363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777923"/>
            <a:ext cx="12192000" cy="8595106"/>
          </a:xfrm>
          <a:prstGeom prst="rect">
            <a:avLst/>
          </a:prstGeom>
        </p:spPr>
      </p:pic>
    </p:spTree>
    <p:extLst>
      <p:ext uri="{BB962C8B-B14F-4D97-AF65-F5344CB8AC3E}">
        <p14:creationId xmlns="" xmlns:p14="http://schemas.microsoft.com/office/powerpoint/2010/main" val="22725962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 xmlns:p14="http://schemas.microsoft.com/office/powerpoint/2010/main" val="145435219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7560860"/>
          </a:xfrm>
          <a:prstGeom prst="rect">
            <a:avLst/>
          </a:prstGeom>
        </p:spPr>
      </p:pic>
    </p:spTree>
    <p:extLst>
      <p:ext uri="{BB962C8B-B14F-4D97-AF65-F5344CB8AC3E}">
        <p14:creationId xmlns="" xmlns:p14="http://schemas.microsoft.com/office/powerpoint/2010/main" val="20076198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 xmlns:p14="http://schemas.microsoft.com/office/powerpoint/2010/main" val="11098924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14401" y="1569720"/>
            <a:ext cx="10363199" cy="2308324"/>
          </a:xfrm>
          <a:prstGeom prst="rect">
            <a:avLst/>
          </a:prstGeom>
          <a:noFill/>
        </p:spPr>
        <p:txBody>
          <a:bodyPr wrap="square" rtlCol="0">
            <a:spAutoFit/>
          </a:bodyPr>
          <a:lstStyle/>
          <a:p>
            <a:r>
              <a:rPr lang="it-IT" sz="7200" dirty="0" smtClean="0">
                <a:solidFill>
                  <a:schemeClr val="bg2">
                    <a:lumMod val="50000"/>
                  </a:schemeClr>
                </a:solidFill>
              </a:rPr>
              <a:t>PIANO EDUCATIVO INDIVIDUALIZZATO</a:t>
            </a:r>
            <a:endParaRPr lang="it-IT" sz="7200" dirty="0">
              <a:solidFill>
                <a:schemeClr val="bg2">
                  <a:lumMod val="50000"/>
                </a:schemeClr>
              </a:solidFill>
            </a:endParaRPr>
          </a:p>
        </p:txBody>
      </p:sp>
      <p:sp>
        <p:nvSpPr>
          <p:cNvPr id="3" name="CasellaDiTesto 2"/>
          <p:cNvSpPr txBox="1"/>
          <p:nvPr/>
        </p:nvSpPr>
        <p:spPr>
          <a:xfrm>
            <a:off x="1356360" y="4968240"/>
            <a:ext cx="1887055" cy="923330"/>
          </a:xfrm>
          <a:prstGeom prst="rect">
            <a:avLst/>
          </a:prstGeom>
          <a:noFill/>
        </p:spPr>
        <p:txBody>
          <a:bodyPr wrap="none" rtlCol="0">
            <a:spAutoFit/>
          </a:bodyPr>
          <a:lstStyle/>
          <a:p>
            <a:r>
              <a:rPr lang="it-IT" sz="5400" dirty="0" err="1" smtClean="0"/>
              <a:t>P.E.I.</a:t>
            </a:r>
            <a:endParaRPr lang="it-IT" sz="54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729734"/>
            <a:ext cx="12192000" cy="646331"/>
          </a:xfrm>
          <a:prstGeom prst="rect">
            <a:avLst/>
          </a:prstGeom>
        </p:spPr>
        <p:txBody>
          <a:bodyPr wrap="square">
            <a:spAutoFit/>
          </a:bodyPr>
          <a:lstStyle/>
          <a:p>
            <a:pPr algn="ctr"/>
            <a:r>
              <a:rPr lang="it-IT" sz="3600" dirty="0" smtClean="0">
                <a:solidFill>
                  <a:schemeClr val="bg2">
                    <a:lumMod val="50000"/>
                  </a:schemeClr>
                </a:solidFill>
              </a:rPr>
              <a:t>COS’E’?</a:t>
            </a:r>
            <a:endParaRPr lang="it-IT" sz="3600" dirty="0">
              <a:solidFill>
                <a:schemeClr val="bg2">
                  <a:lumMod val="50000"/>
                </a:schemeClr>
              </a:solidFill>
            </a:endParaRPr>
          </a:p>
        </p:txBody>
      </p:sp>
      <p:sp>
        <p:nvSpPr>
          <p:cNvPr id="3" name="Rettangolo 2"/>
          <p:cNvSpPr/>
          <p:nvPr/>
        </p:nvSpPr>
        <p:spPr>
          <a:xfrm>
            <a:off x="2316480" y="1706881"/>
            <a:ext cx="7620000" cy="3416320"/>
          </a:xfrm>
          <a:prstGeom prst="rect">
            <a:avLst/>
          </a:prstGeom>
        </p:spPr>
        <p:txBody>
          <a:bodyPr wrap="square">
            <a:spAutoFit/>
          </a:bodyPr>
          <a:lstStyle/>
          <a:p>
            <a:pPr>
              <a:buFont typeface="Wingdings" pitchFamily="2" charset="2"/>
              <a:buChar char="Ø"/>
            </a:pPr>
            <a:r>
              <a:rPr lang="it-IT" sz="2400" dirty="0" smtClean="0">
                <a:solidFill>
                  <a:schemeClr val="tx1">
                    <a:lumMod val="75000"/>
                  </a:schemeClr>
                </a:solidFill>
              </a:rPr>
              <a:t>Il Piano educativo individualizzato (indicato in seguito con il termine </a:t>
            </a:r>
            <a:r>
              <a:rPr lang="it-IT" sz="2400" dirty="0" err="1" smtClean="0">
                <a:solidFill>
                  <a:schemeClr val="tx1">
                    <a:lumMod val="75000"/>
                  </a:schemeClr>
                </a:solidFill>
              </a:rPr>
              <a:t>P.E.I.</a:t>
            </a:r>
            <a:r>
              <a:rPr lang="it-IT" sz="2400" dirty="0" smtClean="0">
                <a:solidFill>
                  <a:schemeClr val="tx1">
                    <a:lumMod val="75000"/>
                  </a:schemeClr>
                </a:solidFill>
              </a:rPr>
              <a:t>), è il documento nel quale vengono descritti gli interventi integrati ed equilibrati tra di loro, predisposti per l'alunno in situazione di handicap, in un determinato periodo di tempo, ai fini della realizzazione del diritto all'educazione e all'istruzione, di cui ai primi quattro commi dell'art. 12 della legge n. 104 del 1992. </a:t>
            </a:r>
            <a:endParaRPr lang="it-IT" sz="2400" dirty="0">
              <a:solidFill>
                <a:schemeClr val="tx1">
                  <a:lumMod val="75000"/>
                </a:schemeClr>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440174"/>
            <a:ext cx="12191999" cy="646331"/>
          </a:xfrm>
          <a:prstGeom prst="rect">
            <a:avLst/>
          </a:prstGeom>
        </p:spPr>
        <p:txBody>
          <a:bodyPr wrap="square">
            <a:spAutoFit/>
          </a:bodyPr>
          <a:lstStyle/>
          <a:p>
            <a:pPr algn="ctr"/>
            <a:r>
              <a:rPr lang="it-IT" sz="3600" dirty="0" smtClean="0">
                <a:solidFill>
                  <a:schemeClr val="bg2">
                    <a:lumMod val="50000"/>
                  </a:schemeClr>
                </a:solidFill>
                <a:effectLst>
                  <a:outerShdw blurRad="38100" dist="38100" dir="2700000" algn="tl">
                    <a:srgbClr val="000000">
                      <a:alpha val="43137"/>
                    </a:srgbClr>
                  </a:outerShdw>
                </a:effectLst>
              </a:rPr>
              <a:t>A COSA SERVE?</a:t>
            </a:r>
            <a:endParaRPr lang="it-IT" sz="3600" dirty="0">
              <a:solidFill>
                <a:schemeClr val="bg2">
                  <a:lumMod val="50000"/>
                </a:schemeClr>
              </a:solidFill>
            </a:endParaRPr>
          </a:p>
        </p:txBody>
      </p:sp>
      <p:sp>
        <p:nvSpPr>
          <p:cNvPr id="3" name="Rettangolo 2"/>
          <p:cNvSpPr/>
          <p:nvPr/>
        </p:nvSpPr>
        <p:spPr>
          <a:xfrm>
            <a:off x="396240" y="1131570"/>
            <a:ext cx="11445240" cy="5262979"/>
          </a:xfrm>
          <a:prstGeom prst="rect">
            <a:avLst/>
          </a:prstGeom>
        </p:spPr>
        <p:txBody>
          <a:bodyPr wrap="square">
            <a:spAutoFit/>
          </a:bodyPr>
          <a:lstStyle/>
          <a:p>
            <a:pPr>
              <a:buFont typeface="Wingdings" pitchFamily="2" charset="2"/>
              <a:buChar char="Ø"/>
            </a:pPr>
            <a:r>
              <a:rPr lang="it-IT" sz="2400" dirty="0" smtClean="0">
                <a:solidFill>
                  <a:schemeClr val="tx1">
                    <a:lumMod val="75000"/>
                  </a:schemeClr>
                </a:solidFill>
              </a:rPr>
              <a:t>Il </a:t>
            </a:r>
            <a:r>
              <a:rPr lang="it-IT" sz="2400" dirty="0" err="1" smtClean="0">
                <a:solidFill>
                  <a:schemeClr val="tx1">
                    <a:lumMod val="75000"/>
                  </a:schemeClr>
                </a:solidFill>
              </a:rPr>
              <a:t>P.E.I.</a:t>
            </a:r>
            <a:r>
              <a:rPr lang="it-IT" sz="2400" dirty="0" smtClean="0">
                <a:solidFill>
                  <a:schemeClr val="tx1">
                    <a:lumMod val="75000"/>
                  </a:schemeClr>
                </a:solidFill>
              </a:rPr>
              <a:t> tiene presenti i progetti </a:t>
            </a:r>
            <a:r>
              <a:rPr lang="it-IT" sz="2400" dirty="0" err="1" smtClean="0">
                <a:solidFill>
                  <a:schemeClr val="tx1">
                    <a:lumMod val="75000"/>
                  </a:schemeClr>
                </a:solidFill>
              </a:rPr>
              <a:t>didattico-educativi</a:t>
            </a:r>
            <a:r>
              <a:rPr lang="it-IT" sz="2400" dirty="0" smtClean="0">
                <a:solidFill>
                  <a:schemeClr val="tx1">
                    <a:lumMod val="75000"/>
                  </a:schemeClr>
                </a:solidFill>
              </a:rPr>
              <a:t>, riabilitativi e di socializzazione individualizzati, nonché le forme di integrazione tra attività scolastiche ed extrascolastiche, di cui alla lettera a), comma 1, dell'art. 13 della legge n. 104 del </a:t>
            </a:r>
            <a:r>
              <a:rPr lang="it-IT" sz="2400" dirty="0" err="1" smtClean="0">
                <a:solidFill>
                  <a:schemeClr val="tx1">
                    <a:lumMod val="75000"/>
                  </a:schemeClr>
                </a:solidFill>
              </a:rPr>
              <a:t>1992.Nella</a:t>
            </a:r>
            <a:r>
              <a:rPr lang="it-IT" sz="2400" dirty="0" smtClean="0">
                <a:solidFill>
                  <a:schemeClr val="tx1">
                    <a:lumMod val="75000"/>
                  </a:schemeClr>
                </a:solidFill>
              </a:rPr>
              <a:t> definizione del </a:t>
            </a:r>
            <a:r>
              <a:rPr lang="it-IT" sz="2400" dirty="0" err="1" smtClean="0">
                <a:solidFill>
                  <a:schemeClr val="tx1">
                    <a:lumMod val="75000"/>
                  </a:schemeClr>
                </a:solidFill>
              </a:rPr>
              <a:t>P.E.I.</a:t>
            </a:r>
            <a:r>
              <a:rPr lang="it-IT" sz="2400" dirty="0" smtClean="0">
                <a:solidFill>
                  <a:schemeClr val="tx1">
                    <a:lumMod val="75000"/>
                  </a:schemeClr>
                </a:solidFill>
              </a:rPr>
              <a:t>, i soggetti di cui al precedente comma 2, propongono, ciascuno in base alla propria esperienza pedagogica, </a:t>
            </a:r>
            <a:r>
              <a:rPr lang="it-IT" sz="2400" dirty="0" err="1" smtClean="0">
                <a:solidFill>
                  <a:schemeClr val="tx1">
                    <a:lumMod val="75000"/>
                  </a:schemeClr>
                </a:solidFill>
              </a:rPr>
              <a:t>medico-scientifica</a:t>
            </a:r>
            <a:r>
              <a:rPr lang="it-IT" sz="2400" dirty="0" smtClean="0">
                <a:solidFill>
                  <a:schemeClr val="tx1">
                    <a:lumMod val="75000"/>
                  </a:schemeClr>
                </a:solidFill>
              </a:rPr>
              <a:t> e di contatto e sulla base dei dati derivanti dalla diagnosi funzionale e dal profilo dinamico funzionale, di cui ai precedenti articoli 3 e 4, gli interventi finalizzati alla piena realizzazione del diritto all'educazione, all'istruzione ed integrazione scolastica dell'alunno in situazione di handicap. Detti interventi propositivi vengono, successivamente, integrati tra di loro, in modo da giungere alla redazione conclusiva di un piano educativo che sia correlato alle disabilità dell'alunno stesso, alle sue conseguenti difficoltà e alle potenzialità dell'alunno comunque disponibili.</a:t>
            </a:r>
            <a:endParaRPr lang="it-IT" sz="2400" dirty="0">
              <a:solidFill>
                <a:schemeClr val="tx1">
                  <a:lumMod val="75000"/>
                </a:schemeClr>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1005840"/>
            <a:ext cx="12192000" cy="646331"/>
          </a:xfrm>
          <a:prstGeom prst="rect">
            <a:avLst/>
          </a:prstGeom>
        </p:spPr>
        <p:txBody>
          <a:bodyPr wrap="square">
            <a:spAutoFit/>
          </a:bodyPr>
          <a:lstStyle/>
          <a:p>
            <a:pPr algn="ctr"/>
            <a:r>
              <a:rPr lang="it-IT" sz="3600" dirty="0" smtClean="0">
                <a:solidFill>
                  <a:schemeClr val="bg2">
                    <a:lumMod val="50000"/>
                  </a:schemeClr>
                </a:solidFill>
              </a:rPr>
              <a:t>DA CHI VIENE COMPILATO?</a:t>
            </a:r>
            <a:endParaRPr lang="it-IT" sz="3600" dirty="0">
              <a:solidFill>
                <a:schemeClr val="bg2">
                  <a:lumMod val="50000"/>
                </a:schemeClr>
              </a:solidFill>
            </a:endParaRPr>
          </a:p>
        </p:txBody>
      </p:sp>
      <p:sp>
        <p:nvSpPr>
          <p:cNvPr id="5" name="Rettangolo 4"/>
          <p:cNvSpPr/>
          <p:nvPr/>
        </p:nvSpPr>
        <p:spPr>
          <a:xfrm>
            <a:off x="792480" y="2303979"/>
            <a:ext cx="10347960" cy="2677656"/>
          </a:xfrm>
          <a:prstGeom prst="rect">
            <a:avLst/>
          </a:prstGeom>
        </p:spPr>
        <p:txBody>
          <a:bodyPr wrap="square">
            <a:spAutoFit/>
          </a:bodyPr>
          <a:lstStyle/>
          <a:p>
            <a:pPr marL="342900" lvl="0" indent="-342900" defTabSz="457200">
              <a:spcBef>
                <a:spcPts val="1000"/>
              </a:spcBef>
              <a:buClr>
                <a:srgbClr val="1E5155">
                  <a:lumMod val="40000"/>
                  <a:lumOff val="60000"/>
                </a:srgbClr>
              </a:buClr>
              <a:buSzPct val="80000"/>
              <a:buFont typeface="Wingdings 3" charset="2"/>
              <a:buChar char=""/>
            </a:pPr>
            <a:r>
              <a:rPr lang="it-IT" sz="2400" dirty="0" smtClean="0">
                <a:latin typeface="+mj-lt"/>
                <a:ea typeface="+mj-ea"/>
                <a:cs typeface="+mj-cs"/>
              </a:rPr>
              <a:t>Il </a:t>
            </a:r>
            <a:r>
              <a:rPr lang="it-IT" sz="2400" dirty="0" err="1" smtClean="0">
                <a:latin typeface="+mj-lt"/>
                <a:ea typeface="+mj-ea"/>
                <a:cs typeface="+mj-cs"/>
              </a:rPr>
              <a:t>P.E.I.</a:t>
            </a:r>
            <a:r>
              <a:rPr lang="it-IT" sz="2400" dirty="0" smtClean="0">
                <a:latin typeface="+mj-lt"/>
                <a:ea typeface="+mj-ea"/>
                <a:cs typeface="+mj-cs"/>
              </a:rPr>
              <a:t> è redatto, ai sensi del comma 5 del predetto art. 12, congiuntamente dagli operatori sanitari individuati dalla ASL (UONPI) e dal personale insegnante curriculare e di sostegno della scuola e, ove presente, con la partecipazione dell'insegnante operatore psico-pedagogico, in collaborazione con i genitori o gli esercenti la potestà parentale dell'alunno. Atto di indirizzo: D.P.R. del 24/02/94, art.4. </a:t>
            </a:r>
            <a:endParaRPr lang="it-IT" sz="2400" dirty="0">
              <a:latin typeface="+mj-lt"/>
              <a:ea typeface="+mj-ea"/>
              <a:cs typeface="+mj-cs"/>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1600200"/>
            <a:ext cx="12192000" cy="2308324"/>
          </a:xfrm>
          <a:prstGeom prst="rect">
            <a:avLst/>
          </a:prstGeom>
          <a:noFill/>
        </p:spPr>
        <p:txBody>
          <a:bodyPr wrap="square" rtlCol="0">
            <a:spAutoFit/>
          </a:bodyPr>
          <a:lstStyle/>
          <a:p>
            <a:pPr algn="ctr"/>
            <a:r>
              <a:rPr lang="it-IT" sz="7200" dirty="0" smtClean="0">
                <a:solidFill>
                  <a:schemeClr val="bg2">
                    <a:lumMod val="50000"/>
                  </a:schemeClr>
                </a:solidFill>
              </a:rPr>
              <a:t>PIANO DIDATTICO     PERSONALIZZATO</a:t>
            </a:r>
            <a:endParaRPr lang="it-IT" sz="7200" dirty="0">
              <a:solidFill>
                <a:schemeClr val="bg2">
                  <a:lumMod val="50000"/>
                </a:schemeClr>
              </a:solidFill>
            </a:endParaRPr>
          </a:p>
        </p:txBody>
      </p:sp>
      <p:sp>
        <p:nvSpPr>
          <p:cNvPr id="3" name="CasellaDiTesto 2"/>
          <p:cNvSpPr txBox="1"/>
          <p:nvPr/>
        </p:nvSpPr>
        <p:spPr>
          <a:xfrm>
            <a:off x="1493520" y="4785360"/>
            <a:ext cx="2231701" cy="923330"/>
          </a:xfrm>
          <a:prstGeom prst="rect">
            <a:avLst/>
          </a:prstGeom>
          <a:noFill/>
        </p:spPr>
        <p:txBody>
          <a:bodyPr wrap="none" rtlCol="0">
            <a:spAutoFit/>
          </a:bodyPr>
          <a:lstStyle/>
          <a:p>
            <a:r>
              <a:rPr lang="it-IT" sz="5400" dirty="0" err="1" smtClean="0"/>
              <a:t>P.D.P.</a:t>
            </a:r>
            <a:endParaRPr lang="it-IT" sz="54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solidFill>
                  <a:schemeClr val="bg2">
                    <a:lumMod val="50000"/>
                  </a:schemeClr>
                </a:solidFill>
              </a:rPr>
              <a:t>INTEGRAZIONE E INCLUSIONE</a:t>
            </a:r>
            <a:r>
              <a:rPr lang="it-IT" dirty="0" smtClean="0">
                <a:solidFill>
                  <a:schemeClr val="bg2">
                    <a:lumMod val="50000"/>
                  </a:schemeClr>
                </a:solidFill>
              </a:rPr>
              <a:t>:</a:t>
            </a:r>
            <a:r>
              <a:rPr lang="it-IT" b="1" dirty="0" smtClean="0">
                <a:solidFill>
                  <a:schemeClr val="bg2">
                    <a:lumMod val="75000"/>
                  </a:schemeClr>
                </a:solidFill>
              </a:rPr>
              <a:t/>
            </a:r>
            <a:br>
              <a:rPr lang="it-IT" b="1" dirty="0" smtClean="0">
                <a:solidFill>
                  <a:schemeClr val="bg2">
                    <a:lumMod val="75000"/>
                  </a:schemeClr>
                </a:solidFill>
              </a:rPr>
            </a:br>
            <a:r>
              <a:rPr lang="it-IT" b="1" dirty="0" smtClean="0">
                <a:solidFill>
                  <a:schemeClr val="bg2">
                    <a:lumMod val="50000"/>
                  </a:schemeClr>
                </a:solidFill>
              </a:rPr>
              <a:t>DIFFERENZE</a:t>
            </a:r>
            <a:endParaRPr lang="it-IT" b="1" dirty="0">
              <a:solidFill>
                <a:schemeClr val="bg2">
                  <a:lumMod val="50000"/>
                </a:schemeClr>
              </a:solidFill>
            </a:endParaRPr>
          </a:p>
        </p:txBody>
      </p:sp>
      <p:sp>
        <p:nvSpPr>
          <p:cNvPr id="3" name="Segnaposto contenuto 2"/>
          <p:cNvSpPr>
            <a:spLocks noGrp="1"/>
          </p:cNvSpPr>
          <p:nvPr>
            <p:ph idx="1"/>
          </p:nvPr>
        </p:nvSpPr>
        <p:spPr/>
        <p:txBody>
          <a:bodyPr/>
          <a:lstStyle/>
          <a:p>
            <a:r>
              <a:rPr lang="it-IT" dirty="0" smtClean="0"/>
              <a:t>L’idea di </a:t>
            </a:r>
            <a:r>
              <a:rPr lang="it-IT" dirty="0" smtClean="0">
                <a:solidFill>
                  <a:schemeClr val="bg2">
                    <a:lumMod val="50000"/>
                  </a:schemeClr>
                </a:solidFill>
              </a:rPr>
              <a:t>integrazione </a:t>
            </a:r>
            <a:r>
              <a:rPr lang="it-IT" dirty="0" smtClean="0"/>
              <a:t>è fondata sull’adattamento dell’alunno disabile a un’organizzazione scolastica che è strutturata fondamentalmente in funzione degli alunni “normali”. In questo senso l’obiettivo è quello di realizzare un processo basato principalmente su strategie che portino l’alunno disabile a essere quanto più possibile simile agli altri. Il successo del processo si misura a partire dal grado di normalizzazione raggiunto dell’alunno.</a:t>
            </a:r>
            <a:r>
              <a:rPr lang="it-IT" dirty="0" smtClean="0">
                <a:solidFill>
                  <a:schemeClr val="bg2">
                    <a:lumMod val="50000"/>
                  </a:schemeClr>
                </a:solidFill>
              </a:rPr>
              <a:t> </a:t>
            </a:r>
            <a:endParaRPr lang="it-IT"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792480"/>
            <a:ext cx="12192000" cy="646331"/>
          </a:xfrm>
          <a:prstGeom prst="rect">
            <a:avLst/>
          </a:prstGeom>
          <a:noFill/>
        </p:spPr>
        <p:txBody>
          <a:bodyPr wrap="square" rtlCol="0">
            <a:spAutoFit/>
          </a:bodyPr>
          <a:lstStyle/>
          <a:p>
            <a:pPr algn="ctr"/>
            <a:r>
              <a:rPr lang="it-IT" sz="3600" dirty="0" smtClean="0">
                <a:solidFill>
                  <a:schemeClr val="bg2">
                    <a:lumMod val="50000"/>
                  </a:schemeClr>
                </a:solidFill>
              </a:rPr>
              <a:t>COS’E’?</a:t>
            </a:r>
            <a:endParaRPr lang="it-IT" sz="3600" dirty="0">
              <a:solidFill>
                <a:schemeClr val="bg2">
                  <a:lumMod val="50000"/>
                </a:schemeClr>
              </a:solidFill>
            </a:endParaRPr>
          </a:p>
        </p:txBody>
      </p:sp>
      <p:sp>
        <p:nvSpPr>
          <p:cNvPr id="3" name="CasellaDiTesto 2"/>
          <p:cNvSpPr txBox="1"/>
          <p:nvPr/>
        </p:nvSpPr>
        <p:spPr>
          <a:xfrm>
            <a:off x="426720" y="1874520"/>
            <a:ext cx="11384280" cy="3693319"/>
          </a:xfrm>
          <a:prstGeom prst="rect">
            <a:avLst/>
          </a:prstGeom>
          <a:noFill/>
        </p:spPr>
        <p:txBody>
          <a:bodyPr wrap="square" rtlCol="0">
            <a:spAutoFit/>
          </a:bodyPr>
          <a:lstStyle/>
          <a:p>
            <a:pPr>
              <a:buFont typeface="Wingdings" pitchFamily="2" charset="2"/>
              <a:buChar char="Ø"/>
            </a:pPr>
            <a:r>
              <a:rPr lang="it-IT" sz="2400" dirty="0" smtClean="0">
                <a:latin typeface="+mj-lt"/>
              </a:rPr>
              <a:t>Il PDP è un documento che garantisce all’alunno l’opportunità di una didattica il più possibile funzionale al suo modo di apprendere, un buon PDP deriva dunque da una buona comunicazione tra specialisti, scuola e famiglia.</a:t>
            </a:r>
          </a:p>
          <a:p>
            <a:r>
              <a:rPr lang="it-IT" sz="2400" dirty="0" smtClean="0">
                <a:latin typeface="+mj-lt"/>
              </a:rPr>
              <a:t>Il PDP è: Un documento che spiega quali sono i punti di forza dell’alunno sui quali fare leva </a:t>
            </a:r>
          </a:p>
          <a:p>
            <a:r>
              <a:rPr lang="it-IT" sz="2400" dirty="0" smtClean="0">
                <a:latin typeface="+mj-lt"/>
              </a:rPr>
              <a:t>Un’occasione per stabilire un patto tra scuola e famiglia</a:t>
            </a:r>
          </a:p>
          <a:p>
            <a:r>
              <a:rPr lang="it-IT" sz="2400" dirty="0" smtClean="0">
                <a:latin typeface="+mj-lt"/>
              </a:rPr>
              <a:t>Un’opportunità per l’intera classe di approfondire nuove metodologie didattiche</a:t>
            </a:r>
          </a:p>
          <a:p>
            <a:endParaRPr lang="it-IT"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1341120"/>
            <a:ext cx="12192000" cy="646331"/>
          </a:xfrm>
          <a:prstGeom prst="rect">
            <a:avLst/>
          </a:prstGeom>
          <a:noFill/>
        </p:spPr>
        <p:txBody>
          <a:bodyPr wrap="square" rtlCol="0">
            <a:spAutoFit/>
          </a:bodyPr>
          <a:lstStyle/>
          <a:p>
            <a:pPr algn="ctr"/>
            <a:r>
              <a:rPr lang="it-IT" sz="3600" dirty="0" smtClean="0">
                <a:solidFill>
                  <a:schemeClr val="bg2">
                    <a:lumMod val="50000"/>
                  </a:schemeClr>
                </a:solidFill>
              </a:rPr>
              <a:t>A COSA SERVE?</a:t>
            </a:r>
            <a:endParaRPr lang="it-IT" sz="3600" dirty="0">
              <a:solidFill>
                <a:schemeClr val="bg2">
                  <a:lumMod val="50000"/>
                </a:schemeClr>
              </a:solidFill>
            </a:endParaRPr>
          </a:p>
        </p:txBody>
      </p:sp>
      <p:sp>
        <p:nvSpPr>
          <p:cNvPr id="3" name="CasellaDiTesto 2"/>
          <p:cNvSpPr txBox="1"/>
          <p:nvPr/>
        </p:nvSpPr>
        <p:spPr>
          <a:xfrm>
            <a:off x="1341121" y="2941320"/>
            <a:ext cx="9311640" cy="1200329"/>
          </a:xfrm>
          <a:prstGeom prst="rect">
            <a:avLst/>
          </a:prstGeom>
          <a:noFill/>
        </p:spPr>
        <p:txBody>
          <a:bodyPr wrap="square" rtlCol="0">
            <a:spAutoFit/>
          </a:bodyPr>
          <a:lstStyle/>
          <a:p>
            <a:pPr>
              <a:buFont typeface="Wingdings" pitchFamily="2" charset="2"/>
              <a:buChar char="Ø"/>
            </a:pPr>
            <a:r>
              <a:rPr lang="it-IT" sz="2400" dirty="0" smtClean="0">
                <a:latin typeface="+mj-lt"/>
              </a:rPr>
              <a:t> Un PDP efficace può garantire agli studenti con DSA e BES di poter raggiungere il successo scolastico attraverso degli obiettivi didattici personalizzati e individualizzati</a:t>
            </a:r>
            <a:endParaRPr lang="it-IT" sz="2400" dirty="0">
              <a:latin typeface="+mj-lt"/>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1066800"/>
            <a:ext cx="12192000" cy="646331"/>
          </a:xfrm>
          <a:prstGeom prst="rect">
            <a:avLst/>
          </a:prstGeom>
          <a:noFill/>
        </p:spPr>
        <p:txBody>
          <a:bodyPr wrap="square" rtlCol="0">
            <a:spAutoFit/>
          </a:bodyPr>
          <a:lstStyle/>
          <a:p>
            <a:pPr algn="ctr"/>
            <a:r>
              <a:rPr lang="it-IT" sz="3600" dirty="0" smtClean="0">
                <a:solidFill>
                  <a:schemeClr val="bg2">
                    <a:lumMod val="50000"/>
                  </a:schemeClr>
                </a:solidFill>
              </a:rPr>
              <a:t>DA CHI VIENE COMPILATO?</a:t>
            </a:r>
            <a:endParaRPr lang="it-IT" sz="3600" dirty="0">
              <a:solidFill>
                <a:schemeClr val="bg2">
                  <a:lumMod val="50000"/>
                </a:schemeClr>
              </a:solidFill>
            </a:endParaRPr>
          </a:p>
        </p:txBody>
      </p:sp>
      <p:sp>
        <p:nvSpPr>
          <p:cNvPr id="3" name="CasellaDiTesto 2"/>
          <p:cNvSpPr txBox="1"/>
          <p:nvPr/>
        </p:nvSpPr>
        <p:spPr>
          <a:xfrm>
            <a:off x="1798320" y="2392680"/>
            <a:ext cx="9497964" cy="2954655"/>
          </a:xfrm>
          <a:prstGeom prst="rect">
            <a:avLst/>
          </a:prstGeom>
          <a:noFill/>
        </p:spPr>
        <p:txBody>
          <a:bodyPr wrap="square" rtlCol="0">
            <a:spAutoFit/>
          </a:bodyPr>
          <a:lstStyle/>
          <a:p>
            <a:pPr fontAlgn="base">
              <a:buFont typeface="Wingdings" pitchFamily="2" charset="2"/>
              <a:buChar char="Ø"/>
            </a:pPr>
            <a:r>
              <a:rPr lang="it-IT" sz="2400" dirty="0" smtClean="0">
                <a:latin typeface="+mj-lt"/>
              </a:rPr>
              <a:t>Il PDP va </a:t>
            </a:r>
            <a:r>
              <a:rPr lang="it-IT" sz="2400" b="1" dirty="0" smtClean="0">
                <a:latin typeface="+mj-lt"/>
              </a:rPr>
              <a:t>redatto a cura del Consiglio di Classe:</a:t>
            </a:r>
            <a:endParaRPr lang="it-IT" sz="2400" dirty="0" smtClean="0">
              <a:latin typeface="+mj-lt"/>
            </a:endParaRPr>
          </a:p>
          <a:p>
            <a:pPr fontAlgn="base">
              <a:buNone/>
            </a:pPr>
            <a:r>
              <a:rPr lang="it-IT" sz="2400" dirty="0" err="1" smtClean="0">
                <a:latin typeface="+mj-lt"/>
              </a:rPr>
              <a:t>•all</a:t>
            </a:r>
            <a:r>
              <a:rPr lang="it-IT" sz="2400" dirty="0" smtClean="0">
                <a:latin typeface="+mj-lt"/>
              </a:rPr>
              <a:t>’inizio di ogni anno scolastico </a:t>
            </a:r>
            <a:r>
              <a:rPr lang="it-IT" sz="2400" b="1" dirty="0" smtClean="0">
                <a:latin typeface="+mj-lt"/>
              </a:rPr>
              <a:t>entro il primo trimestre</a:t>
            </a:r>
            <a:r>
              <a:rPr lang="it-IT" sz="2400" dirty="0" smtClean="0">
                <a:latin typeface="+mj-lt"/>
              </a:rPr>
              <a:t> per gli studenti con diagnosi già consegnata e protocollata presso la scuola;</a:t>
            </a:r>
          </a:p>
          <a:p>
            <a:pPr fontAlgn="base">
              <a:buNone/>
            </a:pPr>
            <a:r>
              <a:rPr lang="it-IT" sz="2400" dirty="0" err="1" smtClean="0">
                <a:latin typeface="+mj-lt"/>
              </a:rPr>
              <a:t>•per</a:t>
            </a:r>
            <a:r>
              <a:rPr lang="it-IT" sz="2400" dirty="0" smtClean="0">
                <a:latin typeface="+mj-lt"/>
              </a:rPr>
              <a:t> le </a:t>
            </a:r>
            <a:r>
              <a:rPr lang="it-IT" sz="2400" b="1" dirty="0" smtClean="0">
                <a:latin typeface="+mj-lt"/>
              </a:rPr>
              <a:t>prime diagnosi di DSA</a:t>
            </a:r>
            <a:r>
              <a:rPr lang="it-IT" sz="2400" dirty="0" smtClean="0">
                <a:latin typeface="+mj-lt"/>
              </a:rPr>
              <a:t> consegnate durante l’anno scolastico, </a:t>
            </a:r>
            <a:r>
              <a:rPr lang="it-IT" sz="2400" b="1" dirty="0" smtClean="0">
                <a:latin typeface="+mj-lt"/>
              </a:rPr>
              <a:t>subito dopo la consegna a scuola da parte della famiglia</a:t>
            </a:r>
            <a:r>
              <a:rPr lang="it-IT" sz="2400" dirty="0" smtClean="0">
                <a:latin typeface="+mj-lt"/>
              </a:rPr>
              <a:t>.</a:t>
            </a:r>
          </a:p>
          <a:p>
            <a:endParaRPr lang="it-IT"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7" name="Segnaposto contenuto 6"/>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836613" y="1114425"/>
            <a:ext cx="6172200" cy="4629150"/>
          </a:xfrm>
        </p:spPr>
      </p:pic>
      <p:sp>
        <p:nvSpPr>
          <p:cNvPr id="4" name="Segnaposto testo 3"/>
          <p:cNvSpPr>
            <a:spLocks noGrp="1"/>
          </p:cNvSpPr>
          <p:nvPr>
            <p:ph type="body" sz="half" idx="2"/>
          </p:nvPr>
        </p:nvSpPr>
        <p:spPr/>
        <p:txBody>
          <a:bodyPr/>
          <a:lstStyle/>
          <a:p>
            <a:endParaRPr lang="it-IT" dirty="0"/>
          </a:p>
        </p:txBody>
      </p:sp>
    </p:spTree>
    <p:extLst>
      <p:ext uri="{BB962C8B-B14F-4D97-AF65-F5344CB8AC3E}">
        <p14:creationId xmlns="" xmlns:p14="http://schemas.microsoft.com/office/powerpoint/2010/main" val="27239499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noProof="1" smtClean="0"/>
              <a:t>Layout immagine con didascalia</a:t>
            </a:r>
            <a:endParaRPr lang="it-IT" noProof="1"/>
          </a:p>
        </p:txBody>
      </p:sp>
      <p:sp>
        <p:nvSpPr>
          <p:cNvPr id="4" name="Segnaposto testo 3"/>
          <p:cNvSpPr>
            <a:spLocks noGrp="1"/>
          </p:cNvSpPr>
          <p:nvPr>
            <p:ph type="body" sz="half" idx="2"/>
          </p:nvPr>
        </p:nvSpPr>
        <p:spPr/>
        <p:txBody>
          <a:bodyPr>
            <a:normAutofit/>
          </a:bodyPr>
          <a:lstStyle/>
          <a:p>
            <a:r>
              <a:rPr lang="it-IT" noProof="1" smtClean="0"/>
              <a:t>Didascalia</a:t>
            </a:r>
            <a:endParaRPr lang="it-IT" noProof="1"/>
          </a:p>
        </p:txBody>
      </p:sp>
      <p:pic>
        <p:nvPicPr>
          <p:cNvPr id="3" name="Immagin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04035" y="231820"/>
            <a:ext cx="10265734" cy="5843324"/>
          </a:xfrm>
          <a:prstGeom prst="rect">
            <a:avLst/>
          </a:prstGeom>
        </p:spPr>
      </p:pic>
    </p:spTree>
    <p:extLst>
      <p:ext uri="{BB962C8B-B14F-4D97-AF65-F5344CB8AC3E}">
        <p14:creationId xmlns="" xmlns:p14="http://schemas.microsoft.com/office/powerpoint/2010/main" val="2197153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solidFill>
                  <a:schemeClr val="bg2">
                    <a:lumMod val="50000"/>
                  </a:schemeClr>
                </a:solidFill>
              </a:rPr>
              <a:t>INTEGRAZIONE E INCLUSIONE:</a:t>
            </a:r>
            <a:br>
              <a:rPr lang="it-IT" b="1" dirty="0" smtClean="0">
                <a:solidFill>
                  <a:schemeClr val="bg2">
                    <a:lumMod val="50000"/>
                  </a:schemeClr>
                </a:solidFill>
              </a:rPr>
            </a:br>
            <a:r>
              <a:rPr lang="it-IT" b="1" dirty="0" smtClean="0">
                <a:solidFill>
                  <a:schemeClr val="bg2">
                    <a:lumMod val="50000"/>
                  </a:schemeClr>
                </a:solidFill>
              </a:rPr>
              <a:t>DIFFERENZE</a:t>
            </a:r>
            <a:endParaRPr lang="it-IT" b="1" dirty="0">
              <a:solidFill>
                <a:schemeClr val="bg2">
                  <a:lumMod val="50000"/>
                </a:schemeClr>
              </a:solidFill>
            </a:endParaRPr>
          </a:p>
        </p:txBody>
      </p:sp>
      <p:sp>
        <p:nvSpPr>
          <p:cNvPr id="3" name="Segnaposto contenuto 2"/>
          <p:cNvSpPr>
            <a:spLocks noGrp="1"/>
          </p:cNvSpPr>
          <p:nvPr>
            <p:ph idx="1"/>
          </p:nvPr>
        </p:nvSpPr>
        <p:spPr/>
        <p:txBody>
          <a:bodyPr/>
          <a:lstStyle/>
          <a:p>
            <a:r>
              <a:rPr lang="it-IT" dirty="0" smtClean="0"/>
              <a:t>L’idea di </a:t>
            </a:r>
            <a:r>
              <a:rPr lang="it-IT" dirty="0" smtClean="0">
                <a:solidFill>
                  <a:schemeClr val="bg2">
                    <a:lumMod val="50000"/>
                  </a:schemeClr>
                </a:solidFill>
              </a:rPr>
              <a:t>inclusione </a:t>
            </a:r>
            <a:r>
              <a:rPr lang="it-IT" dirty="0" smtClean="0"/>
              <a:t>rappresenta piuttosto una filosofia dell’accettazione fondata sulla capacità di fornire un contesto adeguato (nella fattispecie una didattica) dentro cui gli alunni- a prescindere da abilità, genere, linguaggio, origine etnica o culturale- possono usufruire di uguali opportunità e sentirsi valorizzati.</a:t>
            </a:r>
            <a:endParaRPr lang="it-IT"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717442" y="901521"/>
            <a:ext cx="7109138" cy="5061397"/>
          </a:xfrm>
          <a:prstGeom prst="rect">
            <a:avLst/>
          </a:prstGeom>
        </p:spPr>
      </p:pic>
    </p:spTree>
    <p:extLst>
      <p:ext uri="{BB962C8B-B14F-4D97-AF65-F5344CB8AC3E}">
        <p14:creationId xmlns="" xmlns:p14="http://schemas.microsoft.com/office/powerpoint/2010/main" val="6127491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dirty="0"/>
          </a:p>
        </p:txBody>
      </p:sp>
      <p:pic>
        <p:nvPicPr>
          <p:cNvPr id="3" name="Immagin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 xmlns:p14="http://schemas.microsoft.com/office/powerpoint/2010/main" val="34275225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p:txBody>
          <a:bodyPr>
            <a:normAutofit/>
          </a:bodyPr>
          <a:lstStyle/>
          <a:p>
            <a:endParaRPr lang="it-IT" noProof="1"/>
          </a:p>
        </p:txBody>
      </p:sp>
      <p:pic>
        <p:nvPicPr>
          <p:cNvPr id="2" name="Segnaposto contenuto 1"/>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54546"/>
            <a:ext cx="12192000" cy="6606861"/>
          </a:xfrm>
        </p:spPr>
      </p:pic>
    </p:spTree>
    <p:extLst>
      <p:ext uri="{BB962C8B-B14F-4D97-AF65-F5344CB8AC3E}">
        <p14:creationId xmlns="" xmlns:p14="http://schemas.microsoft.com/office/powerpoint/2010/main" val="30810741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215166" y="1339403"/>
            <a:ext cx="7456868" cy="1477328"/>
          </a:xfrm>
          <a:prstGeom prst="rect">
            <a:avLst/>
          </a:prstGeom>
          <a:noFill/>
        </p:spPr>
        <p:txBody>
          <a:bodyPr wrap="square" rtlCol="0">
            <a:spAutoFit/>
          </a:bodyPr>
          <a:lstStyle/>
          <a:p>
            <a:r>
              <a:rPr lang="it-IT" b="1" dirty="0" smtClean="0"/>
              <a:t>La teoria </a:t>
            </a:r>
            <a:r>
              <a:rPr lang="it-IT" b="1" dirty="0"/>
              <a:t>dei </a:t>
            </a:r>
            <a:r>
              <a:rPr lang="it-IT" b="1" i="1" dirty="0"/>
              <a:t>“negazionisti</a:t>
            </a:r>
            <a:r>
              <a:rPr lang="it-IT" b="1" i="1" dirty="0" smtClean="0"/>
              <a:t>”</a:t>
            </a:r>
            <a:r>
              <a:rPr lang="it-IT" dirty="0"/>
              <a:t> </a:t>
            </a:r>
            <a:r>
              <a:rPr lang="it-IT" b="1" dirty="0"/>
              <a:t>non dice </a:t>
            </a:r>
            <a:r>
              <a:rPr lang="it-IT" b="1" dirty="0" smtClean="0"/>
              <a:t> </a:t>
            </a:r>
            <a:r>
              <a:rPr lang="it-IT" b="1" dirty="0"/>
              <a:t>che la dislessia non esiste, ma dice che </a:t>
            </a:r>
            <a:r>
              <a:rPr lang="it-IT" b="1" i="1" dirty="0"/>
              <a:t>“la dislessia è troppo diffusa per essere vera”</a:t>
            </a:r>
            <a:r>
              <a:rPr lang="it-IT" b="1" dirty="0"/>
              <a:t>.</a:t>
            </a:r>
            <a:r>
              <a:rPr lang="it-IT" dirty="0"/>
              <a:t> Argomento ideologico e non scientifico molto pericoloso perché sarebbe come dire che un fenomeno viene accettato solo se è piccolo, invisibile, così non dà fastidio</a:t>
            </a:r>
            <a:r>
              <a:rPr lang="it-IT" dirty="0" smtClean="0"/>
              <a:t>.</a:t>
            </a:r>
            <a:r>
              <a:rPr lang="it-IT" dirty="0"/>
              <a:t> </a:t>
            </a:r>
          </a:p>
        </p:txBody>
      </p:sp>
      <p:sp>
        <p:nvSpPr>
          <p:cNvPr id="3" name="CasellaDiTesto 2"/>
          <p:cNvSpPr txBox="1"/>
          <p:nvPr/>
        </p:nvSpPr>
        <p:spPr>
          <a:xfrm>
            <a:off x="2215166" y="425003"/>
            <a:ext cx="7456868" cy="1015663"/>
          </a:xfrm>
          <a:prstGeom prst="rect">
            <a:avLst/>
          </a:prstGeom>
          <a:noFill/>
        </p:spPr>
        <p:txBody>
          <a:bodyPr wrap="square" rtlCol="0">
            <a:spAutoFit/>
          </a:bodyPr>
          <a:lstStyle/>
          <a:p>
            <a:r>
              <a:rPr lang="it-IT" sz="6000" dirty="0" smtClean="0"/>
              <a:t>IL negazionismo</a:t>
            </a:r>
            <a:endParaRPr lang="it-IT" sz="6000" dirty="0"/>
          </a:p>
        </p:txBody>
      </p:sp>
      <p:pic>
        <p:nvPicPr>
          <p:cNvPr id="4" name="Immagin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361386" y="3029803"/>
            <a:ext cx="4675031" cy="3354613"/>
          </a:xfrm>
          <a:prstGeom prst="rect">
            <a:avLst/>
          </a:prstGeom>
        </p:spPr>
      </p:pic>
    </p:spTree>
    <p:extLst>
      <p:ext uri="{BB962C8B-B14F-4D97-AF65-F5344CB8AC3E}">
        <p14:creationId xmlns="" xmlns:p14="http://schemas.microsoft.com/office/powerpoint/2010/main" val="27623576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1"/>
            <a:ext cx="12192000" cy="7070501"/>
          </a:xfrm>
          <a:prstGeom prst="rect">
            <a:avLst/>
          </a:prstGeom>
        </p:spPr>
      </p:pic>
    </p:spTree>
    <p:extLst>
      <p:ext uri="{BB962C8B-B14F-4D97-AF65-F5344CB8AC3E}">
        <p14:creationId xmlns="" xmlns:p14="http://schemas.microsoft.com/office/powerpoint/2010/main" val="40057288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0152" y="0"/>
            <a:ext cx="12282152" cy="6858000"/>
          </a:xfrm>
          <a:prstGeom prst="rect">
            <a:avLst/>
          </a:prstGeom>
        </p:spPr>
      </p:pic>
      <p:sp>
        <p:nvSpPr>
          <p:cNvPr id="3" name="CasellaDiTesto 2"/>
          <p:cNvSpPr txBox="1"/>
          <p:nvPr/>
        </p:nvSpPr>
        <p:spPr>
          <a:xfrm>
            <a:off x="978794" y="399245"/>
            <a:ext cx="10715223" cy="830997"/>
          </a:xfrm>
          <a:prstGeom prst="rect">
            <a:avLst/>
          </a:prstGeom>
          <a:noFill/>
        </p:spPr>
        <p:txBody>
          <a:bodyPr wrap="square" rtlCol="0">
            <a:spAutoFit/>
          </a:bodyPr>
          <a:lstStyle/>
          <a:p>
            <a:r>
              <a:rPr lang="it-IT" sz="4800" dirty="0" smtClean="0"/>
              <a:t>Stili cognitivi e d’apprendimento</a:t>
            </a:r>
            <a:endParaRPr lang="it-IT" sz="4800" dirty="0"/>
          </a:p>
        </p:txBody>
      </p:sp>
    </p:spTree>
    <p:extLst>
      <p:ext uri="{BB962C8B-B14F-4D97-AF65-F5344CB8AC3E}">
        <p14:creationId xmlns="" xmlns:p14="http://schemas.microsoft.com/office/powerpoint/2010/main" val="122579973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NatureIllustration_16x9_TP103431353" id="{17CFD46F-0599-49D8-9B10-71566AB12BF4}" vid="{154703C5-7B56-4686-BEF4-3855C705B52B}"/>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67F96A-C2ED-4D5B-8EFB-A18C6982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576</Words>
  <Application>Microsoft Office PowerPoint</Application>
  <PresentationFormat>Personalizzato</PresentationFormat>
  <Paragraphs>31</Paragraphs>
  <Slides>24</Slides>
  <Notes>0</Notes>
  <HiddenSlides>0</HiddenSlides>
  <MMClips>0</MMClips>
  <ScaleCrop>false</ScaleCrop>
  <HeadingPairs>
    <vt:vector size="4" baseType="variant">
      <vt:variant>
        <vt:lpstr>Tema</vt:lpstr>
      </vt:variant>
      <vt:variant>
        <vt:i4>1</vt:i4>
      </vt:variant>
      <vt:variant>
        <vt:lpstr>Titoli diapositive</vt:lpstr>
      </vt:variant>
      <vt:variant>
        <vt:i4>24</vt:i4>
      </vt:variant>
    </vt:vector>
  </HeadingPairs>
  <TitlesOfParts>
    <vt:vector size="25" baseType="lpstr">
      <vt:lpstr>Nature Illustration 16x9</vt:lpstr>
      <vt:lpstr>DSA e didattica inclusiva:  un’esperienza possibile</vt:lpstr>
      <vt:lpstr>INTEGRAZIONE E INCLUSIONE: DIFFERENZE</vt:lpstr>
      <vt:lpstr>INTEGRAZIONE E INCLUSIONE: DIFFERENZE</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Layout immagine con didascalia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2016-03-20T20:19:28Z</dcterms:created>
  <dcterms:modified xsi:type="dcterms:W3CDTF">2016-07-10T14:07:42Z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