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80E4D-0AC7-4F72-9A7F-DB075F4428CE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A2B2A-2F60-4903-B449-E5049F1B359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2B2A-2F60-4903-B449-E5049F1B359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C87-6B23-4AB4-BB2D-4155CF10E4B0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DF962-0C11-49B0-AA97-63E281B13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C87-6B23-4AB4-BB2D-4155CF10E4B0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962-0C11-49B0-AA97-63E281B133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C87-6B23-4AB4-BB2D-4155CF10E4B0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962-0C11-49B0-AA97-63E281B133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327C87-6B23-4AB4-BB2D-4155CF10E4B0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9DDF962-0C11-49B0-AA97-63E281B13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C87-6B23-4AB4-BB2D-4155CF10E4B0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962-0C11-49B0-AA97-63E281B13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C87-6B23-4AB4-BB2D-4155CF10E4B0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962-0C11-49B0-AA97-63E281B13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962-0C11-49B0-AA97-63E281B13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C87-6B23-4AB4-BB2D-4155CF10E4B0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C87-6B23-4AB4-BB2D-4155CF10E4B0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962-0C11-49B0-AA97-63E281B13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C87-6B23-4AB4-BB2D-4155CF10E4B0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F962-0C11-49B0-AA97-63E281B133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327C87-6B23-4AB4-BB2D-4155CF10E4B0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DF962-0C11-49B0-AA97-63E281B13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7C87-6B23-4AB4-BB2D-4155CF10E4B0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DF962-0C11-49B0-AA97-63E281B13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327C87-6B23-4AB4-BB2D-4155CF10E4B0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9DDF962-0C11-49B0-AA97-63E281B13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zucca_000\Desktop\foto%20pet\WP_20160222_11_29_21_Pro.mp4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ucca_000\AppData\Local\Microsoft\Windows\INetCache\IE\57FM85MZ\Bambini-autistici-cani-gatti-aiutan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695325"/>
            <a:ext cx="7581900" cy="5467350"/>
          </a:xfrm>
          <a:prstGeom prst="rect">
            <a:avLst/>
          </a:prstGeom>
          <a:noFill/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720080"/>
          </a:xfrm>
        </p:spPr>
        <p:txBody>
          <a:bodyPr/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Moments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of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pet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therapy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FFC000"/>
                </a:solidFill>
              </a:rPr>
              <a:t>Working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with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animals</a:t>
            </a:r>
            <a:r>
              <a:rPr lang="it-IT" dirty="0" smtClean="0">
                <a:solidFill>
                  <a:srgbClr val="FFC000"/>
                </a:solidFill>
              </a:rPr>
              <a:t> at </a:t>
            </a:r>
            <a:r>
              <a:rPr lang="it-IT" dirty="0" err="1" smtClean="0">
                <a:solidFill>
                  <a:srgbClr val="FFC000"/>
                </a:solidFill>
              </a:rPr>
              <a:t>school</a:t>
            </a:r>
            <a:endParaRPr lang="it-IT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C000"/>
                </a:solidFill>
              </a:rPr>
              <a:t>To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acquire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new</a:t>
            </a:r>
            <a:r>
              <a:rPr lang="it-IT" dirty="0" smtClean="0">
                <a:solidFill>
                  <a:srgbClr val="FFC000"/>
                </a:solidFill>
              </a:rPr>
              <a:t> cognitive and </a:t>
            </a:r>
            <a:r>
              <a:rPr lang="it-IT" dirty="0" err="1" smtClean="0">
                <a:solidFill>
                  <a:srgbClr val="FFC000"/>
                </a:solidFill>
              </a:rPr>
              <a:t>behavioral</a:t>
            </a:r>
            <a:r>
              <a:rPr lang="it-IT" dirty="0" smtClean="0">
                <a:solidFill>
                  <a:srgbClr val="FFC000"/>
                </a:solidFill>
              </a:rPr>
              <a:t> motor </a:t>
            </a:r>
            <a:r>
              <a:rPr lang="it-IT" dirty="0" err="1" smtClean="0">
                <a:solidFill>
                  <a:srgbClr val="FFC000"/>
                </a:solidFill>
              </a:rPr>
              <a:t>skills</a:t>
            </a:r>
            <a:r>
              <a:rPr lang="it-IT" dirty="0" smtClean="0">
                <a:solidFill>
                  <a:srgbClr val="FFC000"/>
                </a:solidFill>
              </a:rPr>
              <a:t>.</a:t>
            </a:r>
          </a:p>
          <a:p>
            <a:r>
              <a:rPr lang="it-IT" dirty="0" err="1" smtClean="0">
                <a:solidFill>
                  <a:srgbClr val="002060"/>
                </a:solidFill>
              </a:rPr>
              <a:t>To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increase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self-esteem</a:t>
            </a:r>
            <a:r>
              <a:rPr lang="it-IT" dirty="0" smtClean="0">
                <a:solidFill>
                  <a:srgbClr val="002060"/>
                </a:solidFill>
              </a:rPr>
              <a:t> and </a:t>
            </a:r>
            <a:r>
              <a:rPr lang="it-IT" dirty="0" err="1" smtClean="0">
                <a:solidFill>
                  <a:srgbClr val="002060"/>
                </a:solidFill>
              </a:rPr>
              <a:t>respect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towards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others</a:t>
            </a:r>
            <a:r>
              <a:rPr lang="it-IT" dirty="0" smtClean="0">
                <a:solidFill>
                  <a:srgbClr val="002060"/>
                </a:solidFill>
              </a:rPr>
              <a:t>’ </a:t>
            </a:r>
            <a:r>
              <a:rPr lang="it-IT" dirty="0" err="1" smtClean="0">
                <a:solidFill>
                  <a:srgbClr val="002060"/>
                </a:solidFill>
              </a:rPr>
              <a:t>differences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r>
              <a:rPr lang="it-IT" dirty="0" err="1" smtClean="0">
                <a:solidFill>
                  <a:srgbClr val="7030A0"/>
                </a:solidFill>
              </a:rPr>
              <a:t>To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improve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communication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skills</a:t>
            </a:r>
            <a:r>
              <a:rPr lang="it-IT" dirty="0" smtClean="0">
                <a:solidFill>
                  <a:srgbClr val="7030A0"/>
                </a:solidFill>
              </a:rPr>
              <a:t> and </a:t>
            </a:r>
            <a:r>
              <a:rPr lang="it-IT" dirty="0" err="1" smtClean="0">
                <a:solidFill>
                  <a:srgbClr val="7030A0"/>
                </a:solidFill>
              </a:rPr>
              <a:t>socialization</a:t>
            </a:r>
            <a:r>
              <a:rPr lang="it-IT" dirty="0" smtClean="0">
                <a:solidFill>
                  <a:srgbClr val="7030A0"/>
                </a:solidFill>
              </a:rPr>
              <a:t>.</a:t>
            </a:r>
          </a:p>
          <a:p>
            <a:r>
              <a:rPr lang="it-IT" dirty="0" err="1" smtClean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2">
                    <a:lumMod val="75000"/>
                  </a:schemeClr>
                </a:solidFill>
              </a:rPr>
              <a:t>increase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 the </a:t>
            </a:r>
            <a:r>
              <a:rPr lang="it-IT" dirty="0" err="1" smtClean="0">
                <a:solidFill>
                  <a:schemeClr val="bg2">
                    <a:lumMod val="75000"/>
                  </a:schemeClr>
                </a:solidFill>
              </a:rPr>
              <a:t>listening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2">
                    <a:lumMod val="75000"/>
                  </a:schemeClr>
                </a:solidFill>
              </a:rPr>
              <a:t>ability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it-IT" dirty="0" err="1" smtClean="0">
                <a:solidFill>
                  <a:schemeClr val="bg2">
                    <a:lumMod val="75000"/>
                  </a:schemeClr>
                </a:solidFill>
              </a:rPr>
              <a:t>attention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r>
              <a:rPr lang="it-IT" dirty="0" err="1" smtClean="0">
                <a:solidFill>
                  <a:schemeClr val="accent4">
                    <a:lumMod val="50000"/>
                  </a:schemeClr>
                </a:solidFill>
              </a:rPr>
              <a:t>To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4">
                    <a:lumMod val="50000"/>
                  </a:schemeClr>
                </a:solidFill>
              </a:rPr>
              <a:t>stabilize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 mood and </a:t>
            </a:r>
            <a:r>
              <a:rPr lang="it-IT" dirty="0" err="1" smtClean="0">
                <a:solidFill>
                  <a:schemeClr val="accent4">
                    <a:lumMod val="50000"/>
                  </a:schemeClr>
                </a:solidFill>
              </a:rPr>
              <a:t>emotions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it-IT" dirty="0" err="1" smtClean="0">
                <a:solidFill>
                  <a:srgbClr val="FFFF00"/>
                </a:solidFill>
              </a:rPr>
              <a:t>To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stimulate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curiosity</a:t>
            </a:r>
            <a:r>
              <a:rPr lang="it-IT" dirty="0" smtClean="0">
                <a:solidFill>
                  <a:srgbClr val="FFFF00"/>
                </a:solidFill>
              </a:rPr>
              <a:t> and </a:t>
            </a:r>
            <a:r>
              <a:rPr lang="it-IT" dirty="0" err="1" smtClean="0">
                <a:solidFill>
                  <a:srgbClr val="FFFF00"/>
                </a:solidFill>
              </a:rPr>
              <a:t>knowledge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of</a:t>
            </a:r>
            <a:r>
              <a:rPr lang="it-IT" dirty="0" smtClean="0">
                <a:solidFill>
                  <a:srgbClr val="FFFF00"/>
                </a:solidFill>
              </a:rPr>
              <a:t> the </a:t>
            </a:r>
            <a:r>
              <a:rPr lang="it-IT" dirty="0" err="1" smtClean="0">
                <a:solidFill>
                  <a:srgbClr val="FFFF00"/>
                </a:solidFill>
              </a:rPr>
              <a:t>outside</a:t>
            </a:r>
            <a:r>
              <a:rPr lang="it-IT" dirty="0" smtClean="0">
                <a:solidFill>
                  <a:srgbClr val="FFFF00"/>
                </a:solidFill>
              </a:rPr>
              <a:t> word.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increase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ability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using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five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senses</a:t>
            </a:r>
            <a:r>
              <a:rPr lang="it-IT" dirty="0" smtClean="0">
                <a:solidFill>
                  <a:srgbClr val="FF0000"/>
                </a:solidFill>
              </a:rPr>
              <a:t> in </a:t>
            </a:r>
            <a:r>
              <a:rPr lang="it-IT" dirty="0" err="1" smtClean="0">
                <a:solidFill>
                  <a:srgbClr val="FF0000"/>
                </a:solidFill>
              </a:rPr>
              <a:t>an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integrated</a:t>
            </a:r>
            <a:r>
              <a:rPr lang="it-IT" dirty="0" smtClean="0">
                <a:solidFill>
                  <a:srgbClr val="FF0000"/>
                </a:solidFill>
              </a:rPr>
              <a:t> way.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General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objectives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THANKS FOR PAYING ATTENTION</a:t>
            </a:r>
          </a:p>
          <a:p>
            <a:endParaRPr lang="it-IT" sz="3600" dirty="0" smtClean="0">
              <a:solidFill>
                <a:srgbClr val="FF0000"/>
              </a:solidFill>
            </a:endParaRPr>
          </a:p>
          <a:p>
            <a:r>
              <a:rPr lang="it-IT" sz="3600" dirty="0" smtClean="0">
                <a:solidFill>
                  <a:srgbClr val="FF0000"/>
                </a:solidFill>
              </a:rPr>
              <a:t>Ornella </a:t>
            </a:r>
            <a:r>
              <a:rPr lang="it-IT" sz="3600" dirty="0" err="1" smtClean="0">
                <a:solidFill>
                  <a:srgbClr val="FF0000"/>
                </a:solidFill>
              </a:rPr>
              <a:t>Zuccaro</a:t>
            </a:r>
            <a:endParaRPr lang="it-IT" sz="3600" dirty="0" smtClean="0">
              <a:solidFill>
                <a:srgbClr val="FF0000"/>
              </a:solidFill>
            </a:endParaRPr>
          </a:p>
          <a:p>
            <a:r>
              <a:rPr lang="it-IT" sz="3600" dirty="0" smtClean="0">
                <a:solidFill>
                  <a:srgbClr val="FF0000"/>
                </a:solidFill>
              </a:rPr>
              <a:t>IC VANVITELLI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I’m a </a:t>
            </a:r>
            <a:r>
              <a:rPr lang="it-IT" dirty="0" err="1" smtClean="0">
                <a:solidFill>
                  <a:srgbClr val="002060"/>
                </a:solidFill>
              </a:rPr>
              <a:t>special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education</a:t>
            </a:r>
            <a:r>
              <a:rPr lang="it-IT" dirty="0" smtClean="0">
                <a:solidFill>
                  <a:srgbClr val="002060"/>
                </a:solidFill>
              </a:rPr>
              <a:t>  </a:t>
            </a:r>
            <a:r>
              <a:rPr lang="it-IT" dirty="0" err="1" smtClean="0">
                <a:solidFill>
                  <a:srgbClr val="002060"/>
                </a:solidFill>
              </a:rPr>
              <a:t>teacher</a:t>
            </a:r>
            <a:r>
              <a:rPr lang="it-IT" dirty="0" smtClean="0">
                <a:solidFill>
                  <a:srgbClr val="002060"/>
                </a:solidFill>
              </a:rPr>
              <a:t>  </a:t>
            </a:r>
            <a:r>
              <a:rPr lang="it-IT" dirty="0" err="1" smtClean="0">
                <a:solidFill>
                  <a:srgbClr val="002060"/>
                </a:solidFill>
              </a:rPr>
              <a:t>who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supports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children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with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special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needs</a:t>
            </a:r>
            <a:r>
              <a:rPr lang="it-IT" dirty="0" smtClean="0">
                <a:solidFill>
                  <a:srgbClr val="002060"/>
                </a:solidFill>
              </a:rPr>
              <a:t>. 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Special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needs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children</a:t>
            </a:r>
            <a:r>
              <a:rPr lang="it-IT" dirty="0" smtClean="0">
                <a:solidFill>
                  <a:srgbClr val="002060"/>
                </a:solidFill>
              </a:rPr>
              <a:t> are a </a:t>
            </a:r>
            <a:r>
              <a:rPr lang="it-IT" dirty="0" err="1" smtClean="0">
                <a:solidFill>
                  <a:srgbClr val="002060"/>
                </a:solidFill>
              </a:rPr>
              <a:t>great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resource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for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our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school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We</a:t>
            </a:r>
            <a:r>
              <a:rPr lang="it-IT" dirty="0" smtClean="0">
                <a:solidFill>
                  <a:srgbClr val="002060"/>
                </a:solidFill>
              </a:rPr>
              <a:t> work hard </a:t>
            </a:r>
            <a:r>
              <a:rPr lang="it-IT" dirty="0" err="1" smtClean="0">
                <a:solidFill>
                  <a:srgbClr val="002060"/>
                </a:solidFill>
              </a:rPr>
              <a:t>for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their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well-being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I love </a:t>
            </a:r>
            <a:r>
              <a:rPr lang="it-IT" dirty="0" err="1" smtClean="0">
                <a:solidFill>
                  <a:srgbClr val="002060"/>
                </a:solidFill>
              </a:rPr>
              <a:t>my</a:t>
            </a:r>
            <a:r>
              <a:rPr lang="it-IT" dirty="0" smtClean="0">
                <a:solidFill>
                  <a:srgbClr val="002060"/>
                </a:solidFill>
              </a:rPr>
              <a:t> job: I </a:t>
            </a:r>
            <a:r>
              <a:rPr lang="it-IT" dirty="0" err="1" smtClean="0">
                <a:solidFill>
                  <a:srgbClr val="002060"/>
                </a:solidFill>
              </a:rPr>
              <a:t>like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seeing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smiles</a:t>
            </a:r>
            <a:r>
              <a:rPr lang="it-IT" dirty="0" smtClean="0">
                <a:solidFill>
                  <a:srgbClr val="002060"/>
                </a:solidFill>
              </a:rPr>
              <a:t> on       </a:t>
            </a:r>
          </a:p>
          <a:p>
            <a:pPr>
              <a:buNone/>
            </a:pPr>
            <a:r>
              <a:rPr lang="it-IT" dirty="0" smtClean="0">
                <a:solidFill>
                  <a:srgbClr val="002060"/>
                </a:solidFill>
              </a:rPr>
              <a:t>    </a:t>
            </a:r>
            <a:r>
              <a:rPr lang="it-IT" dirty="0" err="1" smtClean="0">
                <a:solidFill>
                  <a:srgbClr val="002060"/>
                </a:solidFill>
              </a:rPr>
              <a:t>their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faces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IC VANVITELLI CASERTA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4" name="Picture 6" descr="C:\Users\zucca_000\AppData\Local\Microsoft\Windows\INetCache\IE\57FM85MZ\bambini_felici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861048"/>
            <a:ext cx="2095500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PET  THERAPY WITH OUR SPECIAL CHILDREN …. AT SCHOOL WITH TOBIA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WP_20160222_11_29_21_Pr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48000" y="2667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P_20160222_11_06_36_Pro__highr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LET’S GET FRIENDS!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P_20160222_11_29_15_P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862072" y="1762664"/>
            <a:ext cx="6208000" cy="349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618856" cy="622892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Tobia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a beautiful Labrador </a:t>
            </a:r>
            <a:r>
              <a:rPr lang="it-IT" dirty="0" err="1" smtClean="0">
                <a:solidFill>
                  <a:srgbClr val="FF0000"/>
                </a:solidFill>
              </a:rPr>
              <a:t>example</a:t>
            </a:r>
            <a:r>
              <a:rPr lang="it-IT" dirty="0" smtClean="0">
                <a:solidFill>
                  <a:srgbClr val="FF0000"/>
                </a:solidFill>
              </a:rPr>
              <a:t>, domesticate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stay </a:t>
            </a:r>
            <a:r>
              <a:rPr lang="it-IT" dirty="0" err="1" smtClean="0">
                <a:solidFill>
                  <a:srgbClr val="FF0000"/>
                </a:solidFill>
              </a:rPr>
              <a:t>with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children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  <a:r>
              <a:rPr lang="it-IT" dirty="0" err="1" smtClean="0">
                <a:solidFill>
                  <a:srgbClr val="FF0000"/>
                </a:solidFill>
              </a:rPr>
              <a:t>His</a:t>
            </a:r>
            <a:r>
              <a:rPr lang="it-IT" dirty="0" smtClean="0">
                <a:solidFill>
                  <a:srgbClr val="FF0000"/>
                </a:solidFill>
              </a:rPr>
              <a:t> docile nature and </a:t>
            </a:r>
            <a:r>
              <a:rPr lang="it-IT" dirty="0" err="1" smtClean="0">
                <a:solidFill>
                  <a:srgbClr val="FF0000"/>
                </a:solidFill>
              </a:rPr>
              <a:t>his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joyful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character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allow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him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impart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peace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mind and </a:t>
            </a:r>
            <a:r>
              <a:rPr lang="it-IT" dirty="0" err="1" smtClean="0">
                <a:solidFill>
                  <a:srgbClr val="FF0000"/>
                </a:solidFill>
              </a:rPr>
              <a:t>tranquility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children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-20160222-WA00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0160" y="1524000"/>
            <a:ext cx="4043680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Look  </a:t>
            </a:r>
            <a:r>
              <a:rPr lang="it-IT" dirty="0" err="1" smtClean="0">
                <a:solidFill>
                  <a:srgbClr val="FF0000"/>
                </a:solidFill>
              </a:rPr>
              <a:t>how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look </a:t>
            </a:r>
            <a:r>
              <a:rPr lang="it-IT" dirty="0" err="1" smtClean="0">
                <a:solidFill>
                  <a:srgbClr val="FF0000"/>
                </a:solidFill>
              </a:rPr>
              <a:t>after</a:t>
            </a:r>
            <a:r>
              <a:rPr lang="it-IT" dirty="0" smtClean="0">
                <a:solidFill>
                  <a:srgbClr val="FF0000"/>
                </a:solidFill>
              </a:rPr>
              <a:t> me !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G-20160222-WA00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220528" cy="4572000"/>
          </a:xfrm>
          <a:prstGeom prst="flowChartDecision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11960" y="152400"/>
            <a:ext cx="4474840" cy="2988568"/>
          </a:xfrm>
        </p:spPr>
        <p:txBody>
          <a:bodyPr anchor="ctr" anchorCtr="1"/>
          <a:lstStyle/>
          <a:p>
            <a:r>
              <a:rPr lang="it-IT" dirty="0" smtClean="0">
                <a:solidFill>
                  <a:srgbClr val="FF0000"/>
                </a:solidFill>
              </a:rPr>
              <a:t>Do </a:t>
            </a:r>
            <a:r>
              <a:rPr lang="it-IT" dirty="0" err="1" smtClean="0">
                <a:solidFill>
                  <a:srgbClr val="FF0000"/>
                </a:solidFill>
              </a:rPr>
              <a:t>not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afraid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Let</a:t>
            </a:r>
            <a:r>
              <a:rPr lang="it-IT" dirty="0" smtClean="0">
                <a:solidFill>
                  <a:srgbClr val="FF0000"/>
                </a:solidFill>
              </a:rPr>
              <a:t>’s look at </a:t>
            </a:r>
            <a:r>
              <a:rPr lang="it-IT" dirty="0" err="1" smtClean="0">
                <a:solidFill>
                  <a:srgbClr val="FF0000"/>
                </a:solidFill>
              </a:rPr>
              <a:t>my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eyes</a:t>
            </a:r>
            <a:r>
              <a:rPr lang="it-IT" dirty="0" smtClean="0">
                <a:solidFill>
                  <a:srgbClr val="FF0000"/>
                </a:solidFill>
              </a:rPr>
              <a:t>!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G-20160222-WA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2571750" cy="4572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347864" y="404664"/>
            <a:ext cx="5338936" cy="6192688"/>
          </a:xfrm>
        </p:spPr>
        <p:txBody>
          <a:bodyPr anchor="ctr"/>
          <a:lstStyle/>
          <a:p>
            <a:r>
              <a:rPr lang="it-IT" dirty="0" err="1" smtClean="0">
                <a:solidFill>
                  <a:srgbClr val="FF0000"/>
                </a:solidFill>
              </a:rPr>
              <a:t>Working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with</a:t>
            </a:r>
            <a:r>
              <a:rPr lang="it-IT" dirty="0" smtClean="0">
                <a:solidFill>
                  <a:srgbClr val="FF0000"/>
                </a:solidFill>
              </a:rPr>
              <a:t> Tobia </a:t>
            </a:r>
            <a:r>
              <a:rPr lang="it-IT" dirty="0" err="1" smtClean="0">
                <a:solidFill>
                  <a:srgbClr val="FF0000"/>
                </a:solidFill>
              </a:rPr>
              <a:t>was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smtClean="0">
                <a:solidFill>
                  <a:srgbClr val="FF0000"/>
                </a:solidFill>
              </a:rPr>
              <a:t>a beautiful </a:t>
            </a:r>
            <a:r>
              <a:rPr lang="it-IT" dirty="0" err="1" smtClean="0">
                <a:solidFill>
                  <a:srgbClr val="FF0000"/>
                </a:solidFill>
              </a:rPr>
              <a:t>experience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  <a:r>
              <a:rPr lang="it-IT" dirty="0" err="1" smtClean="0">
                <a:solidFill>
                  <a:srgbClr val="FF0000"/>
                </a:solidFill>
              </a:rPr>
              <a:t>Children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have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calmed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themselves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down and </a:t>
            </a:r>
            <a:r>
              <a:rPr lang="it-IT" dirty="0" err="1" smtClean="0">
                <a:solidFill>
                  <a:srgbClr val="FF0000"/>
                </a:solidFill>
              </a:rPr>
              <a:t>even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who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was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afraid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finally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approached</a:t>
            </a:r>
            <a:r>
              <a:rPr lang="it-IT" dirty="0" smtClean="0">
                <a:solidFill>
                  <a:srgbClr val="FF0000"/>
                </a:solidFill>
              </a:rPr>
              <a:t> and </a:t>
            </a:r>
            <a:r>
              <a:rPr lang="it-IT" dirty="0" err="1" smtClean="0">
                <a:solidFill>
                  <a:srgbClr val="FF0000"/>
                </a:solidFill>
              </a:rPr>
              <a:t>pet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him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P_20160215_10_55_27_P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1036480" y="1692664"/>
            <a:ext cx="5888000" cy="3312000"/>
          </a:xfrm>
          <a:prstGeom prst="flowChartPunchedTape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851920" y="260648"/>
            <a:ext cx="4834880" cy="5760640"/>
          </a:xfrm>
        </p:spPr>
        <p:txBody>
          <a:bodyPr anchor="ctr"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The </a:t>
            </a:r>
            <a:r>
              <a:rPr lang="it-IT" dirty="0" err="1" smtClean="0">
                <a:solidFill>
                  <a:srgbClr val="FF0000"/>
                </a:solidFill>
              </a:rPr>
              <a:t>main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aim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for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special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needs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children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integration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into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group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thus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increasing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their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physical</a:t>
            </a:r>
            <a:r>
              <a:rPr lang="it-IT" dirty="0" smtClean="0">
                <a:solidFill>
                  <a:srgbClr val="FF0000"/>
                </a:solidFill>
              </a:rPr>
              <a:t> and cognitive </a:t>
            </a:r>
            <a:r>
              <a:rPr lang="it-IT" dirty="0" err="1" smtClean="0">
                <a:solidFill>
                  <a:srgbClr val="FF0000"/>
                </a:solidFill>
              </a:rPr>
              <a:t>individual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abilities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</TotalTime>
  <Words>245</Words>
  <Application>Microsoft Office PowerPoint</Application>
  <PresentationFormat>Presentazione su schermo (4:3)</PresentationFormat>
  <Paragraphs>31</Paragraphs>
  <Slides>11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Carta</vt:lpstr>
      <vt:lpstr>Working with animals at school</vt:lpstr>
      <vt:lpstr>IC VANVITELLI CASERTA</vt:lpstr>
      <vt:lpstr>PET  THERAPY WITH OUR SPECIAL CHILDREN …. AT SCHOOL WITH TOBIA </vt:lpstr>
      <vt:lpstr>LET’S GET FRIENDS!</vt:lpstr>
      <vt:lpstr>Tobia is a beautiful Labrador example, domesticate to stay with children. His docile nature and his joyful character allow him to impart peace of mind and tranquility to children.</vt:lpstr>
      <vt:lpstr>Look  how to look after me !</vt:lpstr>
      <vt:lpstr>Do not be afraid: Let’s look at my eyes!</vt:lpstr>
      <vt:lpstr>Working with Tobia was  a beautiful experience. Children have  calmed themselves down and even who was afraid finally approached and pet him.</vt:lpstr>
      <vt:lpstr>The main aim for special needs children is the integration into the group, thus increasing their  physical and cognitive individual abilities.</vt:lpstr>
      <vt:lpstr>General objectives: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at scool with animals</dc:title>
  <dc:creator>zucca_000</dc:creator>
  <cp:lastModifiedBy>zucca_000</cp:lastModifiedBy>
  <cp:revision>60</cp:revision>
  <dcterms:created xsi:type="dcterms:W3CDTF">2016-02-25T08:42:57Z</dcterms:created>
  <dcterms:modified xsi:type="dcterms:W3CDTF">2016-02-26T14:30:43Z</dcterms:modified>
</cp:coreProperties>
</file>