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80E4D-0AC7-4F72-9A7F-DB075F4428CE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A2B2A-2F60-4903-B449-E5049F1B359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A2B2A-2F60-4903-B449-E5049F1B3594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0327C87-6B23-4AB4-BB2D-4155CF10E4B0}" type="datetimeFigureOut">
              <a:rPr lang="it-IT" smtClean="0"/>
              <a:pPr/>
              <a:t>26/02/2016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9DDF962-0C11-49B0-AA97-63E281B1335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sndAc>
      <p:stSnd>
        <p:snd r:embed="rId13" name="camera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zucca_000\Desktop\foto%20pet\WP_20160222_11_29_21_Pro.mp4" TargetMode="External"/><Relationship Id="rId5" Type="http://schemas.openxmlformats.org/officeDocument/2006/relationships/image" Target="../media/image5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zucca_000\AppData\Local\Microsoft\Windows\INetCache\IE\57FM85MZ\Bambini-autistici-cani-gatti-aiutano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050" y="695325"/>
            <a:ext cx="7581900" cy="5467350"/>
          </a:xfrm>
          <a:prstGeom prst="rect">
            <a:avLst/>
          </a:prstGeom>
          <a:noFill/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5445224"/>
            <a:ext cx="6400800" cy="720080"/>
          </a:xfrm>
        </p:spPr>
        <p:txBody>
          <a:bodyPr/>
          <a:lstStyle/>
          <a:p>
            <a:r>
              <a:rPr lang="it-IT" sz="3600" dirty="0" err="1" smtClean="0">
                <a:solidFill>
                  <a:srgbClr val="FF0000"/>
                </a:solidFill>
              </a:rPr>
              <a:t>Moments</a:t>
            </a:r>
            <a:r>
              <a:rPr lang="it-IT" sz="3600" dirty="0" smtClean="0">
                <a:solidFill>
                  <a:srgbClr val="FF0000"/>
                </a:solidFill>
              </a:rPr>
              <a:t> </a:t>
            </a:r>
            <a:r>
              <a:rPr lang="it-IT" sz="3600" dirty="0" err="1" smtClean="0">
                <a:solidFill>
                  <a:srgbClr val="FF0000"/>
                </a:solidFill>
              </a:rPr>
              <a:t>of</a:t>
            </a:r>
            <a:r>
              <a:rPr lang="it-IT" sz="3600" dirty="0" smtClean="0">
                <a:solidFill>
                  <a:srgbClr val="FF0000"/>
                </a:solidFill>
              </a:rPr>
              <a:t> </a:t>
            </a:r>
            <a:r>
              <a:rPr lang="it-IT" sz="3600" dirty="0" err="1" smtClean="0">
                <a:solidFill>
                  <a:srgbClr val="FF0000"/>
                </a:solidFill>
              </a:rPr>
              <a:t>pet</a:t>
            </a:r>
            <a:r>
              <a:rPr lang="it-IT" sz="3600" dirty="0" smtClean="0">
                <a:solidFill>
                  <a:srgbClr val="FF0000"/>
                </a:solidFill>
              </a:rPr>
              <a:t> </a:t>
            </a:r>
            <a:r>
              <a:rPr lang="it-IT" sz="3600" dirty="0" err="1" smtClean="0">
                <a:solidFill>
                  <a:srgbClr val="FF0000"/>
                </a:solidFill>
              </a:rPr>
              <a:t>therapy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40159"/>
          </a:xfrm>
        </p:spPr>
        <p:txBody>
          <a:bodyPr>
            <a:normAutofit fontScale="90000"/>
          </a:bodyPr>
          <a:lstStyle/>
          <a:p>
            <a:r>
              <a:rPr lang="it-IT" dirty="0" err="1" smtClean="0">
                <a:solidFill>
                  <a:srgbClr val="FFC000"/>
                </a:solidFill>
              </a:rPr>
              <a:t>Working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with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animals</a:t>
            </a:r>
            <a:r>
              <a:rPr lang="it-IT" dirty="0" smtClean="0">
                <a:solidFill>
                  <a:srgbClr val="FFC000"/>
                </a:solidFill>
              </a:rPr>
              <a:t> at </a:t>
            </a:r>
            <a:r>
              <a:rPr lang="it-IT" dirty="0" err="1" smtClean="0">
                <a:solidFill>
                  <a:srgbClr val="FFC000"/>
                </a:solidFill>
              </a:rPr>
              <a:t>school</a:t>
            </a:r>
            <a:endParaRPr lang="it-IT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I’m a </a:t>
            </a:r>
            <a:r>
              <a:rPr lang="it-IT" dirty="0" err="1" smtClean="0">
                <a:solidFill>
                  <a:srgbClr val="002060"/>
                </a:solidFill>
              </a:rPr>
              <a:t>special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education</a:t>
            </a:r>
            <a:r>
              <a:rPr lang="it-IT" dirty="0" smtClean="0">
                <a:solidFill>
                  <a:srgbClr val="002060"/>
                </a:solidFill>
              </a:rPr>
              <a:t>  </a:t>
            </a:r>
            <a:r>
              <a:rPr lang="it-IT" dirty="0" err="1" smtClean="0">
                <a:solidFill>
                  <a:srgbClr val="002060"/>
                </a:solidFill>
              </a:rPr>
              <a:t>teacher</a:t>
            </a:r>
            <a:r>
              <a:rPr lang="it-IT" dirty="0" smtClean="0">
                <a:solidFill>
                  <a:srgbClr val="002060"/>
                </a:solidFill>
              </a:rPr>
              <a:t>  </a:t>
            </a:r>
            <a:r>
              <a:rPr lang="it-IT" dirty="0" err="1" smtClean="0">
                <a:solidFill>
                  <a:srgbClr val="002060"/>
                </a:solidFill>
              </a:rPr>
              <a:t>who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supports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children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with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special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needs</a:t>
            </a:r>
            <a:r>
              <a:rPr lang="it-IT" dirty="0" smtClean="0">
                <a:solidFill>
                  <a:srgbClr val="002060"/>
                </a:solidFill>
              </a:rPr>
              <a:t>. </a:t>
            </a:r>
          </a:p>
          <a:p>
            <a:endParaRPr lang="it-IT" dirty="0" smtClean="0">
              <a:solidFill>
                <a:srgbClr val="002060"/>
              </a:solidFill>
            </a:endParaRPr>
          </a:p>
          <a:p>
            <a:r>
              <a:rPr lang="it-IT" dirty="0" err="1" smtClean="0">
                <a:solidFill>
                  <a:srgbClr val="002060"/>
                </a:solidFill>
              </a:rPr>
              <a:t>Special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needs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children</a:t>
            </a:r>
            <a:r>
              <a:rPr lang="it-IT" dirty="0" smtClean="0">
                <a:solidFill>
                  <a:srgbClr val="002060"/>
                </a:solidFill>
              </a:rPr>
              <a:t> are a </a:t>
            </a:r>
            <a:r>
              <a:rPr lang="it-IT" dirty="0" err="1" smtClean="0">
                <a:solidFill>
                  <a:srgbClr val="002060"/>
                </a:solidFill>
              </a:rPr>
              <a:t>great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resource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for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our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school</a:t>
            </a:r>
            <a:r>
              <a:rPr lang="it-IT" dirty="0" smtClean="0">
                <a:solidFill>
                  <a:srgbClr val="002060"/>
                </a:solidFill>
              </a:rPr>
              <a:t>.</a:t>
            </a:r>
          </a:p>
          <a:p>
            <a:endParaRPr lang="it-IT" dirty="0" smtClean="0">
              <a:solidFill>
                <a:srgbClr val="002060"/>
              </a:solidFill>
            </a:endParaRPr>
          </a:p>
          <a:p>
            <a:r>
              <a:rPr lang="it-IT" dirty="0" err="1" smtClean="0">
                <a:solidFill>
                  <a:srgbClr val="002060"/>
                </a:solidFill>
              </a:rPr>
              <a:t>We</a:t>
            </a:r>
            <a:r>
              <a:rPr lang="it-IT" dirty="0" smtClean="0">
                <a:solidFill>
                  <a:srgbClr val="002060"/>
                </a:solidFill>
              </a:rPr>
              <a:t> work hard </a:t>
            </a:r>
            <a:r>
              <a:rPr lang="it-IT" dirty="0" err="1" smtClean="0">
                <a:solidFill>
                  <a:srgbClr val="002060"/>
                </a:solidFill>
              </a:rPr>
              <a:t>for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their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well-being</a:t>
            </a:r>
            <a:r>
              <a:rPr lang="it-IT" dirty="0" smtClean="0">
                <a:solidFill>
                  <a:srgbClr val="002060"/>
                </a:solidFill>
              </a:rPr>
              <a:t>.</a:t>
            </a:r>
          </a:p>
          <a:p>
            <a:endParaRPr lang="it-IT" dirty="0" smtClean="0">
              <a:solidFill>
                <a:srgbClr val="002060"/>
              </a:solidFill>
            </a:endParaRPr>
          </a:p>
          <a:p>
            <a:r>
              <a:rPr lang="it-IT" dirty="0" smtClean="0">
                <a:solidFill>
                  <a:srgbClr val="002060"/>
                </a:solidFill>
              </a:rPr>
              <a:t>I love </a:t>
            </a:r>
            <a:r>
              <a:rPr lang="it-IT" dirty="0" err="1" smtClean="0">
                <a:solidFill>
                  <a:srgbClr val="002060"/>
                </a:solidFill>
              </a:rPr>
              <a:t>my</a:t>
            </a:r>
            <a:r>
              <a:rPr lang="it-IT" dirty="0" smtClean="0">
                <a:solidFill>
                  <a:srgbClr val="002060"/>
                </a:solidFill>
              </a:rPr>
              <a:t> job: I </a:t>
            </a:r>
            <a:r>
              <a:rPr lang="it-IT" dirty="0" err="1" smtClean="0">
                <a:solidFill>
                  <a:srgbClr val="002060"/>
                </a:solidFill>
              </a:rPr>
              <a:t>like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seeing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smiles</a:t>
            </a:r>
            <a:r>
              <a:rPr lang="it-IT" dirty="0" smtClean="0">
                <a:solidFill>
                  <a:srgbClr val="002060"/>
                </a:solidFill>
              </a:rPr>
              <a:t> on       </a:t>
            </a:r>
          </a:p>
          <a:p>
            <a:pPr>
              <a:buNone/>
            </a:pPr>
            <a:r>
              <a:rPr lang="it-IT" dirty="0" smtClean="0">
                <a:solidFill>
                  <a:srgbClr val="002060"/>
                </a:solidFill>
              </a:rPr>
              <a:t>    </a:t>
            </a:r>
            <a:r>
              <a:rPr lang="it-IT" dirty="0" err="1" smtClean="0">
                <a:solidFill>
                  <a:srgbClr val="002060"/>
                </a:solidFill>
              </a:rPr>
              <a:t>their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faces</a:t>
            </a:r>
            <a:r>
              <a:rPr lang="it-IT" dirty="0" smtClean="0">
                <a:solidFill>
                  <a:srgbClr val="002060"/>
                </a:solidFill>
              </a:rPr>
              <a:t>.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IC VANVITELLI CASERTA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054" name="Picture 6" descr="C:\Users\zucca_000\AppData\Local\Microsoft\Windows\INetCache\IE\57FM85MZ\bambini_felici_N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861048"/>
            <a:ext cx="2095500" cy="23762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52464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PET  THERAPY WITH OUR SPECIAL CHILDREN …. AT SCHOOL WITH TOBIA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WP_20160222_11_29_21_Pro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048000" y="26670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WP_20160222_11_06_36_Pro__highr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8000" y="1524000"/>
            <a:ext cx="8128000" cy="4572000"/>
          </a:xfr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LET’S GET FRIENDS!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WP_20160222_11_29_15_Pr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3862072" y="1762664"/>
            <a:ext cx="6208000" cy="3492000"/>
          </a:xfr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4618856" cy="6228928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Tobia </a:t>
            </a:r>
            <a:r>
              <a:rPr lang="it-IT" dirty="0" err="1" smtClean="0">
                <a:solidFill>
                  <a:srgbClr val="FF0000"/>
                </a:solidFill>
              </a:rPr>
              <a:t>is</a:t>
            </a:r>
            <a:r>
              <a:rPr lang="it-IT" dirty="0" smtClean="0">
                <a:solidFill>
                  <a:srgbClr val="FF0000"/>
                </a:solidFill>
              </a:rPr>
              <a:t> a beautiful Labrador </a:t>
            </a:r>
            <a:r>
              <a:rPr lang="it-IT" dirty="0" err="1" smtClean="0">
                <a:solidFill>
                  <a:srgbClr val="FF0000"/>
                </a:solidFill>
              </a:rPr>
              <a:t>example</a:t>
            </a:r>
            <a:r>
              <a:rPr lang="it-IT" dirty="0" smtClean="0">
                <a:solidFill>
                  <a:srgbClr val="FF0000"/>
                </a:solidFill>
              </a:rPr>
              <a:t>, domesticate </a:t>
            </a:r>
            <a:r>
              <a:rPr lang="it-IT" dirty="0" err="1" smtClean="0">
                <a:solidFill>
                  <a:srgbClr val="FF0000"/>
                </a:solidFill>
              </a:rPr>
              <a:t>to</a:t>
            </a:r>
            <a:r>
              <a:rPr lang="it-IT" dirty="0" smtClean="0">
                <a:solidFill>
                  <a:srgbClr val="FF0000"/>
                </a:solidFill>
              </a:rPr>
              <a:t> stay </a:t>
            </a:r>
            <a:r>
              <a:rPr lang="it-IT" dirty="0" err="1" smtClean="0">
                <a:solidFill>
                  <a:srgbClr val="FF0000"/>
                </a:solidFill>
              </a:rPr>
              <a:t>with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children</a:t>
            </a:r>
            <a:r>
              <a:rPr lang="it-IT" dirty="0" smtClean="0">
                <a:solidFill>
                  <a:srgbClr val="FF0000"/>
                </a:solidFill>
              </a:rPr>
              <a:t>. </a:t>
            </a:r>
            <a:r>
              <a:rPr lang="it-IT" dirty="0" err="1" smtClean="0">
                <a:solidFill>
                  <a:srgbClr val="FF0000"/>
                </a:solidFill>
              </a:rPr>
              <a:t>His</a:t>
            </a:r>
            <a:r>
              <a:rPr lang="it-IT" dirty="0" smtClean="0">
                <a:solidFill>
                  <a:srgbClr val="FF0000"/>
                </a:solidFill>
              </a:rPr>
              <a:t> docile nature and </a:t>
            </a:r>
            <a:r>
              <a:rPr lang="it-IT" dirty="0" err="1" smtClean="0">
                <a:solidFill>
                  <a:srgbClr val="FF0000"/>
                </a:solidFill>
              </a:rPr>
              <a:t>his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joyful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character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allow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him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impart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peace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of</a:t>
            </a:r>
            <a:r>
              <a:rPr lang="it-IT" dirty="0" smtClean="0">
                <a:solidFill>
                  <a:srgbClr val="FF0000"/>
                </a:solidFill>
              </a:rPr>
              <a:t> mind and </a:t>
            </a:r>
            <a:r>
              <a:rPr lang="it-IT" dirty="0" err="1" smtClean="0">
                <a:solidFill>
                  <a:srgbClr val="FF0000"/>
                </a:solidFill>
              </a:rPr>
              <a:t>tranquility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children</a:t>
            </a:r>
            <a:r>
              <a:rPr lang="it-IT" dirty="0" smtClean="0">
                <a:solidFill>
                  <a:srgbClr val="FF0000"/>
                </a:solidFill>
              </a:rPr>
              <a:t>.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IMG-20160222-WA00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50160" y="1524000"/>
            <a:ext cx="4043680" cy="4572000"/>
          </a:xfr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Look  </a:t>
            </a:r>
            <a:r>
              <a:rPr lang="it-IT" dirty="0" err="1" smtClean="0">
                <a:solidFill>
                  <a:srgbClr val="FF0000"/>
                </a:solidFill>
              </a:rPr>
              <a:t>how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to</a:t>
            </a:r>
            <a:r>
              <a:rPr lang="it-IT" dirty="0" smtClean="0">
                <a:solidFill>
                  <a:srgbClr val="FF0000"/>
                </a:solidFill>
              </a:rPr>
              <a:t> look </a:t>
            </a:r>
            <a:r>
              <a:rPr lang="it-IT" dirty="0" err="1" smtClean="0">
                <a:solidFill>
                  <a:srgbClr val="FF0000"/>
                </a:solidFill>
              </a:rPr>
              <a:t>after</a:t>
            </a:r>
            <a:r>
              <a:rPr lang="it-IT" dirty="0" smtClean="0">
                <a:solidFill>
                  <a:srgbClr val="FF0000"/>
                </a:solidFill>
              </a:rPr>
              <a:t> me !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G-20160222-WA00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412776"/>
            <a:ext cx="4220528" cy="4572000"/>
          </a:xfrm>
          <a:prstGeom prst="flowChartDecision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211960" y="152400"/>
            <a:ext cx="4474840" cy="2988568"/>
          </a:xfrm>
        </p:spPr>
        <p:txBody>
          <a:bodyPr anchor="ctr" anchorCtr="1"/>
          <a:lstStyle/>
          <a:p>
            <a:r>
              <a:rPr lang="it-IT" dirty="0" smtClean="0">
                <a:solidFill>
                  <a:srgbClr val="FF0000"/>
                </a:solidFill>
              </a:rPr>
              <a:t>Do </a:t>
            </a:r>
            <a:r>
              <a:rPr lang="it-IT" dirty="0" err="1" smtClean="0">
                <a:solidFill>
                  <a:srgbClr val="FF0000"/>
                </a:solidFill>
              </a:rPr>
              <a:t>not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be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afraid</a:t>
            </a:r>
            <a:r>
              <a:rPr lang="it-IT" dirty="0" smtClean="0">
                <a:solidFill>
                  <a:srgbClr val="FF0000"/>
                </a:solidFill>
              </a:rPr>
              <a:t>: </a:t>
            </a:r>
            <a:r>
              <a:rPr lang="it-IT" dirty="0" err="1" smtClean="0">
                <a:solidFill>
                  <a:srgbClr val="FF0000"/>
                </a:solidFill>
              </a:rPr>
              <a:t>Let</a:t>
            </a:r>
            <a:r>
              <a:rPr lang="it-IT" dirty="0" smtClean="0">
                <a:solidFill>
                  <a:srgbClr val="FF0000"/>
                </a:solidFill>
              </a:rPr>
              <a:t>’s look at </a:t>
            </a:r>
            <a:r>
              <a:rPr lang="it-IT" dirty="0" err="1" smtClean="0">
                <a:solidFill>
                  <a:srgbClr val="FF0000"/>
                </a:solidFill>
              </a:rPr>
              <a:t>my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eyes</a:t>
            </a:r>
            <a:r>
              <a:rPr lang="it-IT" dirty="0" smtClean="0">
                <a:solidFill>
                  <a:srgbClr val="FF0000"/>
                </a:solidFill>
              </a:rPr>
              <a:t>!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G-20160222-WA000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412776"/>
            <a:ext cx="2571750" cy="4572000"/>
          </a:xfr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347864" y="404664"/>
            <a:ext cx="5338936" cy="6192688"/>
          </a:xfrm>
        </p:spPr>
        <p:txBody>
          <a:bodyPr anchor="ctr"/>
          <a:lstStyle/>
          <a:p>
            <a:r>
              <a:rPr lang="it-IT" dirty="0" err="1" smtClean="0">
                <a:solidFill>
                  <a:srgbClr val="FF0000"/>
                </a:solidFill>
              </a:rPr>
              <a:t>Working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with</a:t>
            </a:r>
            <a:r>
              <a:rPr lang="it-IT" dirty="0" smtClean="0">
                <a:solidFill>
                  <a:srgbClr val="FF0000"/>
                </a:solidFill>
              </a:rPr>
              <a:t> Tobia </a:t>
            </a:r>
            <a:r>
              <a:rPr lang="it-IT" dirty="0" err="1" smtClean="0">
                <a:solidFill>
                  <a:srgbClr val="FF0000"/>
                </a:solidFill>
              </a:rPr>
              <a:t>was</a:t>
            </a:r>
            <a:r>
              <a:rPr lang="it-IT" dirty="0" smtClean="0">
                <a:solidFill>
                  <a:srgbClr val="FF0000"/>
                </a:solidFill>
              </a:rPr>
              <a:t>  </a:t>
            </a:r>
            <a:r>
              <a:rPr lang="it-IT" dirty="0" smtClean="0">
                <a:solidFill>
                  <a:srgbClr val="FF0000"/>
                </a:solidFill>
              </a:rPr>
              <a:t>a beautiful </a:t>
            </a:r>
            <a:r>
              <a:rPr lang="it-IT" dirty="0" err="1" smtClean="0">
                <a:solidFill>
                  <a:srgbClr val="FF0000"/>
                </a:solidFill>
              </a:rPr>
              <a:t>experience</a:t>
            </a:r>
            <a:r>
              <a:rPr lang="it-IT" dirty="0" smtClean="0">
                <a:solidFill>
                  <a:srgbClr val="FF0000"/>
                </a:solidFill>
              </a:rPr>
              <a:t>. </a:t>
            </a:r>
            <a:r>
              <a:rPr lang="it-IT" dirty="0" err="1" smtClean="0">
                <a:solidFill>
                  <a:srgbClr val="FF0000"/>
                </a:solidFill>
              </a:rPr>
              <a:t>Children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have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calmed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themselves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down and </a:t>
            </a:r>
            <a:r>
              <a:rPr lang="it-IT" dirty="0" err="1" smtClean="0">
                <a:solidFill>
                  <a:srgbClr val="FF0000"/>
                </a:solidFill>
              </a:rPr>
              <a:t>even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who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was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afraid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finally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approached</a:t>
            </a:r>
            <a:r>
              <a:rPr lang="it-IT" dirty="0" smtClean="0">
                <a:solidFill>
                  <a:srgbClr val="FF0000"/>
                </a:solidFill>
              </a:rPr>
              <a:t> and </a:t>
            </a:r>
            <a:r>
              <a:rPr lang="it-IT" dirty="0" err="1" smtClean="0">
                <a:solidFill>
                  <a:srgbClr val="FF0000"/>
                </a:solidFill>
              </a:rPr>
              <a:t>pet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him</a:t>
            </a:r>
            <a:r>
              <a:rPr lang="it-IT" dirty="0" smtClean="0">
                <a:solidFill>
                  <a:srgbClr val="FF0000"/>
                </a:solidFill>
              </a:rPr>
              <a:t>.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WP_20160215_10_55_27_Pr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-1036480" y="1692664"/>
            <a:ext cx="5888000" cy="3312000"/>
          </a:xfrm>
          <a:prstGeom prst="flowChartPunchedTape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851920" y="260648"/>
            <a:ext cx="4834880" cy="5760640"/>
          </a:xfrm>
        </p:spPr>
        <p:txBody>
          <a:bodyPr anchor="ctr"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The </a:t>
            </a:r>
            <a:r>
              <a:rPr lang="it-IT" dirty="0" err="1" smtClean="0">
                <a:solidFill>
                  <a:srgbClr val="FF0000"/>
                </a:solidFill>
              </a:rPr>
              <a:t>main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aim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for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special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needs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children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is</a:t>
            </a:r>
            <a:r>
              <a:rPr lang="it-IT" dirty="0" smtClean="0">
                <a:solidFill>
                  <a:srgbClr val="FF0000"/>
                </a:solidFill>
              </a:rPr>
              <a:t> the </a:t>
            </a:r>
            <a:r>
              <a:rPr lang="it-IT" dirty="0" err="1" smtClean="0">
                <a:solidFill>
                  <a:srgbClr val="FF0000"/>
                </a:solidFill>
              </a:rPr>
              <a:t>integration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into</a:t>
            </a:r>
            <a:r>
              <a:rPr lang="it-IT" dirty="0" smtClean="0">
                <a:solidFill>
                  <a:srgbClr val="FF0000"/>
                </a:solidFill>
              </a:rPr>
              <a:t> the </a:t>
            </a:r>
            <a:r>
              <a:rPr lang="it-IT" dirty="0" err="1" smtClean="0">
                <a:solidFill>
                  <a:srgbClr val="FF0000"/>
                </a:solidFill>
              </a:rPr>
              <a:t>group</a:t>
            </a:r>
            <a:r>
              <a:rPr lang="it-IT" dirty="0" smtClean="0">
                <a:solidFill>
                  <a:srgbClr val="FF0000"/>
                </a:solidFill>
              </a:rPr>
              <a:t>, </a:t>
            </a:r>
            <a:r>
              <a:rPr lang="it-IT" dirty="0" err="1" smtClean="0">
                <a:solidFill>
                  <a:srgbClr val="FF0000"/>
                </a:solidFill>
              </a:rPr>
              <a:t>thus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increasing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their</a:t>
            </a:r>
            <a:r>
              <a:rPr lang="it-IT" dirty="0" smtClean="0">
                <a:solidFill>
                  <a:srgbClr val="FF0000"/>
                </a:solidFill>
              </a:rPr>
              <a:t>  </a:t>
            </a:r>
            <a:r>
              <a:rPr lang="it-IT" dirty="0" err="1" smtClean="0">
                <a:solidFill>
                  <a:srgbClr val="FF0000"/>
                </a:solidFill>
              </a:rPr>
              <a:t>physical</a:t>
            </a:r>
            <a:r>
              <a:rPr lang="it-IT" dirty="0" smtClean="0">
                <a:solidFill>
                  <a:srgbClr val="FF0000"/>
                </a:solidFill>
              </a:rPr>
              <a:t> and cognitive </a:t>
            </a:r>
            <a:r>
              <a:rPr lang="it-IT" dirty="0" err="1" smtClean="0">
                <a:solidFill>
                  <a:srgbClr val="FF0000"/>
                </a:solidFill>
              </a:rPr>
              <a:t>individual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abilities</a:t>
            </a:r>
            <a:r>
              <a:rPr lang="it-IT" dirty="0" smtClean="0">
                <a:solidFill>
                  <a:srgbClr val="FF0000"/>
                </a:solidFill>
              </a:rPr>
              <a:t>.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C000"/>
                </a:solidFill>
              </a:rPr>
              <a:t>To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acquire</a:t>
            </a:r>
            <a:r>
              <a:rPr lang="it-IT" dirty="0" smtClean="0">
                <a:solidFill>
                  <a:srgbClr val="FFC000"/>
                </a:solidFill>
              </a:rPr>
              <a:t> </a:t>
            </a:r>
            <a:r>
              <a:rPr lang="it-IT" dirty="0" err="1" smtClean="0">
                <a:solidFill>
                  <a:srgbClr val="FFC000"/>
                </a:solidFill>
              </a:rPr>
              <a:t>new</a:t>
            </a:r>
            <a:r>
              <a:rPr lang="it-IT" dirty="0" smtClean="0">
                <a:solidFill>
                  <a:srgbClr val="FFC000"/>
                </a:solidFill>
              </a:rPr>
              <a:t> cognitive and </a:t>
            </a:r>
            <a:r>
              <a:rPr lang="it-IT" dirty="0" err="1" smtClean="0">
                <a:solidFill>
                  <a:srgbClr val="FFC000"/>
                </a:solidFill>
              </a:rPr>
              <a:t>behavioral</a:t>
            </a:r>
            <a:r>
              <a:rPr lang="it-IT" dirty="0" smtClean="0">
                <a:solidFill>
                  <a:srgbClr val="FFC000"/>
                </a:solidFill>
              </a:rPr>
              <a:t> motor </a:t>
            </a:r>
            <a:r>
              <a:rPr lang="it-IT" dirty="0" err="1" smtClean="0">
                <a:solidFill>
                  <a:srgbClr val="FFC000"/>
                </a:solidFill>
              </a:rPr>
              <a:t>skills</a:t>
            </a:r>
            <a:r>
              <a:rPr lang="it-IT" dirty="0" smtClean="0">
                <a:solidFill>
                  <a:srgbClr val="FFC000"/>
                </a:solidFill>
              </a:rPr>
              <a:t>.</a:t>
            </a:r>
          </a:p>
          <a:p>
            <a:r>
              <a:rPr lang="it-IT" dirty="0" err="1" smtClean="0">
                <a:solidFill>
                  <a:srgbClr val="002060"/>
                </a:solidFill>
              </a:rPr>
              <a:t>To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increase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self-esteem</a:t>
            </a:r>
            <a:r>
              <a:rPr lang="it-IT" dirty="0" smtClean="0">
                <a:solidFill>
                  <a:srgbClr val="002060"/>
                </a:solidFill>
              </a:rPr>
              <a:t> and </a:t>
            </a:r>
            <a:r>
              <a:rPr lang="it-IT" dirty="0" err="1" smtClean="0">
                <a:solidFill>
                  <a:srgbClr val="002060"/>
                </a:solidFill>
              </a:rPr>
              <a:t>respect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towards</a:t>
            </a:r>
            <a:r>
              <a:rPr lang="it-IT" dirty="0" smtClean="0">
                <a:solidFill>
                  <a:srgbClr val="002060"/>
                </a:solidFill>
              </a:rPr>
              <a:t> the </a:t>
            </a:r>
            <a:r>
              <a:rPr lang="it-IT" dirty="0" err="1" smtClean="0">
                <a:solidFill>
                  <a:srgbClr val="002060"/>
                </a:solidFill>
              </a:rPr>
              <a:t>others</a:t>
            </a:r>
            <a:r>
              <a:rPr lang="it-IT" dirty="0" smtClean="0">
                <a:solidFill>
                  <a:srgbClr val="002060"/>
                </a:solidFill>
              </a:rPr>
              <a:t>’ </a:t>
            </a:r>
            <a:r>
              <a:rPr lang="it-IT" dirty="0" err="1" smtClean="0">
                <a:solidFill>
                  <a:srgbClr val="002060"/>
                </a:solidFill>
              </a:rPr>
              <a:t>differences</a:t>
            </a:r>
            <a:r>
              <a:rPr lang="it-IT" dirty="0" smtClean="0">
                <a:solidFill>
                  <a:srgbClr val="002060"/>
                </a:solidFill>
              </a:rPr>
              <a:t>.</a:t>
            </a:r>
          </a:p>
          <a:p>
            <a:r>
              <a:rPr lang="it-IT" dirty="0" err="1" smtClean="0">
                <a:solidFill>
                  <a:srgbClr val="7030A0"/>
                </a:solidFill>
              </a:rPr>
              <a:t>To</a:t>
            </a:r>
            <a:r>
              <a:rPr lang="it-IT" dirty="0" smtClean="0">
                <a:solidFill>
                  <a:srgbClr val="7030A0"/>
                </a:solidFill>
              </a:rPr>
              <a:t> </a:t>
            </a:r>
            <a:r>
              <a:rPr lang="it-IT" dirty="0" err="1" smtClean="0">
                <a:solidFill>
                  <a:srgbClr val="7030A0"/>
                </a:solidFill>
              </a:rPr>
              <a:t>improve</a:t>
            </a:r>
            <a:r>
              <a:rPr lang="it-IT" dirty="0" smtClean="0">
                <a:solidFill>
                  <a:srgbClr val="7030A0"/>
                </a:solidFill>
              </a:rPr>
              <a:t> </a:t>
            </a:r>
            <a:r>
              <a:rPr lang="it-IT" dirty="0" err="1" smtClean="0">
                <a:solidFill>
                  <a:srgbClr val="7030A0"/>
                </a:solidFill>
              </a:rPr>
              <a:t>communication</a:t>
            </a:r>
            <a:r>
              <a:rPr lang="it-IT" dirty="0" smtClean="0">
                <a:solidFill>
                  <a:srgbClr val="7030A0"/>
                </a:solidFill>
              </a:rPr>
              <a:t> </a:t>
            </a:r>
            <a:r>
              <a:rPr lang="it-IT" dirty="0" err="1" smtClean="0">
                <a:solidFill>
                  <a:srgbClr val="7030A0"/>
                </a:solidFill>
              </a:rPr>
              <a:t>skills</a:t>
            </a:r>
            <a:r>
              <a:rPr lang="it-IT" dirty="0" smtClean="0">
                <a:solidFill>
                  <a:srgbClr val="7030A0"/>
                </a:solidFill>
              </a:rPr>
              <a:t> and </a:t>
            </a:r>
            <a:r>
              <a:rPr lang="it-IT" dirty="0" err="1" smtClean="0">
                <a:solidFill>
                  <a:srgbClr val="7030A0"/>
                </a:solidFill>
              </a:rPr>
              <a:t>socialization</a:t>
            </a:r>
            <a:r>
              <a:rPr lang="it-IT" dirty="0" smtClean="0">
                <a:solidFill>
                  <a:srgbClr val="7030A0"/>
                </a:solidFill>
              </a:rPr>
              <a:t>.</a:t>
            </a:r>
          </a:p>
          <a:p>
            <a:r>
              <a:rPr lang="it-IT" dirty="0" err="1" smtClean="0">
                <a:solidFill>
                  <a:schemeClr val="bg2">
                    <a:lumMod val="75000"/>
                  </a:schemeClr>
                </a:solidFill>
              </a:rPr>
              <a:t>To</a:t>
            </a:r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2">
                    <a:lumMod val="75000"/>
                  </a:schemeClr>
                </a:solidFill>
              </a:rPr>
              <a:t>increase</a:t>
            </a:r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 the </a:t>
            </a:r>
            <a:r>
              <a:rPr lang="it-IT" dirty="0" err="1" smtClean="0">
                <a:solidFill>
                  <a:schemeClr val="bg2">
                    <a:lumMod val="75000"/>
                  </a:schemeClr>
                </a:solidFill>
              </a:rPr>
              <a:t>listening</a:t>
            </a:r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2">
                    <a:lumMod val="75000"/>
                  </a:schemeClr>
                </a:solidFill>
              </a:rPr>
              <a:t>ability</a:t>
            </a:r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 and </a:t>
            </a:r>
            <a:r>
              <a:rPr lang="it-IT" dirty="0" err="1" smtClean="0">
                <a:solidFill>
                  <a:schemeClr val="bg2">
                    <a:lumMod val="75000"/>
                  </a:schemeClr>
                </a:solidFill>
              </a:rPr>
              <a:t>attention</a:t>
            </a:r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r>
              <a:rPr lang="it-IT" dirty="0" err="1" smtClean="0">
                <a:solidFill>
                  <a:schemeClr val="accent4">
                    <a:lumMod val="50000"/>
                  </a:schemeClr>
                </a:solidFill>
              </a:rPr>
              <a:t>To</a:t>
            </a:r>
            <a:r>
              <a:rPr lang="it-IT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4">
                    <a:lumMod val="50000"/>
                  </a:schemeClr>
                </a:solidFill>
              </a:rPr>
              <a:t>stabilize</a:t>
            </a:r>
            <a:r>
              <a:rPr lang="it-IT" dirty="0" smtClean="0">
                <a:solidFill>
                  <a:schemeClr val="accent4">
                    <a:lumMod val="50000"/>
                  </a:schemeClr>
                </a:solidFill>
              </a:rPr>
              <a:t> mood and </a:t>
            </a:r>
            <a:r>
              <a:rPr lang="it-IT" dirty="0" err="1" smtClean="0">
                <a:solidFill>
                  <a:schemeClr val="accent4">
                    <a:lumMod val="50000"/>
                  </a:schemeClr>
                </a:solidFill>
              </a:rPr>
              <a:t>emotions</a:t>
            </a:r>
            <a:r>
              <a:rPr lang="it-IT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it-IT" dirty="0" err="1" smtClean="0">
                <a:solidFill>
                  <a:srgbClr val="FFFF00"/>
                </a:solidFill>
              </a:rPr>
              <a:t>To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stimulate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curiosity</a:t>
            </a:r>
            <a:r>
              <a:rPr lang="it-IT" dirty="0" smtClean="0">
                <a:solidFill>
                  <a:srgbClr val="FFFF00"/>
                </a:solidFill>
              </a:rPr>
              <a:t> and </a:t>
            </a:r>
            <a:r>
              <a:rPr lang="it-IT" dirty="0" err="1" smtClean="0">
                <a:solidFill>
                  <a:srgbClr val="FFFF00"/>
                </a:solidFill>
              </a:rPr>
              <a:t>knowledge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err="1" smtClean="0">
                <a:solidFill>
                  <a:srgbClr val="FFFF00"/>
                </a:solidFill>
              </a:rPr>
              <a:t>of</a:t>
            </a:r>
            <a:r>
              <a:rPr lang="it-IT" dirty="0" smtClean="0">
                <a:solidFill>
                  <a:srgbClr val="FFFF00"/>
                </a:solidFill>
              </a:rPr>
              <a:t> the </a:t>
            </a:r>
            <a:r>
              <a:rPr lang="it-IT" dirty="0" err="1" smtClean="0">
                <a:solidFill>
                  <a:srgbClr val="FFFF00"/>
                </a:solidFill>
              </a:rPr>
              <a:t>outside</a:t>
            </a:r>
            <a:r>
              <a:rPr lang="it-IT" dirty="0" smtClean="0">
                <a:solidFill>
                  <a:srgbClr val="FFFF00"/>
                </a:solidFill>
              </a:rPr>
              <a:t> word.</a:t>
            </a:r>
          </a:p>
          <a:p>
            <a:r>
              <a:rPr lang="it-IT" dirty="0" err="1" smtClean="0">
                <a:solidFill>
                  <a:srgbClr val="FF0000"/>
                </a:solidFill>
              </a:rPr>
              <a:t>To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increase</a:t>
            </a:r>
            <a:r>
              <a:rPr lang="it-IT" dirty="0" smtClean="0">
                <a:solidFill>
                  <a:srgbClr val="FF0000"/>
                </a:solidFill>
              </a:rPr>
              <a:t> the </a:t>
            </a:r>
            <a:r>
              <a:rPr lang="it-IT" dirty="0" err="1" smtClean="0">
                <a:solidFill>
                  <a:srgbClr val="FF0000"/>
                </a:solidFill>
              </a:rPr>
              <a:t>ability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of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using</a:t>
            </a:r>
            <a:r>
              <a:rPr lang="it-IT" dirty="0" smtClean="0">
                <a:solidFill>
                  <a:srgbClr val="FF0000"/>
                </a:solidFill>
              </a:rPr>
              <a:t> the </a:t>
            </a:r>
            <a:r>
              <a:rPr lang="it-IT" dirty="0" err="1" smtClean="0">
                <a:solidFill>
                  <a:srgbClr val="FF0000"/>
                </a:solidFill>
              </a:rPr>
              <a:t>five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senses</a:t>
            </a:r>
            <a:r>
              <a:rPr lang="it-IT" dirty="0" smtClean="0">
                <a:solidFill>
                  <a:srgbClr val="FF0000"/>
                </a:solidFill>
              </a:rPr>
              <a:t> in </a:t>
            </a:r>
            <a:r>
              <a:rPr lang="it-IT" dirty="0" err="1" smtClean="0">
                <a:solidFill>
                  <a:srgbClr val="FF0000"/>
                </a:solidFill>
              </a:rPr>
              <a:t>an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integrated</a:t>
            </a:r>
            <a:r>
              <a:rPr lang="it-IT" dirty="0" smtClean="0">
                <a:solidFill>
                  <a:srgbClr val="FF0000"/>
                </a:solidFill>
              </a:rPr>
              <a:t> way.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 smtClean="0">
                <a:solidFill>
                  <a:srgbClr val="FF0000"/>
                </a:solidFill>
              </a:rPr>
              <a:t>General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objectives</a:t>
            </a:r>
            <a:r>
              <a:rPr lang="it-IT" dirty="0" smtClean="0">
                <a:solidFill>
                  <a:srgbClr val="FF0000"/>
                </a:solidFill>
              </a:rPr>
              <a:t>: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it-IT" sz="3600" dirty="0" smtClean="0">
                <a:solidFill>
                  <a:srgbClr val="FF0000"/>
                </a:solidFill>
              </a:rPr>
              <a:t>THANKS FOR PAYING ATTENTION</a:t>
            </a:r>
          </a:p>
          <a:p>
            <a:endParaRPr lang="it-IT" sz="3600" dirty="0" smtClean="0">
              <a:solidFill>
                <a:srgbClr val="FF0000"/>
              </a:solidFill>
            </a:endParaRPr>
          </a:p>
          <a:p>
            <a:r>
              <a:rPr lang="it-IT" sz="3600" dirty="0" smtClean="0">
                <a:solidFill>
                  <a:srgbClr val="FF0000"/>
                </a:solidFill>
              </a:rPr>
              <a:t>Ornella </a:t>
            </a:r>
            <a:r>
              <a:rPr lang="it-IT" sz="3600" dirty="0" err="1" smtClean="0">
                <a:solidFill>
                  <a:srgbClr val="FF0000"/>
                </a:solidFill>
              </a:rPr>
              <a:t>Zuccaro</a:t>
            </a:r>
            <a:endParaRPr lang="it-IT" sz="3600" dirty="0" smtClean="0">
              <a:solidFill>
                <a:srgbClr val="FF0000"/>
              </a:solidFill>
            </a:endParaRPr>
          </a:p>
          <a:p>
            <a:r>
              <a:rPr lang="it-IT" sz="3600" dirty="0" smtClean="0">
                <a:solidFill>
                  <a:srgbClr val="FF0000"/>
                </a:solidFill>
              </a:rPr>
              <a:t>IC VANVITELLI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ransition spd="slow"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231</TotalTime>
  <Words>245</Words>
  <Application>Microsoft Office PowerPoint</Application>
  <PresentationFormat>Presentazione su schermo (4:3)</PresentationFormat>
  <Paragraphs>31</Paragraphs>
  <Slides>11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Carta</vt:lpstr>
      <vt:lpstr>Working with animals at school</vt:lpstr>
      <vt:lpstr>IC VANVITELLI CASERTA</vt:lpstr>
      <vt:lpstr>PET  THERAPY WITH OUR SPECIAL CHILDREN …. AT SCHOOL WITH TOBIA </vt:lpstr>
      <vt:lpstr>LET’S GET FRIENDS!</vt:lpstr>
      <vt:lpstr>Tobia is a beautiful Labrador example, domesticate to stay with children. His docile nature and his joyful character allow him to impart peace of mind and tranquility to children.</vt:lpstr>
      <vt:lpstr>Look  how to look after me !</vt:lpstr>
      <vt:lpstr>Do not be afraid: Let’s look at my eyes!</vt:lpstr>
      <vt:lpstr>Working with Tobia was  a beautiful experience. Children have  calmed themselves down and even who was afraid finally approached and pet him.</vt:lpstr>
      <vt:lpstr>The main aim for special needs children is the integration into the group, thus increasing their  physical and cognitive individual abilities.</vt:lpstr>
      <vt:lpstr>General objectives: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at scool with animals</dc:title>
  <dc:creator>zucca_000</dc:creator>
  <cp:lastModifiedBy>zucca_000</cp:lastModifiedBy>
  <cp:revision>60</cp:revision>
  <dcterms:created xsi:type="dcterms:W3CDTF">2016-02-25T08:42:57Z</dcterms:created>
  <dcterms:modified xsi:type="dcterms:W3CDTF">2016-02-26T14:30:43Z</dcterms:modified>
</cp:coreProperties>
</file>