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2" r:id="rId5"/>
    <p:sldId id="278" r:id="rId6"/>
    <p:sldId id="280" r:id="rId7"/>
    <p:sldId id="279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-8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7A0C-5562-450F-AA82-9E4A3CCC5F61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F185-7B37-4F32-9621-8E756FEE656A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21724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7A0C-5562-450F-AA82-9E4A3CCC5F61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F185-7B37-4F32-9621-8E756FEE656A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92032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7A0C-5562-450F-AA82-9E4A3CCC5F61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F185-7B37-4F32-9621-8E756FEE656A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63248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7A0C-5562-450F-AA82-9E4A3CCC5F61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F185-7B37-4F32-9621-8E756FEE656A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98782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7A0C-5562-450F-AA82-9E4A3CCC5F61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F185-7B37-4F32-9621-8E756FEE656A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71258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7A0C-5562-450F-AA82-9E4A3CCC5F61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F185-7B37-4F32-9621-8E756FEE656A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5381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7A0C-5562-450F-AA82-9E4A3CCC5F61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F185-7B37-4F32-9621-8E756FEE656A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624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7A0C-5562-450F-AA82-9E4A3CCC5F61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F185-7B37-4F32-9621-8E756FEE656A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89404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7A0C-5562-450F-AA82-9E4A3CCC5F61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F185-7B37-4F32-9621-8E756FEE656A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6660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7A0C-5562-450F-AA82-9E4A3CCC5F61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F185-7B37-4F32-9621-8E756FEE656A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4933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7A0C-5562-450F-AA82-9E4A3CCC5F61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F185-7B37-4F32-9621-8E756FEE656A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35170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27A0C-5562-450F-AA82-9E4A3CCC5F61}" type="datetimeFigureOut">
              <a:rPr lang="en-GB" smtClean="0"/>
              <a:pPr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3F185-7B37-4F32-9621-8E756FEE656A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1499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>
                <a:latin typeface="+mn-lt"/>
              </a:rPr>
              <a:t>Welcome to Bath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MerganserLogo_FINALSMAL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002" y="4993743"/>
            <a:ext cx="2519998" cy="122594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032834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8018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b="1" dirty="0" smtClean="0">
                <a:latin typeface="+mn-lt"/>
              </a:rPr>
              <a:t/>
            </a:r>
            <a:br>
              <a:rPr lang="en-GB" sz="6600" b="1" dirty="0" smtClean="0">
                <a:latin typeface="+mn-lt"/>
              </a:rPr>
            </a:br>
            <a:r>
              <a:rPr lang="en-GB" sz="6600" b="1" dirty="0">
                <a:latin typeface="+mn-lt"/>
              </a:rPr>
              <a:t/>
            </a:r>
            <a:br>
              <a:rPr lang="en-GB" sz="6600" b="1" dirty="0">
                <a:latin typeface="+mn-lt"/>
              </a:rPr>
            </a:br>
            <a:r>
              <a:rPr lang="en-GB" sz="6600" b="1" dirty="0" smtClean="0">
                <a:latin typeface="+mn-lt"/>
              </a:rPr>
              <a:t>The English </a:t>
            </a:r>
            <a:r>
              <a:rPr lang="en-GB" sz="6600" b="1" dirty="0">
                <a:latin typeface="+mn-lt"/>
              </a:rPr>
              <a:t>Education </a:t>
            </a:r>
            <a:r>
              <a:rPr lang="en-GB" sz="6600" b="1" dirty="0" smtClean="0">
                <a:latin typeface="+mn-lt"/>
              </a:rPr>
              <a:t>System:</a:t>
            </a:r>
            <a:br>
              <a:rPr lang="en-GB" sz="6600" b="1" dirty="0" smtClean="0">
                <a:latin typeface="+mn-lt"/>
              </a:rPr>
            </a:br>
            <a:r>
              <a:rPr lang="en-GB" sz="6600" b="1" dirty="0" smtClean="0">
                <a:latin typeface="+mn-lt"/>
              </a:rPr>
              <a:t>Inside Schools</a:t>
            </a:r>
            <a:br>
              <a:rPr lang="en-GB" sz="6600" b="1" dirty="0" smtClean="0">
                <a:latin typeface="+mn-lt"/>
              </a:rPr>
            </a:br>
            <a:r>
              <a:rPr lang="en-GB" sz="6600" b="1" dirty="0" smtClean="0">
                <a:latin typeface="+mn-lt"/>
              </a:rPr>
              <a:t>							</a:t>
            </a:r>
            <a:r>
              <a:rPr lang="en-GB" sz="6600" b="1" dirty="0">
                <a:latin typeface="+mn-lt"/>
              </a:rPr>
              <a:t/>
            </a:r>
            <a:br>
              <a:rPr lang="en-GB" sz="6600" b="1" dirty="0">
                <a:latin typeface="+mn-lt"/>
              </a:rPr>
            </a:br>
            <a:endParaRPr lang="en-GB" sz="6600" b="1" dirty="0">
              <a:latin typeface="+mn-lt"/>
            </a:endParaRPr>
          </a:p>
        </p:txBody>
      </p:sp>
      <p:pic>
        <p:nvPicPr>
          <p:cNvPr id="4" name="Content Placeholder 5" descr="MerganserLogo_FINALSMALL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759" y="5160882"/>
            <a:ext cx="2518756" cy="12261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6187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/>
              <a:t>The role of Governors</a:t>
            </a:r>
          </a:p>
          <a:p>
            <a:r>
              <a:rPr lang="en-GB" sz="4000" dirty="0"/>
              <a:t>Governors in academies</a:t>
            </a:r>
          </a:p>
          <a:p>
            <a:r>
              <a:rPr lang="en-GB" sz="4000" dirty="0" smtClean="0"/>
              <a:t>The School Leadership Team</a:t>
            </a:r>
          </a:p>
          <a:p>
            <a:r>
              <a:rPr lang="en-GB" sz="4000" dirty="0" smtClean="0"/>
              <a:t>The Hierarchy for Staff and their roles</a:t>
            </a:r>
          </a:p>
          <a:p>
            <a:r>
              <a:rPr lang="en-GB" sz="4000" dirty="0" smtClean="0"/>
              <a:t>Cross curricular co-ordinators</a:t>
            </a:r>
          </a:p>
          <a:p>
            <a:r>
              <a:rPr lang="en-GB" sz="4000" dirty="0" smtClean="0"/>
              <a:t>The Pastoral System</a:t>
            </a:r>
          </a:p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6600" b="1" dirty="0" smtClean="0">
                <a:latin typeface="+mn-lt"/>
              </a:rPr>
              <a:t>School Management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7" name="Content Placeholder 5" descr="MerganserLogo_FINALSMAL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570" y="5104735"/>
            <a:ext cx="2518756" cy="12261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5884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b="1" dirty="0" smtClean="0"/>
          </a:p>
          <a:p>
            <a:r>
              <a:rPr lang="en-GB" b="1" dirty="0" smtClean="0"/>
              <a:t>The Core Subjects</a:t>
            </a:r>
            <a:r>
              <a:rPr lang="en-GB" dirty="0" smtClean="0"/>
              <a:t>: English, Maths, Science.</a:t>
            </a:r>
          </a:p>
          <a:p>
            <a:r>
              <a:rPr lang="en-GB" b="1" dirty="0" smtClean="0"/>
              <a:t>The Non Core  (Foundation) Subjects Key Stages 1 - 3</a:t>
            </a:r>
            <a:r>
              <a:rPr lang="en-GB" dirty="0" smtClean="0"/>
              <a:t>:</a:t>
            </a:r>
          </a:p>
          <a:p>
            <a:r>
              <a:rPr lang="en-GB" dirty="0" smtClean="0"/>
              <a:t> Art/Design, Design and Technology, Geography, History, Music, Modern Foreign Languages (KS2 and 3 )</a:t>
            </a:r>
          </a:p>
          <a:p>
            <a:r>
              <a:rPr lang="en-GB" dirty="0" smtClean="0"/>
              <a:t>Computing (KS 1 – 4) and Citizenship (KS3 and 4).</a:t>
            </a:r>
          </a:p>
          <a:p>
            <a:r>
              <a:rPr lang="en-GB" b="1" dirty="0" smtClean="0"/>
              <a:t>Other Subjects</a:t>
            </a:r>
            <a:r>
              <a:rPr lang="en-GB" dirty="0" smtClean="0"/>
              <a:t>: </a:t>
            </a:r>
          </a:p>
          <a:p>
            <a:r>
              <a:rPr lang="en-GB" dirty="0" smtClean="0"/>
              <a:t>R.E. (KS1 – 4); Sex and Relationship Ed. (KS3/4)</a:t>
            </a:r>
          </a:p>
          <a:p>
            <a:r>
              <a:rPr lang="en-GB" dirty="0" smtClean="0"/>
              <a:t>“The Broad and Balanced Curriculum.”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6000" b="1" dirty="0" smtClean="0">
                <a:latin typeface="+mn-lt"/>
              </a:rPr>
              <a:t>The </a:t>
            </a:r>
            <a:r>
              <a:rPr lang="en-GB" sz="6000" b="1" smtClean="0">
                <a:latin typeface="+mn-lt"/>
              </a:rPr>
              <a:t>National Curriculum 2015</a:t>
            </a:r>
            <a:endParaRPr lang="en-GB" sz="6000" b="1" dirty="0">
              <a:latin typeface="+mn-lt"/>
            </a:endParaRPr>
          </a:p>
        </p:txBody>
      </p:sp>
      <p:pic>
        <p:nvPicPr>
          <p:cNvPr id="7" name="Content Placeholder 5" descr="MerganserLogo_FINALSMAL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570" y="5104735"/>
            <a:ext cx="2518756" cy="12261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6241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Formative assessments (on-going).</a:t>
            </a:r>
          </a:p>
          <a:p>
            <a:r>
              <a:rPr lang="en-US" sz="2400" b="1" dirty="0"/>
              <a:t>Summative assessments:</a:t>
            </a:r>
          </a:p>
          <a:p>
            <a:r>
              <a:rPr lang="en-US" sz="2400" dirty="0"/>
              <a:t>Internal school examinations;</a:t>
            </a:r>
          </a:p>
          <a:p>
            <a:r>
              <a:rPr lang="en-US" sz="2400" dirty="0"/>
              <a:t>Reports to parents;</a:t>
            </a:r>
          </a:p>
          <a:p>
            <a:r>
              <a:rPr lang="en-US" sz="2400" dirty="0"/>
              <a:t>End of Key Stage Teacher Assessments (KS1 and KS2);</a:t>
            </a:r>
          </a:p>
          <a:p>
            <a:r>
              <a:rPr lang="en-US" sz="2400" dirty="0"/>
              <a:t>Standard Attainment Tests (SATs)  at the end of Key Stages 2 and 3.</a:t>
            </a:r>
          </a:p>
          <a:p>
            <a:r>
              <a:rPr lang="en-US" sz="2400" b="1" dirty="0"/>
              <a:t>GCSEs at the end of Key Stage 4.</a:t>
            </a:r>
          </a:p>
          <a:p>
            <a:r>
              <a:rPr lang="en-US" sz="2400" b="1" dirty="0"/>
              <a:t>A Levels - AS and A2 Examinations (16+)</a:t>
            </a:r>
          </a:p>
          <a:p>
            <a:r>
              <a:rPr lang="en-US" sz="2400" b="1" dirty="0"/>
              <a:t>Baccalaureate/Vocational Courses.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endParaRPr lang="en-US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  <a:latin typeface="+mn-lt"/>
              </a:rPr>
              <a:t>Assessment 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7" name="Content Placeholder 5" descr="MerganserLogo_FINALSMAL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570" y="5104735"/>
            <a:ext cx="2518756" cy="12261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334590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 smtClean="0"/>
              <a:t>Documentation and School Self-Evaluation</a:t>
            </a:r>
          </a:p>
          <a:p>
            <a:r>
              <a:rPr lang="en-GB" sz="4000" dirty="0" smtClean="0"/>
              <a:t>School Governors – A Critical Friend?</a:t>
            </a:r>
          </a:p>
          <a:p>
            <a:r>
              <a:rPr lang="en-GB" sz="4000" dirty="0" smtClean="0"/>
              <a:t>Ofsted inspections</a:t>
            </a:r>
          </a:p>
          <a:p>
            <a:r>
              <a:rPr lang="en-GB" sz="4000" dirty="0" smtClean="0"/>
              <a:t>Her Majesty’s Inspectorate (HMIs)</a:t>
            </a:r>
          </a:p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6000" b="1" dirty="0" smtClean="0">
                <a:latin typeface="+mn-lt"/>
              </a:rPr>
              <a:t>Public Accountability</a:t>
            </a:r>
            <a:endParaRPr lang="en-GB" dirty="0"/>
          </a:p>
        </p:txBody>
      </p:sp>
      <p:pic>
        <p:nvPicPr>
          <p:cNvPr id="7" name="Content Placeholder 5" descr="MerganserLogo_FINALSMAL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570" y="5104735"/>
            <a:ext cx="2518756" cy="12261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1584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The achievement of pupils at school</a:t>
            </a:r>
          </a:p>
          <a:p>
            <a:r>
              <a:rPr lang="en-GB" sz="3200" dirty="0" smtClean="0"/>
              <a:t>The quality of teaching in the school</a:t>
            </a:r>
          </a:p>
          <a:p>
            <a:r>
              <a:rPr lang="en-GB" sz="3200" dirty="0" smtClean="0"/>
              <a:t>The behaviour and safety of pupils at school</a:t>
            </a:r>
          </a:p>
          <a:p>
            <a:r>
              <a:rPr lang="en-GB" sz="3200" dirty="0" smtClean="0"/>
              <a:t>The quality of leadership in, and management of, the school</a:t>
            </a:r>
          </a:p>
          <a:p>
            <a:r>
              <a:rPr lang="en-GB" sz="3200" dirty="0" smtClean="0"/>
              <a:t>Spiritual, moral, social and cultural development in the school</a:t>
            </a:r>
          </a:p>
          <a:p>
            <a:r>
              <a:rPr lang="en-GB" sz="3200" dirty="0" smtClean="0"/>
              <a:t>The extent to which the school meets SEN</a:t>
            </a:r>
            <a:endParaRPr lang="en-GB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6000" b="1" dirty="0" smtClean="0">
                <a:latin typeface="+mn-lt"/>
              </a:rPr>
              <a:t>School Inspection – Ofsted</a:t>
            </a:r>
            <a:endParaRPr lang="en-GB" sz="6000" b="1" dirty="0">
              <a:latin typeface="+mn-lt"/>
            </a:endParaRPr>
          </a:p>
        </p:txBody>
      </p:sp>
      <p:pic>
        <p:nvPicPr>
          <p:cNvPr id="7" name="Content Placeholder 5" descr="MerganserLogo_FINALSMAL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570" y="5104735"/>
            <a:ext cx="2518756" cy="12261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9281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 smtClean="0">
                <a:latin typeface="+mn-lt"/>
              </a:rPr>
              <a:t>Ofsted – The Grades</a:t>
            </a:r>
            <a:endParaRPr lang="en-GB" sz="6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Outstanding</a:t>
            </a:r>
          </a:p>
          <a:p>
            <a:r>
              <a:rPr lang="en-GB" sz="4000" dirty="0" smtClean="0"/>
              <a:t>Good</a:t>
            </a:r>
          </a:p>
          <a:p>
            <a:r>
              <a:rPr lang="en-GB" sz="4000" dirty="0" smtClean="0"/>
              <a:t>Requires Improvement</a:t>
            </a:r>
          </a:p>
          <a:p>
            <a:r>
              <a:rPr lang="en-GB" sz="4000" dirty="0" smtClean="0"/>
              <a:t>Requires Special Measures</a:t>
            </a:r>
          </a:p>
          <a:p>
            <a:r>
              <a:rPr lang="en-GB" sz="4000" dirty="0" smtClean="0"/>
              <a:t>See </a:t>
            </a:r>
            <a:r>
              <a:rPr lang="en-GB" sz="4000" dirty="0" smtClean="0">
                <a:solidFill>
                  <a:schemeClr val="accent1">
                    <a:lumMod val="50000"/>
                  </a:schemeClr>
                </a:solidFill>
              </a:rPr>
              <a:t>www.ofsted.gov.uk</a:t>
            </a:r>
            <a:endParaRPr lang="en-GB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Content Placeholder 5" descr="MerganserLogo_FINALSMAL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5570" y="5104735"/>
            <a:ext cx="2518756" cy="122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135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dirty="0" smtClean="0">
                <a:latin typeface="+mn-lt"/>
              </a:rPr>
              <a:t>Team Members</a:t>
            </a:r>
            <a:endParaRPr lang="en-GB" sz="6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smtClean="0"/>
              <a:t>TODAY:</a:t>
            </a:r>
          </a:p>
          <a:p>
            <a:pPr marL="0" indent="0">
              <a:buNone/>
            </a:pPr>
            <a:endParaRPr lang="en-GB" i="1" dirty="0" smtClean="0"/>
          </a:p>
          <a:p>
            <a:r>
              <a:rPr lang="en-GB" i="1" dirty="0" smtClean="0"/>
              <a:t>Andrew Camp, Merganser Courses Director</a:t>
            </a:r>
          </a:p>
          <a:p>
            <a:r>
              <a:rPr lang="en-GB" i="1" dirty="0" smtClean="0"/>
              <a:t>Frank Courtney, Merganser Managing Director</a:t>
            </a:r>
          </a:p>
          <a:p>
            <a:r>
              <a:rPr lang="en-GB" i="1" dirty="0" smtClean="0"/>
              <a:t>Louise Bonadie, Merganser Senior Adviser.</a:t>
            </a:r>
          </a:p>
          <a:p>
            <a:pPr>
              <a:buNone/>
            </a:pPr>
            <a:endParaRPr lang="en-GB" i="1" dirty="0" smtClean="0"/>
          </a:p>
        </p:txBody>
      </p:sp>
      <p:pic>
        <p:nvPicPr>
          <p:cNvPr id="4" name="Picture 3" descr="MerganserLogo_FINALSMAL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650" y="4951018"/>
            <a:ext cx="2519998" cy="12259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6510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dirty="0" smtClean="0">
                <a:latin typeface="+mn-lt"/>
              </a:rPr>
              <a:t>Today’s Programme</a:t>
            </a:r>
            <a:endParaRPr lang="en-GB" sz="6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i="1" dirty="0" smtClean="0"/>
              <a:t>0915  – 09.30	Welcome, introductions and expectations.</a:t>
            </a:r>
          </a:p>
          <a:p>
            <a:pPr marL="0" indent="0">
              <a:buNone/>
            </a:pPr>
            <a:r>
              <a:rPr lang="en-GB" i="1" dirty="0" smtClean="0"/>
              <a:t>09.30 – 10.15	Icebreaker.   	</a:t>
            </a:r>
          </a:p>
          <a:p>
            <a:pPr marL="0" indent="0">
              <a:buNone/>
            </a:pPr>
            <a:r>
              <a:rPr lang="en-GB" i="1" dirty="0" smtClean="0"/>
              <a:t>10.15 – 10.30 	Coffee break.</a:t>
            </a:r>
          </a:p>
          <a:p>
            <a:pPr marL="0" indent="0">
              <a:buNone/>
            </a:pPr>
            <a:r>
              <a:rPr lang="en-GB" i="1" dirty="0" smtClean="0"/>
              <a:t>10.30 -  11.15	Introduction to the English Education System.</a:t>
            </a:r>
          </a:p>
          <a:p>
            <a:pPr marL="0" indent="0">
              <a:buNone/>
            </a:pPr>
            <a:r>
              <a:rPr lang="en-GB" i="1" dirty="0" smtClean="0"/>
              <a:t>11.15 -  11.45	Preparation for school visits. </a:t>
            </a:r>
          </a:p>
          <a:p>
            <a:pPr marL="0" indent="0">
              <a:buNone/>
            </a:pPr>
            <a:r>
              <a:rPr lang="en-GB" i="1" dirty="0" smtClean="0"/>
              <a:t>11.45 -  12.30	Open forum</a:t>
            </a:r>
          </a:p>
          <a:p>
            <a:pPr marL="0" indent="0">
              <a:buNone/>
            </a:pPr>
            <a:r>
              <a:rPr lang="en-GB" i="1" dirty="0" smtClean="0"/>
              <a:t>12.30 – 13.30	Lunch.</a:t>
            </a:r>
          </a:p>
          <a:p>
            <a:pPr marL="0" indent="0">
              <a:buNone/>
            </a:pPr>
            <a:r>
              <a:rPr lang="en-GB" i="1" dirty="0" smtClean="0"/>
              <a:t>13.30 – 15.30	Course theme group sessions.</a:t>
            </a:r>
          </a:p>
          <a:p>
            <a:pPr marL="0" indent="0">
              <a:buNone/>
            </a:pPr>
            <a:r>
              <a:rPr lang="en-GB" i="1" dirty="0"/>
              <a:t> </a:t>
            </a:r>
            <a:endParaRPr lang="en-GB" i="1" dirty="0" smtClean="0"/>
          </a:p>
        </p:txBody>
      </p:sp>
      <p:pic>
        <p:nvPicPr>
          <p:cNvPr id="4" name="Picture 3" descr="MerganserLogo_FINALSMAL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261" y="5009785"/>
            <a:ext cx="2519998" cy="12259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0923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b="1" dirty="0" smtClean="0">
                <a:solidFill>
                  <a:schemeClr val="tx1"/>
                </a:solidFill>
                <a:latin typeface="+mn-lt"/>
              </a:rPr>
              <a:t>Course Objectives </a:t>
            </a:r>
            <a:endParaRPr lang="en-GB" sz="6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To update your language skills</a:t>
            </a:r>
          </a:p>
          <a:p>
            <a:r>
              <a:rPr lang="en-GB" sz="3200" dirty="0" smtClean="0"/>
              <a:t>To learn about education in England</a:t>
            </a:r>
          </a:p>
          <a:p>
            <a:r>
              <a:rPr lang="en-GB" sz="3200" dirty="0" smtClean="0"/>
              <a:t>To visit schools and observe classes</a:t>
            </a:r>
          </a:p>
          <a:p>
            <a:r>
              <a:rPr lang="en-GB" sz="3200" dirty="0" smtClean="0"/>
              <a:t>To focus on your chosen course theme with regard to the English Education System.</a:t>
            </a:r>
          </a:p>
          <a:p>
            <a:r>
              <a:rPr lang="en-GB" sz="3200" dirty="0" smtClean="0"/>
              <a:t>To  promote linguistic and cultural understanding.</a:t>
            </a:r>
          </a:p>
          <a:p>
            <a:pPr>
              <a:buNone/>
            </a:pPr>
            <a:endParaRPr lang="en-GB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MerganserLogo_FINALSMAL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261" y="5009785"/>
            <a:ext cx="2519998" cy="12259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933628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8018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b="1" dirty="0" smtClean="0">
                <a:latin typeface="+mn-lt"/>
              </a:rPr>
              <a:t/>
            </a:r>
            <a:br>
              <a:rPr lang="en-GB" sz="6600" b="1" dirty="0" smtClean="0">
                <a:latin typeface="+mn-lt"/>
              </a:rPr>
            </a:br>
            <a:r>
              <a:rPr lang="en-GB" sz="6600" b="1" dirty="0">
                <a:latin typeface="+mn-lt"/>
              </a:rPr>
              <a:t/>
            </a:r>
            <a:br>
              <a:rPr lang="en-GB" sz="6600" b="1" dirty="0">
                <a:latin typeface="+mn-lt"/>
              </a:rPr>
            </a:br>
            <a:r>
              <a:rPr lang="en-GB" sz="6600" b="1" dirty="0" smtClean="0">
                <a:latin typeface="+mn-lt"/>
              </a:rPr>
              <a:t>The English </a:t>
            </a:r>
            <a:r>
              <a:rPr lang="en-GB" sz="6600" b="1" dirty="0">
                <a:latin typeface="+mn-lt"/>
              </a:rPr>
              <a:t>Education </a:t>
            </a:r>
            <a:r>
              <a:rPr lang="en-GB" sz="6600" b="1" dirty="0" smtClean="0">
                <a:latin typeface="+mn-lt"/>
              </a:rPr>
              <a:t>System</a:t>
            </a:r>
            <a:br>
              <a:rPr lang="en-GB" sz="6600" b="1" dirty="0" smtClean="0">
                <a:latin typeface="+mn-lt"/>
              </a:rPr>
            </a:br>
            <a:r>
              <a:rPr lang="en-GB" sz="6600" b="1" dirty="0" smtClean="0">
                <a:latin typeface="+mn-lt"/>
              </a:rPr>
              <a:t>Structure</a:t>
            </a:r>
            <a:br>
              <a:rPr lang="en-GB" sz="6600" b="1" dirty="0" smtClean="0">
                <a:latin typeface="+mn-lt"/>
              </a:rPr>
            </a:br>
            <a:r>
              <a:rPr lang="en-GB" sz="6600" b="1" dirty="0" smtClean="0">
                <a:latin typeface="+mn-lt"/>
              </a:rPr>
              <a:t>									</a:t>
            </a:r>
            <a:r>
              <a:rPr lang="en-GB" sz="6600" b="1" dirty="0">
                <a:latin typeface="+mn-lt"/>
              </a:rPr>
              <a:t/>
            </a:r>
            <a:br>
              <a:rPr lang="en-GB" sz="6600" b="1" dirty="0">
                <a:latin typeface="+mn-lt"/>
              </a:rPr>
            </a:br>
            <a:endParaRPr lang="en-GB" sz="6600" b="1" dirty="0">
              <a:latin typeface="+mn-lt"/>
            </a:endParaRPr>
          </a:p>
        </p:txBody>
      </p:sp>
      <p:pic>
        <p:nvPicPr>
          <p:cNvPr id="4" name="Content Placeholder 5" descr="MerganserLogo_FINALSMALL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759" y="5160882"/>
            <a:ext cx="2518756" cy="12261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6385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4953000" y="85725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H="1">
            <a:off x="4781550" y="56578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H="1">
            <a:off x="4781550" y="54292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H="1">
            <a:off x="4781550" y="52006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4781550" y="49720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4667250" y="4743450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4781550" y="45148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4781550" y="42862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4781550" y="40576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4781550" y="38290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4667250" y="3600450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4781550" y="33718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4781550" y="31432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4781550" y="29146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flipH="1">
            <a:off x="4781550" y="26860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>
            <a:off x="4667250" y="2457450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4781550" y="22288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H="1">
            <a:off x="4781550" y="20002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 flipH="1">
            <a:off x="4781550" y="17716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 flipH="1">
            <a:off x="4781550" y="15430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 flipH="1">
            <a:off x="4667250" y="1314450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4381500" y="800101"/>
            <a:ext cx="857250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 b="1">
                <a:latin typeface="Arial" panose="020B0604020202020204" pitchFamily="34" charset="0"/>
              </a:rPr>
              <a:t>AGE</a:t>
            </a:r>
          </a:p>
          <a:p>
            <a:pPr>
              <a:spcBef>
                <a:spcPct val="50000"/>
              </a:spcBef>
            </a:pPr>
            <a:r>
              <a:rPr lang="en-IE" sz="1500">
                <a:latin typeface="Arial" panose="020B0604020202020204" pitchFamily="34" charset="0"/>
              </a:rPr>
              <a:t>20</a:t>
            </a:r>
          </a:p>
          <a:p>
            <a:pPr>
              <a:spcBef>
                <a:spcPct val="50000"/>
              </a:spcBef>
            </a:pPr>
            <a:endParaRPr lang="en-IE" sz="1500"/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4381500" y="2286000"/>
            <a:ext cx="40005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500">
                <a:latin typeface="Arial" panose="020B0604020202020204" pitchFamily="34" charset="0"/>
              </a:rPr>
              <a:t>15</a:t>
            </a:r>
            <a:endParaRPr lang="en-GB" sz="1500">
              <a:latin typeface="Arial" panose="020B0604020202020204" pitchFamily="34" charset="0"/>
            </a:endParaRP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4438650" y="4572000"/>
            <a:ext cx="34290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500">
                <a:latin typeface="Arial" panose="020B0604020202020204" pitchFamily="34" charset="0"/>
              </a:rPr>
              <a:t>5</a:t>
            </a:r>
            <a:endParaRPr lang="en-GB" sz="1500">
              <a:latin typeface="Arial" panose="020B0604020202020204" pitchFamily="34" charset="0"/>
            </a:endParaRP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4381500" y="3429000"/>
            <a:ext cx="40005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500">
                <a:latin typeface="Arial" panose="020B0604020202020204" pitchFamily="34" charset="0"/>
              </a:rPr>
              <a:t>10</a:t>
            </a:r>
            <a:endParaRPr lang="en-GB" sz="1500">
              <a:latin typeface="Arial" panose="020B0604020202020204" pitchFamily="34" charset="0"/>
            </a:endParaRP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4438650" y="5657850"/>
            <a:ext cx="34290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500">
                <a:latin typeface="Arial" panose="020B0604020202020204" pitchFamily="34" charset="0"/>
              </a:rPr>
              <a:t>0</a:t>
            </a:r>
            <a:endParaRPr lang="en-GB" sz="1500">
              <a:latin typeface="Arial" panose="020B0604020202020204" pitchFamily="34" charset="0"/>
            </a:endParaRP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3752850" y="800100"/>
            <a:ext cx="6858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 b="1">
                <a:latin typeface="Arial" panose="020B0604020202020204" pitchFamily="34" charset="0"/>
              </a:rPr>
              <a:t>YEAR</a:t>
            </a:r>
            <a:endParaRPr lang="en-GB" sz="1350" b="1">
              <a:latin typeface="Arial" panose="020B0604020202020204" pitchFamily="34" charset="0"/>
            </a:endParaRP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3924300" y="4457700"/>
            <a:ext cx="2286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1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3924300" y="4286250"/>
            <a:ext cx="2286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2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3924300" y="4057650"/>
            <a:ext cx="2286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3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3924300" y="3829050"/>
            <a:ext cx="2286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4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3924300" y="3600450"/>
            <a:ext cx="2286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5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3924300" y="3371850"/>
            <a:ext cx="2286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6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3924300" y="3143250"/>
            <a:ext cx="2286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7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3924300" y="2914650"/>
            <a:ext cx="2286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8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3924300" y="2686050"/>
            <a:ext cx="2286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9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3867150" y="2457450"/>
            <a:ext cx="4000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10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3867150" y="2228850"/>
            <a:ext cx="4000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11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3867150" y="2000250"/>
            <a:ext cx="4000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12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3867150" y="1771650"/>
            <a:ext cx="4000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13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6448" name="Rectangle 64"/>
          <p:cNvSpPr>
            <a:spLocks noChangeArrowheads="1"/>
          </p:cNvSpPr>
          <p:nvPr/>
        </p:nvSpPr>
        <p:spPr bwMode="auto">
          <a:xfrm>
            <a:off x="4953000" y="5200650"/>
            <a:ext cx="24003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350"/>
          </a:p>
        </p:txBody>
      </p:sp>
      <p:sp>
        <p:nvSpPr>
          <p:cNvPr id="16468" name="Text Box 84"/>
          <p:cNvSpPr txBox="1">
            <a:spLocks noChangeArrowheads="1"/>
          </p:cNvSpPr>
          <p:nvPr/>
        </p:nvSpPr>
        <p:spPr bwMode="auto">
          <a:xfrm>
            <a:off x="4953000" y="1030558"/>
            <a:ext cx="26860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350"/>
          </a:p>
        </p:txBody>
      </p:sp>
      <p:grpSp>
        <p:nvGrpSpPr>
          <p:cNvPr id="16480" name="Group 96"/>
          <p:cNvGrpSpPr>
            <a:grpSpLocks/>
          </p:cNvGrpSpPr>
          <p:nvPr/>
        </p:nvGrpSpPr>
        <p:grpSpPr bwMode="auto">
          <a:xfrm>
            <a:off x="4838700" y="742950"/>
            <a:ext cx="1485900" cy="1001316"/>
            <a:chOff x="1104" y="624"/>
            <a:chExt cx="1248" cy="841"/>
          </a:xfrm>
        </p:grpSpPr>
        <p:grpSp>
          <p:nvGrpSpPr>
            <p:cNvPr id="16459" name="Group 75"/>
            <p:cNvGrpSpPr>
              <a:grpSpLocks/>
            </p:cNvGrpSpPr>
            <p:nvPr/>
          </p:nvGrpSpPr>
          <p:grpSpPr bwMode="auto">
            <a:xfrm>
              <a:off x="1104" y="624"/>
              <a:ext cx="1152" cy="240"/>
              <a:chOff x="1104" y="624"/>
              <a:chExt cx="1488" cy="240"/>
            </a:xfrm>
          </p:grpSpPr>
          <p:sp>
            <p:nvSpPr>
              <p:cNvPr id="16453" name="Line 69"/>
              <p:cNvSpPr>
                <a:spLocks noChangeShapeType="1"/>
              </p:cNvSpPr>
              <p:nvPr/>
            </p:nvSpPr>
            <p:spPr bwMode="auto">
              <a:xfrm>
                <a:off x="1104" y="864"/>
                <a:ext cx="1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16454" name="Line 70"/>
              <p:cNvSpPr>
                <a:spLocks noChangeShapeType="1"/>
              </p:cNvSpPr>
              <p:nvPr/>
            </p:nvSpPr>
            <p:spPr bwMode="auto">
              <a:xfrm flipV="1">
                <a:off x="2592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</p:grpSp>
        <p:sp>
          <p:nvSpPr>
            <p:cNvPr id="16469" name="Text Box 85"/>
            <p:cNvSpPr txBox="1">
              <a:spLocks noChangeArrowheads="1"/>
            </p:cNvSpPr>
            <p:nvPr/>
          </p:nvSpPr>
          <p:spPr bwMode="auto">
            <a:xfrm>
              <a:off x="1248" y="864"/>
              <a:ext cx="1104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IE" sz="1350" b="1">
                  <a:latin typeface="Arial" panose="020B0604020202020204" pitchFamily="34" charset="0"/>
                </a:rPr>
                <a:t>Higher Education (University)</a:t>
              </a:r>
              <a:endParaRPr lang="en-GB" sz="1350" b="1">
                <a:latin typeface="Arial" panose="020B0604020202020204" pitchFamily="34" charset="0"/>
              </a:endParaRPr>
            </a:p>
          </p:txBody>
        </p:sp>
      </p:grpSp>
      <p:grpSp>
        <p:nvGrpSpPr>
          <p:cNvPr id="16486" name="Group 102"/>
          <p:cNvGrpSpPr>
            <a:grpSpLocks/>
          </p:cNvGrpSpPr>
          <p:nvPr/>
        </p:nvGrpSpPr>
        <p:grpSpPr bwMode="auto">
          <a:xfrm>
            <a:off x="4953000" y="1371600"/>
            <a:ext cx="2628900" cy="857250"/>
            <a:chOff x="1200" y="1152"/>
            <a:chExt cx="2208" cy="720"/>
          </a:xfrm>
        </p:grpSpPr>
        <p:sp>
          <p:nvSpPr>
            <p:cNvPr id="16452" name="Rectangle 68"/>
            <p:cNvSpPr>
              <a:spLocks noChangeArrowheads="1"/>
            </p:cNvSpPr>
            <p:nvPr/>
          </p:nvSpPr>
          <p:spPr bwMode="auto">
            <a:xfrm>
              <a:off x="1200" y="1488"/>
              <a:ext cx="1056" cy="38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350"/>
            </a:p>
          </p:txBody>
        </p:sp>
        <p:sp>
          <p:nvSpPr>
            <p:cNvPr id="16455" name="Line 71"/>
            <p:cNvSpPr>
              <a:spLocks noChangeShapeType="1"/>
            </p:cNvSpPr>
            <p:nvPr/>
          </p:nvSpPr>
          <p:spPr bwMode="auto">
            <a:xfrm flipV="1">
              <a:off x="2256" y="115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6470" name="Text Box 86"/>
            <p:cNvSpPr txBox="1">
              <a:spLocks noChangeArrowheads="1"/>
            </p:cNvSpPr>
            <p:nvPr/>
          </p:nvSpPr>
          <p:spPr bwMode="auto">
            <a:xfrm>
              <a:off x="2304" y="1248"/>
              <a:ext cx="1104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IE" sz="1350" b="1">
                  <a:latin typeface="Arial" panose="020B0604020202020204" pitchFamily="34" charset="0"/>
                </a:rPr>
                <a:t>Further Education (College)</a:t>
              </a:r>
              <a:endParaRPr lang="en-GB" sz="1350" b="1">
                <a:latin typeface="Arial" panose="020B0604020202020204" pitchFamily="34" charset="0"/>
              </a:endParaRPr>
            </a:p>
          </p:txBody>
        </p:sp>
      </p:grpSp>
      <p:grpSp>
        <p:nvGrpSpPr>
          <p:cNvPr id="16488" name="Group 104"/>
          <p:cNvGrpSpPr>
            <a:grpSpLocks/>
          </p:cNvGrpSpPr>
          <p:nvPr/>
        </p:nvGrpSpPr>
        <p:grpSpPr bwMode="auto">
          <a:xfrm>
            <a:off x="4953000" y="4743450"/>
            <a:ext cx="2400300" cy="457200"/>
            <a:chOff x="1200" y="3984"/>
            <a:chExt cx="2016" cy="384"/>
          </a:xfrm>
        </p:grpSpPr>
        <p:sp>
          <p:nvSpPr>
            <p:cNvPr id="16449" name="Rectangle 65" descr="30%"/>
            <p:cNvSpPr>
              <a:spLocks noChangeArrowheads="1"/>
            </p:cNvSpPr>
            <p:nvPr/>
          </p:nvSpPr>
          <p:spPr bwMode="auto">
            <a:xfrm>
              <a:off x="1200" y="3984"/>
              <a:ext cx="2016" cy="384"/>
            </a:xfrm>
            <a:prstGeom prst="rect">
              <a:avLst/>
            </a:prstGeom>
            <a:pattFill prst="pct30">
              <a:fgClr>
                <a:srgbClr val="FF66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350"/>
            </a:p>
          </p:txBody>
        </p:sp>
        <p:sp>
          <p:nvSpPr>
            <p:cNvPr id="16460" name="Text Box 76"/>
            <p:cNvSpPr txBox="1">
              <a:spLocks noChangeArrowheads="1"/>
            </p:cNvSpPr>
            <p:nvPr/>
          </p:nvSpPr>
          <p:spPr bwMode="auto">
            <a:xfrm>
              <a:off x="1632" y="4032"/>
              <a:ext cx="120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IE" sz="1350" b="1">
                  <a:latin typeface="Arial" panose="020B0604020202020204" pitchFamily="34" charset="0"/>
                </a:rPr>
                <a:t>NURSERY</a:t>
              </a:r>
              <a:endParaRPr lang="en-GB" sz="1350" b="1">
                <a:latin typeface="Arial" panose="020B0604020202020204" pitchFamily="34" charset="0"/>
              </a:endParaRPr>
            </a:p>
          </p:txBody>
        </p:sp>
      </p:grpSp>
      <p:grpSp>
        <p:nvGrpSpPr>
          <p:cNvPr id="16489" name="Group 105"/>
          <p:cNvGrpSpPr>
            <a:grpSpLocks/>
          </p:cNvGrpSpPr>
          <p:nvPr/>
        </p:nvGrpSpPr>
        <p:grpSpPr bwMode="auto">
          <a:xfrm>
            <a:off x="4953000" y="3378994"/>
            <a:ext cx="3742134" cy="1389459"/>
            <a:chOff x="1200" y="2832"/>
            <a:chExt cx="3143" cy="1167"/>
          </a:xfrm>
        </p:grpSpPr>
        <p:grpSp>
          <p:nvGrpSpPr>
            <p:cNvPr id="16482" name="Group 98"/>
            <p:cNvGrpSpPr>
              <a:grpSpLocks/>
            </p:cNvGrpSpPr>
            <p:nvPr/>
          </p:nvGrpSpPr>
          <p:grpSpPr bwMode="auto">
            <a:xfrm>
              <a:off x="1200" y="2832"/>
              <a:ext cx="2016" cy="1152"/>
              <a:chOff x="1200" y="2832"/>
              <a:chExt cx="2016" cy="1152"/>
            </a:xfrm>
          </p:grpSpPr>
          <p:sp>
            <p:nvSpPr>
              <p:cNvPr id="16450" name="Rectangle 66" descr="50%"/>
              <p:cNvSpPr>
                <a:spLocks noChangeArrowheads="1"/>
              </p:cNvSpPr>
              <p:nvPr/>
            </p:nvSpPr>
            <p:spPr bwMode="auto">
              <a:xfrm>
                <a:off x="1200" y="2832"/>
                <a:ext cx="2016" cy="1152"/>
              </a:xfrm>
              <a:prstGeom prst="rect">
                <a:avLst/>
              </a:prstGeom>
              <a:pattFill prst="pct50">
                <a:fgClr>
                  <a:srgbClr val="FF6600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350"/>
              </a:p>
            </p:txBody>
          </p:sp>
          <p:sp>
            <p:nvSpPr>
              <p:cNvPr id="16462" name="Text Box 78" descr="50%"/>
              <p:cNvSpPr txBox="1">
                <a:spLocks noChangeArrowheads="1"/>
              </p:cNvSpPr>
              <p:nvPr/>
            </p:nvSpPr>
            <p:spPr bwMode="auto">
              <a:xfrm>
                <a:off x="1680" y="3216"/>
                <a:ext cx="1104" cy="310"/>
              </a:xfrm>
              <a:prstGeom prst="rect">
                <a:avLst/>
              </a:prstGeom>
              <a:pattFill prst="pct50">
                <a:fgClr>
                  <a:srgbClr val="FF6600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IE" b="1" dirty="0">
                    <a:latin typeface="Arial" panose="020B0604020202020204" pitchFamily="34" charset="0"/>
                  </a:rPr>
                  <a:t>PRIMARY</a:t>
                </a:r>
                <a:endParaRPr lang="en-GB" b="1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6472" name="Line 88"/>
            <p:cNvSpPr>
              <a:spLocks noChangeShapeType="1"/>
            </p:cNvSpPr>
            <p:nvPr/>
          </p:nvSpPr>
          <p:spPr bwMode="auto">
            <a:xfrm>
              <a:off x="2976" y="3984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6474" name="Text Box 90"/>
            <p:cNvSpPr txBox="1">
              <a:spLocks noChangeArrowheads="1"/>
            </p:cNvSpPr>
            <p:nvPr/>
          </p:nvSpPr>
          <p:spPr bwMode="auto">
            <a:xfrm>
              <a:off x="3264" y="3456"/>
              <a:ext cx="1079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IE" sz="1200" b="1" dirty="0">
                  <a:latin typeface="Arial" panose="020B0604020202020204" pitchFamily="34" charset="0"/>
                </a:rPr>
                <a:t>Compulsory Education starts</a:t>
              </a:r>
              <a:endParaRPr lang="en-GB" sz="12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6485" name="Group 101"/>
          <p:cNvGrpSpPr>
            <a:grpSpLocks/>
          </p:cNvGrpSpPr>
          <p:nvPr/>
        </p:nvGrpSpPr>
        <p:grpSpPr bwMode="auto">
          <a:xfrm>
            <a:off x="4953000" y="2228850"/>
            <a:ext cx="3742134" cy="1143000"/>
            <a:chOff x="1200" y="1872"/>
            <a:chExt cx="3143" cy="960"/>
          </a:xfrm>
        </p:grpSpPr>
        <p:sp>
          <p:nvSpPr>
            <p:cNvPr id="16451" name="Rectangle 67"/>
            <p:cNvSpPr>
              <a:spLocks noChangeArrowheads="1"/>
            </p:cNvSpPr>
            <p:nvPr/>
          </p:nvSpPr>
          <p:spPr bwMode="auto">
            <a:xfrm>
              <a:off x="1200" y="1872"/>
              <a:ext cx="2016" cy="96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350"/>
            </a:p>
          </p:txBody>
        </p:sp>
        <p:sp>
          <p:nvSpPr>
            <p:cNvPr id="16471" name="Line 87"/>
            <p:cNvSpPr>
              <a:spLocks noChangeShapeType="1"/>
            </p:cNvSpPr>
            <p:nvPr/>
          </p:nvSpPr>
          <p:spPr bwMode="auto">
            <a:xfrm>
              <a:off x="2928" y="1872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6473" name="Text Box 89"/>
            <p:cNvSpPr txBox="1">
              <a:spLocks noChangeArrowheads="1"/>
            </p:cNvSpPr>
            <p:nvPr/>
          </p:nvSpPr>
          <p:spPr bwMode="auto">
            <a:xfrm>
              <a:off x="3216" y="1872"/>
              <a:ext cx="112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IE" sz="1200" b="1" dirty="0">
                  <a:latin typeface="Arial" panose="020B0604020202020204" pitchFamily="34" charset="0"/>
                </a:rPr>
                <a:t>Compulsory Education ends</a:t>
              </a:r>
              <a:endParaRPr lang="en-GB" sz="1200" b="1" dirty="0">
                <a:latin typeface="Arial" panose="020B0604020202020204" pitchFamily="34" charset="0"/>
              </a:endParaRPr>
            </a:p>
          </p:txBody>
        </p:sp>
        <p:sp>
          <p:nvSpPr>
            <p:cNvPr id="16467" name="Text Box 83"/>
            <p:cNvSpPr txBox="1">
              <a:spLocks noChangeArrowheads="1"/>
            </p:cNvSpPr>
            <p:nvPr/>
          </p:nvSpPr>
          <p:spPr bwMode="auto">
            <a:xfrm>
              <a:off x="1536" y="2160"/>
              <a:ext cx="1392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IE" b="1" dirty="0">
                  <a:latin typeface="Arial" panose="020B0604020202020204" pitchFamily="34" charset="0"/>
                </a:rPr>
                <a:t>SECONDARY</a:t>
              </a:r>
              <a:endParaRPr lang="en-GB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6476" name="Group 92"/>
          <p:cNvGrpSpPr>
            <a:grpSpLocks/>
          </p:cNvGrpSpPr>
          <p:nvPr/>
        </p:nvGrpSpPr>
        <p:grpSpPr bwMode="auto">
          <a:xfrm>
            <a:off x="4953000" y="3378994"/>
            <a:ext cx="2400300" cy="1371600"/>
            <a:chOff x="1392" y="2832"/>
            <a:chExt cx="2016" cy="1152"/>
          </a:xfrm>
        </p:grpSpPr>
        <p:grpSp>
          <p:nvGrpSpPr>
            <p:cNvPr id="16466" name="Group 82"/>
            <p:cNvGrpSpPr>
              <a:grpSpLocks/>
            </p:cNvGrpSpPr>
            <p:nvPr/>
          </p:nvGrpSpPr>
          <p:grpSpPr bwMode="auto">
            <a:xfrm>
              <a:off x="1392" y="3408"/>
              <a:ext cx="2016" cy="576"/>
              <a:chOff x="3552" y="3408"/>
              <a:chExt cx="2544" cy="576"/>
            </a:xfrm>
          </p:grpSpPr>
          <p:sp>
            <p:nvSpPr>
              <p:cNvPr id="16458" name="Rectangle 74" descr="Dark upward diagonal"/>
              <p:cNvSpPr>
                <a:spLocks noChangeArrowheads="1"/>
              </p:cNvSpPr>
              <p:nvPr/>
            </p:nvSpPr>
            <p:spPr bwMode="auto">
              <a:xfrm>
                <a:off x="3552" y="3408"/>
                <a:ext cx="2544" cy="5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pattFill prst="dkUpDiag">
                      <a:fgClr>
                        <a:srgbClr val="990033"/>
                      </a:fgClr>
                      <a:bgClr>
                        <a:schemeClr val="bg1"/>
                      </a:bgClr>
                    </a:patt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350"/>
              </a:p>
            </p:txBody>
          </p:sp>
          <p:sp>
            <p:nvSpPr>
              <p:cNvPr id="16463" name="Text Box 79"/>
              <p:cNvSpPr txBox="1">
                <a:spLocks noChangeArrowheads="1"/>
              </p:cNvSpPr>
              <p:nvPr/>
            </p:nvSpPr>
            <p:spPr bwMode="auto">
              <a:xfrm>
                <a:off x="4117" y="3552"/>
                <a:ext cx="1536" cy="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IE" sz="1500" b="1" dirty="0">
                    <a:latin typeface="Arial" panose="020B0604020202020204" pitchFamily="34" charset="0"/>
                  </a:rPr>
                  <a:t>INFANTS</a:t>
                </a:r>
                <a:endParaRPr lang="en-GB" sz="1500" b="1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6465" name="Group 81"/>
            <p:cNvGrpSpPr>
              <a:grpSpLocks/>
            </p:cNvGrpSpPr>
            <p:nvPr/>
          </p:nvGrpSpPr>
          <p:grpSpPr bwMode="auto">
            <a:xfrm>
              <a:off x="1392" y="2832"/>
              <a:ext cx="2016" cy="576"/>
              <a:chOff x="1776" y="2400"/>
              <a:chExt cx="2544" cy="576"/>
            </a:xfrm>
          </p:grpSpPr>
          <p:sp>
            <p:nvSpPr>
              <p:cNvPr id="16456" name="Rectangle 72" descr="Dark downward diagonal"/>
              <p:cNvSpPr>
                <a:spLocks noChangeArrowheads="1"/>
              </p:cNvSpPr>
              <p:nvPr/>
            </p:nvSpPr>
            <p:spPr bwMode="auto">
              <a:xfrm>
                <a:off x="1776" y="2400"/>
                <a:ext cx="2544" cy="5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pattFill prst="dkDnDiag">
                      <a:fgClr>
                        <a:srgbClr val="990033"/>
                      </a:fgClr>
                      <a:bgClr>
                        <a:schemeClr val="bg1"/>
                      </a:bgClr>
                    </a:patt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350"/>
              </a:p>
            </p:txBody>
          </p:sp>
          <p:sp>
            <p:nvSpPr>
              <p:cNvPr id="16464" name="Text Box 80"/>
              <p:cNvSpPr txBox="1">
                <a:spLocks noChangeArrowheads="1"/>
              </p:cNvSpPr>
              <p:nvPr/>
            </p:nvSpPr>
            <p:spPr bwMode="auto">
              <a:xfrm>
                <a:off x="2304" y="2592"/>
                <a:ext cx="1536" cy="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IE" sz="1500" b="1">
                    <a:latin typeface="Arial" panose="020B0604020202020204" pitchFamily="34" charset="0"/>
                  </a:rPr>
                  <a:t>JUNIOR</a:t>
                </a:r>
                <a:endParaRPr lang="en-GB" sz="1500" b="1"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74" name="Picture 7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5562601"/>
            <a:ext cx="1910534" cy="9212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0327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633" y="296779"/>
            <a:ext cx="10238048" cy="5991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147" y="5064458"/>
            <a:ext cx="1910534" cy="9212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0774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4953000" y="85725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H="1">
            <a:off x="4781550" y="56578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H="1">
            <a:off x="4781550" y="54292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H="1">
            <a:off x="4781550" y="52006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4781550" y="49720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4667250" y="4743450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4781550" y="45148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4781550" y="42862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4781550" y="40576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4781550" y="38290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4667250" y="3600450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4781550" y="33718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4781550" y="31432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4781550" y="29146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flipH="1">
            <a:off x="4781550" y="26860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>
            <a:off x="4667250" y="2457450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4781550" y="22288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H="1">
            <a:off x="4781550" y="20002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 flipH="1">
            <a:off x="4781550" y="17716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 flipH="1">
            <a:off x="4781550" y="15430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 flipH="1">
            <a:off x="4667250" y="1314450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4381500" y="800101"/>
            <a:ext cx="857250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 b="1">
                <a:latin typeface="Arial" panose="020B0604020202020204" pitchFamily="34" charset="0"/>
              </a:rPr>
              <a:t>AGE</a:t>
            </a:r>
          </a:p>
          <a:p>
            <a:pPr>
              <a:spcBef>
                <a:spcPct val="50000"/>
              </a:spcBef>
            </a:pPr>
            <a:r>
              <a:rPr lang="en-IE" sz="1500">
                <a:latin typeface="Arial" panose="020B0604020202020204" pitchFamily="34" charset="0"/>
              </a:rPr>
              <a:t>20</a:t>
            </a:r>
          </a:p>
          <a:p>
            <a:pPr>
              <a:spcBef>
                <a:spcPct val="50000"/>
              </a:spcBef>
            </a:pPr>
            <a:endParaRPr lang="en-IE" sz="1500"/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4381500" y="2286000"/>
            <a:ext cx="40005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500">
                <a:latin typeface="Arial" panose="020B0604020202020204" pitchFamily="34" charset="0"/>
              </a:rPr>
              <a:t>15</a:t>
            </a:r>
            <a:endParaRPr lang="en-GB" sz="1500">
              <a:latin typeface="Arial" panose="020B0604020202020204" pitchFamily="34" charset="0"/>
            </a:endParaRP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4438650" y="4572000"/>
            <a:ext cx="34290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500">
                <a:latin typeface="Arial" panose="020B0604020202020204" pitchFamily="34" charset="0"/>
              </a:rPr>
              <a:t>5</a:t>
            </a:r>
            <a:endParaRPr lang="en-GB" sz="1500">
              <a:latin typeface="Arial" panose="020B0604020202020204" pitchFamily="34" charset="0"/>
            </a:endParaRP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4381500" y="3429000"/>
            <a:ext cx="40005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500">
                <a:latin typeface="Arial" panose="020B0604020202020204" pitchFamily="34" charset="0"/>
              </a:rPr>
              <a:t>10</a:t>
            </a:r>
            <a:endParaRPr lang="en-GB" sz="1500">
              <a:latin typeface="Arial" panose="020B0604020202020204" pitchFamily="34" charset="0"/>
            </a:endParaRP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4438650" y="5657850"/>
            <a:ext cx="34290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500">
                <a:latin typeface="Arial" panose="020B0604020202020204" pitchFamily="34" charset="0"/>
              </a:rPr>
              <a:t>0</a:t>
            </a:r>
            <a:endParaRPr lang="en-GB" sz="1500">
              <a:latin typeface="Arial" panose="020B0604020202020204" pitchFamily="34" charset="0"/>
            </a:endParaRP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3752850" y="800100"/>
            <a:ext cx="6858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 b="1">
                <a:latin typeface="Arial" panose="020B0604020202020204" pitchFamily="34" charset="0"/>
              </a:rPr>
              <a:t>YEAR</a:t>
            </a:r>
            <a:endParaRPr lang="en-GB" sz="1350" b="1">
              <a:latin typeface="Arial" panose="020B0604020202020204" pitchFamily="34" charset="0"/>
            </a:endParaRP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3924300" y="4457700"/>
            <a:ext cx="2286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1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3924300" y="4286250"/>
            <a:ext cx="2286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2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3924300" y="4057650"/>
            <a:ext cx="2286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3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3924300" y="3829050"/>
            <a:ext cx="2286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4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3924300" y="3600450"/>
            <a:ext cx="2286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5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3924300" y="3371850"/>
            <a:ext cx="2286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6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3924300" y="3143250"/>
            <a:ext cx="2286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7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3924300" y="2914650"/>
            <a:ext cx="2286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8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3924300" y="2686050"/>
            <a:ext cx="2286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9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3867150" y="2457450"/>
            <a:ext cx="4000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10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3867150" y="2228850"/>
            <a:ext cx="4000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11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3867150" y="2000250"/>
            <a:ext cx="4000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12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3867150" y="1771650"/>
            <a:ext cx="4000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13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6448" name="Rectangle 64"/>
          <p:cNvSpPr>
            <a:spLocks noChangeArrowheads="1"/>
          </p:cNvSpPr>
          <p:nvPr/>
        </p:nvSpPr>
        <p:spPr bwMode="auto">
          <a:xfrm>
            <a:off x="4953000" y="5200650"/>
            <a:ext cx="24003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350"/>
          </a:p>
        </p:txBody>
      </p:sp>
      <p:sp>
        <p:nvSpPr>
          <p:cNvPr id="16468" name="Text Box 84"/>
          <p:cNvSpPr txBox="1">
            <a:spLocks noChangeArrowheads="1"/>
          </p:cNvSpPr>
          <p:nvPr/>
        </p:nvSpPr>
        <p:spPr bwMode="auto">
          <a:xfrm>
            <a:off x="4953000" y="1030558"/>
            <a:ext cx="26860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350"/>
          </a:p>
        </p:txBody>
      </p:sp>
      <p:grpSp>
        <p:nvGrpSpPr>
          <p:cNvPr id="16480" name="Group 96"/>
          <p:cNvGrpSpPr>
            <a:grpSpLocks/>
          </p:cNvGrpSpPr>
          <p:nvPr/>
        </p:nvGrpSpPr>
        <p:grpSpPr bwMode="auto">
          <a:xfrm>
            <a:off x="4838700" y="742950"/>
            <a:ext cx="1485900" cy="1001316"/>
            <a:chOff x="1104" y="624"/>
            <a:chExt cx="1248" cy="841"/>
          </a:xfrm>
        </p:grpSpPr>
        <p:grpSp>
          <p:nvGrpSpPr>
            <p:cNvPr id="16459" name="Group 75"/>
            <p:cNvGrpSpPr>
              <a:grpSpLocks/>
            </p:cNvGrpSpPr>
            <p:nvPr/>
          </p:nvGrpSpPr>
          <p:grpSpPr bwMode="auto">
            <a:xfrm>
              <a:off x="1104" y="624"/>
              <a:ext cx="1152" cy="240"/>
              <a:chOff x="1104" y="624"/>
              <a:chExt cx="1488" cy="240"/>
            </a:xfrm>
          </p:grpSpPr>
          <p:sp>
            <p:nvSpPr>
              <p:cNvPr id="16453" name="Line 69"/>
              <p:cNvSpPr>
                <a:spLocks noChangeShapeType="1"/>
              </p:cNvSpPr>
              <p:nvPr/>
            </p:nvSpPr>
            <p:spPr bwMode="auto">
              <a:xfrm>
                <a:off x="1104" y="864"/>
                <a:ext cx="1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16454" name="Line 70"/>
              <p:cNvSpPr>
                <a:spLocks noChangeShapeType="1"/>
              </p:cNvSpPr>
              <p:nvPr/>
            </p:nvSpPr>
            <p:spPr bwMode="auto">
              <a:xfrm flipV="1">
                <a:off x="2592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</p:grpSp>
        <p:sp>
          <p:nvSpPr>
            <p:cNvPr id="16469" name="Text Box 85"/>
            <p:cNvSpPr txBox="1">
              <a:spLocks noChangeArrowheads="1"/>
            </p:cNvSpPr>
            <p:nvPr/>
          </p:nvSpPr>
          <p:spPr bwMode="auto">
            <a:xfrm>
              <a:off x="1248" y="864"/>
              <a:ext cx="1104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IE" sz="1350" b="1">
                  <a:latin typeface="Arial" panose="020B0604020202020204" pitchFamily="34" charset="0"/>
                </a:rPr>
                <a:t>Higher Education (University)</a:t>
              </a:r>
              <a:endParaRPr lang="en-GB" sz="1350" b="1">
                <a:latin typeface="Arial" panose="020B0604020202020204" pitchFamily="34" charset="0"/>
              </a:endParaRPr>
            </a:p>
          </p:txBody>
        </p:sp>
      </p:grpSp>
      <p:grpSp>
        <p:nvGrpSpPr>
          <p:cNvPr id="16486" name="Group 102"/>
          <p:cNvGrpSpPr>
            <a:grpSpLocks/>
          </p:cNvGrpSpPr>
          <p:nvPr/>
        </p:nvGrpSpPr>
        <p:grpSpPr bwMode="auto">
          <a:xfrm>
            <a:off x="4953000" y="1371600"/>
            <a:ext cx="2628900" cy="857250"/>
            <a:chOff x="1200" y="1152"/>
            <a:chExt cx="2208" cy="720"/>
          </a:xfrm>
        </p:grpSpPr>
        <p:sp>
          <p:nvSpPr>
            <p:cNvPr id="16452" name="Rectangle 68"/>
            <p:cNvSpPr>
              <a:spLocks noChangeArrowheads="1"/>
            </p:cNvSpPr>
            <p:nvPr/>
          </p:nvSpPr>
          <p:spPr bwMode="auto">
            <a:xfrm>
              <a:off x="1200" y="1488"/>
              <a:ext cx="1056" cy="38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350"/>
            </a:p>
          </p:txBody>
        </p:sp>
        <p:sp>
          <p:nvSpPr>
            <p:cNvPr id="16455" name="Line 71"/>
            <p:cNvSpPr>
              <a:spLocks noChangeShapeType="1"/>
            </p:cNvSpPr>
            <p:nvPr/>
          </p:nvSpPr>
          <p:spPr bwMode="auto">
            <a:xfrm flipV="1">
              <a:off x="2256" y="115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6470" name="Text Box 86"/>
            <p:cNvSpPr txBox="1">
              <a:spLocks noChangeArrowheads="1"/>
            </p:cNvSpPr>
            <p:nvPr/>
          </p:nvSpPr>
          <p:spPr bwMode="auto">
            <a:xfrm>
              <a:off x="2304" y="1248"/>
              <a:ext cx="1104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IE" sz="1350" b="1">
                  <a:latin typeface="Arial" panose="020B0604020202020204" pitchFamily="34" charset="0"/>
                </a:rPr>
                <a:t>Further Education (College)</a:t>
              </a:r>
              <a:endParaRPr lang="en-GB" sz="1350" b="1">
                <a:latin typeface="Arial" panose="020B0604020202020204" pitchFamily="34" charset="0"/>
              </a:endParaRPr>
            </a:p>
          </p:txBody>
        </p:sp>
      </p:grpSp>
      <p:grpSp>
        <p:nvGrpSpPr>
          <p:cNvPr id="16488" name="Group 104"/>
          <p:cNvGrpSpPr>
            <a:grpSpLocks/>
          </p:cNvGrpSpPr>
          <p:nvPr/>
        </p:nvGrpSpPr>
        <p:grpSpPr bwMode="auto">
          <a:xfrm>
            <a:off x="4953000" y="4743450"/>
            <a:ext cx="2400300" cy="457200"/>
            <a:chOff x="1200" y="3984"/>
            <a:chExt cx="2016" cy="384"/>
          </a:xfrm>
        </p:grpSpPr>
        <p:sp>
          <p:nvSpPr>
            <p:cNvPr id="16449" name="Rectangle 65" descr="30%"/>
            <p:cNvSpPr>
              <a:spLocks noChangeArrowheads="1"/>
            </p:cNvSpPr>
            <p:nvPr/>
          </p:nvSpPr>
          <p:spPr bwMode="auto">
            <a:xfrm>
              <a:off x="1200" y="3984"/>
              <a:ext cx="2016" cy="384"/>
            </a:xfrm>
            <a:prstGeom prst="rect">
              <a:avLst/>
            </a:prstGeom>
            <a:pattFill prst="pct30">
              <a:fgClr>
                <a:srgbClr val="FF66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350"/>
            </a:p>
          </p:txBody>
        </p:sp>
        <p:sp>
          <p:nvSpPr>
            <p:cNvPr id="16460" name="Text Box 76"/>
            <p:cNvSpPr txBox="1">
              <a:spLocks noChangeArrowheads="1"/>
            </p:cNvSpPr>
            <p:nvPr/>
          </p:nvSpPr>
          <p:spPr bwMode="auto">
            <a:xfrm>
              <a:off x="1632" y="4032"/>
              <a:ext cx="120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IE" sz="1350" b="1">
                  <a:latin typeface="Arial" panose="020B0604020202020204" pitchFamily="34" charset="0"/>
                </a:rPr>
                <a:t>NURSERY</a:t>
              </a:r>
              <a:endParaRPr lang="en-GB" sz="1350" b="1">
                <a:latin typeface="Arial" panose="020B0604020202020204" pitchFamily="34" charset="0"/>
              </a:endParaRPr>
            </a:p>
          </p:txBody>
        </p:sp>
      </p:grpSp>
      <p:grpSp>
        <p:nvGrpSpPr>
          <p:cNvPr id="16489" name="Group 105"/>
          <p:cNvGrpSpPr>
            <a:grpSpLocks/>
          </p:cNvGrpSpPr>
          <p:nvPr/>
        </p:nvGrpSpPr>
        <p:grpSpPr bwMode="auto">
          <a:xfrm>
            <a:off x="4953000" y="3378994"/>
            <a:ext cx="3742134" cy="1389459"/>
            <a:chOff x="1200" y="2832"/>
            <a:chExt cx="3143" cy="1167"/>
          </a:xfrm>
        </p:grpSpPr>
        <p:grpSp>
          <p:nvGrpSpPr>
            <p:cNvPr id="16482" name="Group 98"/>
            <p:cNvGrpSpPr>
              <a:grpSpLocks/>
            </p:cNvGrpSpPr>
            <p:nvPr/>
          </p:nvGrpSpPr>
          <p:grpSpPr bwMode="auto">
            <a:xfrm>
              <a:off x="1200" y="2832"/>
              <a:ext cx="2016" cy="1152"/>
              <a:chOff x="1200" y="2832"/>
              <a:chExt cx="2016" cy="1152"/>
            </a:xfrm>
          </p:grpSpPr>
          <p:sp>
            <p:nvSpPr>
              <p:cNvPr id="16450" name="Rectangle 66" descr="50%"/>
              <p:cNvSpPr>
                <a:spLocks noChangeArrowheads="1"/>
              </p:cNvSpPr>
              <p:nvPr/>
            </p:nvSpPr>
            <p:spPr bwMode="auto">
              <a:xfrm>
                <a:off x="1200" y="2832"/>
                <a:ext cx="2016" cy="1152"/>
              </a:xfrm>
              <a:prstGeom prst="rect">
                <a:avLst/>
              </a:prstGeom>
              <a:pattFill prst="pct50">
                <a:fgClr>
                  <a:srgbClr val="FF6600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350"/>
              </a:p>
            </p:txBody>
          </p:sp>
          <p:sp>
            <p:nvSpPr>
              <p:cNvPr id="16462" name="Text Box 78" descr="50%"/>
              <p:cNvSpPr txBox="1">
                <a:spLocks noChangeArrowheads="1"/>
              </p:cNvSpPr>
              <p:nvPr/>
            </p:nvSpPr>
            <p:spPr bwMode="auto">
              <a:xfrm>
                <a:off x="1680" y="3216"/>
                <a:ext cx="1104" cy="310"/>
              </a:xfrm>
              <a:prstGeom prst="rect">
                <a:avLst/>
              </a:prstGeom>
              <a:pattFill prst="pct50">
                <a:fgClr>
                  <a:srgbClr val="FF6600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IE" b="1" dirty="0">
                    <a:latin typeface="Arial" panose="020B0604020202020204" pitchFamily="34" charset="0"/>
                  </a:rPr>
                  <a:t>PRIMARY</a:t>
                </a:r>
                <a:endParaRPr lang="en-GB" b="1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6472" name="Line 88"/>
            <p:cNvSpPr>
              <a:spLocks noChangeShapeType="1"/>
            </p:cNvSpPr>
            <p:nvPr/>
          </p:nvSpPr>
          <p:spPr bwMode="auto">
            <a:xfrm>
              <a:off x="2976" y="3984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6474" name="Text Box 90"/>
            <p:cNvSpPr txBox="1">
              <a:spLocks noChangeArrowheads="1"/>
            </p:cNvSpPr>
            <p:nvPr/>
          </p:nvSpPr>
          <p:spPr bwMode="auto">
            <a:xfrm>
              <a:off x="3264" y="3456"/>
              <a:ext cx="1079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IE" sz="1200" b="1" dirty="0">
                  <a:latin typeface="Arial" panose="020B0604020202020204" pitchFamily="34" charset="0"/>
                </a:rPr>
                <a:t>Compulsory Education starts</a:t>
              </a:r>
              <a:endParaRPr lang="en-GB" sz="12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6485" name="Group 101"/>
          <p:cNvGrpSpPr>
            <a:grpSpLocks/>
          </p:cNvGrpSpPr>
          <p:nvPr/>
        </p:nvGrpSpPr>
        <p:grpSpPr bwMode="auto">
          <a:xfrm>
            <a:off x="4953000" y="2228850"/>
            <a:ext cx="3742134" cy="1143000"/>
            <a:chOff x="1200" y="1872"/>
            <a:chExt cx="3143" cy="960"/>
          </a:xfrm>
        </p:grpSpPr>
        <p:sp>
          <p:nvSpPr>
            <p:cNvPr id="16451" name="Rectangle 67"/>
            <p:cNvSpPr>
              <a:spLocks noChangeArrowheads="1"/>
            </p:cNvSpPr>
            <p:nvPr/>
          </p:nvSpPr>
          <p:spPr bwMode="auto">
            <a:xfrm>
              <a:off x="1200" y="1872"/>
              <a:ext cx="2016" cy="96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350"/>
            </a:p>
          </p:txBody>
        </p:sp>
        <p:sp>
          <p:nvSpPr>
            <p:cNvPr id="16471" name="Line 87"/>
            <p:cNvSpPr>
              <a:spLocks noChangeShapeType="1"/>
            </p:cNvSpPr>
            <p:nvPr/>
          </p:nvSpPr>
          <p:spPr bwMode="auto">
            <a:xfrm>
              <a:off x="2928" y="1872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6473" name="Text Box 89"/>
            <p:cNvSpPr txBox="1">
              <a:spLocks noChangeArrowheads="1"/>
            </p:cNvSpPr>
            <p:nvPr/>
          </p:nvSpPr>
          <p:spPr bwMode="auto">
            <a:xfrm>
              <a:off x="3216" y="1872"/>
              <a:ext cx="112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IE" sz="1200" b="1" dirty="0">
                  <a:latin typeface="Arial" panose="020B0604020202020204" pitchFamily="34" charset="0"/>
                </a:rPr>
                <a:t>Compulsory Education ends</a:t>
              </a:r>
              <a:endParaRPr lang="en-GB" sz="1200" b="1" dirty="0">
                <a:latin typeface="Arial" panose="020B0604020202020204" pitchFamily="34" charset="0"/>
              </a:endParaRPr>
            </a:p>
          </p:txBody>
        </p:sp>
        <p:sp>
          <p:nvSpPr>
            <p:cNvPr id="16467" name="Text Box 83"/>
            <p:cNvSpPr txBox="1">
              <a:spLocks noChangeArrowheads="1"/>
            </p:cNvSpPr>
            <p:nvPr/>
          </p:nvSpPr>
          <p:spPr bwMode="auto">
            <a:xfrm>
              <a:off x="1536" y="2160"/>
              <a:ext cx="1392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IE" b="1" dirty="0">
                  <a:latin typeface="Arial" panose="020B0604020202020204" pitchFamily="34" charset="0"/>
                </a:rPr>
                <a:t>SECONDARY</a:t>
              </a:r>
              <a:endParaRPr lang="en-GB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6476" name="Group 92"/>
          <p:cNvGrpSpPr>
            <a:grpSpLocks/>
          </p:cNvGrpSpPr>
          <p:nvPr/>
        </p:nvGrpSpPr>
        <p:grpSpPr bwMode="auto">
          <a:xfrm>
            <a:off x="4953000" y="3378994"/>
            <a:ext cx="2400300" cy="1371600"/>
            <a:chOff x="1392" y="2832"/>
            <a:chExt cx="2016" cy="1152"/>
          </a:xfrm>
        </p:grpSpPr>
        <p:grpSp>
          <p:nvGrpSpPr>
            <p:cNvPr id="16466" name="Group 82"/>
            <p:cNvGrpSpPr>
              <a:grpSpLocks/>
            </p:cNvGrpSpPr>
            <p:nvPr/>
          </p:nvGrpSpPr>
          <p:grpSpPr bwMode="auto">
            <a:xfrm>
              <a:off x="1392" y="3408"/>
              <a:ext cx="2016" cy="576"/>
              <a:chOff x="3552" y="3408"/>
              <a:chExt cx="2544" cy="576"/>
            </a:xfrm>
          </p:grpSpPr>
          <p:sp>
            <p:nvSpPr>
              <p:cNvPr id="16458" name="Rectangle 74" descr="Dark upward diagonal"/>
              <p:cNvSpPr>
                <a:spLocks noChangeArrowheads="1"/>
              </p:cNvSpPr>
              <p:nvPr/>
            </p:nvSpPr>
            <p:spPr bwMode="auto">
              <a:xfrm>
                <a:off x="3552" y="3408"/>
                <a:ext cx="2544" cy="5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pattFill prst="dkUpDiag">
                      <a:fgClr>
                        <a:srgbClr val="990033"/>
                      </a:fgClr>
                      <a:bgClr>
                        <a:schemeClr val="bg1"/>
                      </a:bgClr>
                    </a:patt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350"/>
              </a:p>
            </p:txBody>
          </p:sp>
          <p:sp>
            <p:nvSpPr>
              <p:cNvPr id="16463" name="Text Box 79"/>
              <p:cNvSpPr txBox="1">
                <a:spLocks noChangeArrowheads="1"/>
              </p:cNvSpPr>
              <p:nvPr/>
            </p:nvSpPr>
            <p:spPr bwMode="auto">
              <a:xfrm>
                <a:off x="4117" y="3552"/>
                <a:ext cx="1536" cy="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IE" sz="1500" b="1" dirty="0">
                    <a:latin typeface="Arial" panose="020B0604020202020204" pitchFamily="34" charset="0"/>
                  </a:rPr>
                  <a:t>INFANTS</a:t>
                </a:r>
                <a:endParaRPr lang="en-GB" sz="1500" b="1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6465" name="Group 81"/>
            <p:cNvGrpSpPr>
              <a:grpSpLocks/>
            </p:cNvGrpSpPr>
            <p:nvPr/>
          </p:nvGrpSpPr>
          <p:grpSpPr bwMode="auto">
            <a:xfrm>
              <a:off x="1392" y="2832"/>
              <a:ext cx="2016" cy="576"/>
              <a:chOff x="1776" y="2400"/>
              <a:chExt cx="2544" cy="576"/>
            </a:xfrm>
          </p:grpSpPr>
          <p:sp>
            <p:nvSpPr>
              <p:cNvPr id="16456" name="Rectangle 72" descr="Dark downward diagonal"/>
              <p:cNvSpPr>
                <a:spLocks noChangeArrowheads="1"/>
              </p:cNvSpPr>
              <p:nvPr/>
            </p:nvSpPr>
            <p:spPr bwMode="auto">
              <a:xfrm>
                <a:off x="1776" y="2400"/>
                <a:ext cx="2544" cy="5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pattFill prst="dkDnDiag">
                      <a:fgClr>
                        <a:srgbClr val="990033"/>
                      </a:fgClr>
                      <a:bgClr>
                        <a:schemeClr val="bg1"/>
                      </a:bgClr>
                    </a:patt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1350"/>
              </a:p>
            </p:txBody>
          </p:sp>
          <p:sp>
            <p:nvSpPr>
              <p:cNvPr id="16464" name="Text Box 80"/>
              <p:cNvSpPr txBox="1">
                <a:spLocks noChangeArrowheads="1"/>
              </p:cNvSpPr>
              <p:nvPr/>
            </p:nvSpPr>
            <p:spPr bwMode="auto">
              <a:xfrm>
                <a:off x="2304" y="2592"/>
                <a:ext cx="1536" cy="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IE" sz="1500" b="1">
                    <a:latin typeface="Arial" panose="020B0604020202020204" pitchFamily="34" charset="0"/>
                  </a:rPr>
                  <a:t>JUNIOR</a:t>
                </a:r>
                <a:endParaRPr lang="en-GB" sz="1500" b="1"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74" name="Picture 7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5562601"/>
            <a:ext cx="1910534" cy="9212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8434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153150" y="857251"/>
            <a:ext cx="2114550" cy="10964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2175" b="1">
                <a:latin typeface="Arial" panose="020B0604020202020204" pitchFamily="34" charset="0"/>
              </a:rPr>
              <a:t>THE NATIONAL CURRICULUM</a:t>
            </a:r>
            <a:endParaRPr lang="en-GB" sz="2175" b="1">
              <a:latin typeface="Arial" panose="020B0604020202020204" pitchFamily="34" charset="0"/>
            </a:endParaRP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4953000" y="85725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953000" y="588645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H="1">
            <a:off x="4781550" y="56578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H="1">
            <a:off x="4781550" y="54292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H="1">
            <a:off x="5010150" y="58864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>
            <a:off x="4781550" y="52006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H="1">
            <a:off x="4781550" y="49720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>
            <a:off x="4667250" y="4743450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>
            <a:off x="4781550" y="45148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H="1">
            <a:off x="4781550" y="42862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H="1">
            <a:off x="4781550" y="40576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 flipH="1">
            <a:off x="4781550" y="38290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 flipH="1">
            <a:off x="4667250" y="3600450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H="1">
            <a:off x="4781550" y="33718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>
            <a:off x="4781550" y="31432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H="1">
            <a:off x="4781550" y="29146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H="1">
            <a:off x="4781550" y="26860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H="1">
            <a:off x="4667250" y="2457450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H="1">
            <a:off x="4781550" y="22288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H="1">
            <a:off x="4781550" y="20002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H="1">
            <a:off x="4781550" y="17716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H="1">
            <a:off x="4781550" y="15430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 flipH="1">
            <a:off x="4667250" y="1314450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4381500" y="800101"/>
            <a:ext cx="857250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 b="1">
                <a:latin typeface="Arial" panose="020B0604020202020204" pitchFamily="34" charset="0"/>
              </a:rPr>
              <a:t>AGE</a:t>
            </a:r>
          </a:p>
          <a:p>
            <a:pPr>
              <a:spcBef>
                <a:spcPct val="50000"/>
              </a:spcBef>
            </a:pPr>
            <a:r>
              <a:rPr lang="en-IE" sz="1500">
                <a:latin typeface="Arial" panose="020B0604020202020204" pitchFamily="34" charset="0"/>
              </a:rPr>
              <a:t>20</a:t>
            </a:r>
          </a:p>
          <a:p>
            <a:pPr>
              <a:spcBef>
                <a:spcPct val="50000"/>
              </a:spcBef>
            </a:pPr>
            <a:endParaRPr lang="en-IE" sz="1500">
              <a:latin typeface="Arial" panose="020B0604020202020204" pitchFamily="34" charset="0"/>
            </a:endParaRP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4381500" y="2286000"/>
            <a:ext cx="45720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500">
                <a:latin typeface="Arial" panose="020B0604020202020204" pitchFamily="34" charset="0"/>
              </a:rPr>
              <a:t>15</a:t>
            </a:r>
            <a:endParaRPr lang="en-GB" sz="1500">
              <a:latin typeface="Arial" panose="020B0604020202020204" pitchFamily="34" charset="0"/>
            </a:endParaRP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4438650" y="4572000"/>
            <a:ext cx="34290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500">
                <a:latin typeface="Arial" panose="020B0604020202020204" pitchFamily="34" charset="0"/>
              </a:rPr>
              <a:t>5</a:t>
            </a:r>
            <a:endParaRPr lang="en-GB" sz="1500">
              <a:latin typeface="Arial" panose="020B0604020202020204" pitchFamily="34" charset="0"/>
            </a:endParaRP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4381500" y="3429000"/>
            <a:ext cx="45720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500">
                <a:latin typeface="Arial" panose="020B0604020202020204" pitchFamily="34" charset="0"/>
              </a:rPr>
              <a:t>10</a:t>
            </a:r>
            <a:endParaRPr lang="en-GB" sz="1500">
              <a:latin typeface="Arial" panose="020B0604020202020204" pitchFamily="34" charset="0"/>
            </a:endParaRP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4438650" y="5657850"/>
            <a:ext cx="34290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500">
                <a:latin typeface="Arial" panose="020B0604020202020204" pitchFamily="34" charset="0"/>
              </a:rPr>
              <a:t>0</a:t>
            </a:r>
            <a:endParaRPr lang="en-GB" sz="1500">
              <a:latin typeface="Arial" panose="020B0604020202020204" pitchFamily="34" charset="0"/>
            </a:endParaRP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3752850" y="800100"/>
            <a:ext cx="6858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 b="1">
                <a:latin typeface="Arial" panose="020B0604020202020204" pitchFamily="34" charset="0"/>
              </a:rPr>
              <a:t>YEAR</a:t>
            </a:r>
            <a:endParaRPr lang="en-GB" sz="1350" b="1">
              <a:latin typeface="Arial" panose="020B0604020202020204" pitchFamily="34" charset="0"/>
            </a:endParaRPr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3924300" y="4457700"/>
            <a:ext cx="2286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1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3924300" y="4286250"/>
            <a:ext cx="2286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2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0277" name="Text Box 37"/>
          <p:cNvSpPr txBox="1">
            <a:spLocks noChangeArrowheads="1"/>
          </p:cNvSpPr>
          <p:nvPr/>
        </p:nvSpPr>
        <p:spPr bwMode="auto">
          <a:xfrm>
            <a:off x="3924300" y="4057650"/>
            <a:ext cx="2286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3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3924300" y="3829050"/>
            <a:ext cx="2286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4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3924300" y="3600450"/>
            <a:ext cx="2286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5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3924300" y="3371850"/>
            <a:ext cx="2286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6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0281" name="Text Box 41"/>
          <p:cNvSpPr txBox="1">
            <a:spLocks noChangeArrowheads="1"/>
          </p:cNvSpPr>
          <p:nvPr/>
        </p:nvSpPr>
        <p:spPr bwMode="auto">
          <a:xfrm>
            <a:off x="3924300" y="3143250"/>
            <a:ext cx="2286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7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3924300" y="2914650"/>
            <a:ext cx="2286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8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3924300" y="2686050"/>
            <a:ext cx="2286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9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0284" name="Text Box 44"/>
          <p:cNvSpPr txBox="1">
            <a:spLocks noChangeArrowheads="1"/>
          </p:cNvSpPr>
          <p:nvPr/>
        </p:nvSpPr>
        <p:spPr bwMode="auto">
          <a:xfrm>
            <a:off x="3867150" y="2457450"/>
            <a:ext cx="4000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10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3867150" y="2228850"/>
            <a:ext cx="4000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11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3867150" y="2000250"/>
            <a:ext cx="4000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12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3867150" y="1771650"/>
            <a:ext cx="4000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>
                <a:latin typeface="Arial" panose="020B0604020202020204" pitchFamily="34" charset="0"/>
              </a:rPr>
              <a:t>13</a:t>
            </a:r>
            <a:endParaRPr lang="en-GB" sz="1350">
              <a:latin typeface="Arial" panose="020B0604020202020204" pitchFamily="34" charset="0"/>
            </a:endParaRPr>
          </a:p>
        </p:txBody>
      </p:sp>
      <p:sp>
        <p:nvSpPr>
          <p:cNvPr id="10288" name="Line 48"/>
          <p:cNvSpPr>
            <a:spLocks noChangeShapeType="1"/>
          </p:cNvSpPr>
          <p:nvPr/>
        </p:nvSpPr>
        <p:spPr bwMode="auto">
          <a:xfrm rot="10800000">
            <a:off x="5181600" y="2228850"/>
            <a:ext cx="971550" cy="119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0289" name="Line 49"/>
          <p:cNvSpPr>
            <a:spLocks noChangeShapeType="1"/>
          </p:cNvSpPr>
          <p:nvPr/>
        </p:nvSpPr>
        <p:spPr bwMode="auto">
          <a:xfrm rot="10800000">
            <a:off x="5181600" y="4743450"/>
            <a:ext cx="971550" cy="119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0290" name="Line 50"/>
          <p:cNvSpPr>
            <a:spLocks noChangeShapeType="1"/>
          </p:cNvSpPr>
          <p:nvPr/>
        </p:nvSpPr>
        <p:spPr bwMode="auto">
          <a:xfrm rot="10800000">
            <a:off x="5181600" y="4286250"/>
            <a:ext cx="971550" cy="119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0291" name="Line 51"/>
          <p:cNvSpPr>
            <a:spLocks noChangeShapeType="1"/>
          </p:cNvSpPr>
          <p:nvPr/>
        </p:nvSpPr>
        <p:spPr bwMode="auto">
          <a:xfrm rot="10800000">
            <a:off x="5181600" y="3371850"/>
            <a:ext cx="971550" cy="119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0292" name="Line 52"/>
          <p:cNvSpPr>
            <a:spLocks noChangeShapeType="1"/>
          </p:cNvSpPr>
          <p:nvPr/>
        </p:nvSpPr>
        <p:spPr bwMode="auto">
          <a:xfrm rot="10800000">
            <a:off x="5181600" y="2686050"/>
            <a:ext cx="971550" cy="119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5124450" y="2286001"/>
            <a:ext cx="1600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200" b="1" i="1">
                <a:latin typeface="Arial" panose="020B0604020202020204" pitchFamily="34" charset="0"/>
              </a:rPr>
              <a:t>KEY STAGE 4</a:t>
            </a:r>
            <a:endParaRPr lang="en-GB" sz="1200" b="1" i="1">
              <a:latin typeface="Arial" panose="020B0604020202020204" pitchFamily="34" charset="0"/>
            </a:endParaRPr>
          </a:p>
        </p:txBody>
      </p:sp>
      <p:sp>
        <p:nvSpPr>
          <p:cNvPr id="10294" name="Text Box 54"/>
          <p:cNvSpPr txBox="1">
            <a:spLocks noChangeArrowheads="1"/>
          </p:cNvSpPr>
          <p:nvPr/>
        </p:nvSpPr>
        <p:spPr bwMode="auto">
          <a:xfrm>
            <a:off x="5124450" y="2914651"/>
            <a:ext cx="1600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200" b="1" i="1">
                <a:latin typeface="Arial" panose="020B0604020202020204" pitchFamily="34" charset="0"/>
              </a:rPr>
              <a:t>KEY STAGE 3</a:t>
            </a:r>
            <a:endParaRPr lang="en-GB" sz="1200" b="1" i="1">
              <a:latin typeface="Arial" panose="020B0604020202020204" pitchFamily="34" charset="0"/>
            </a:endParaRPr>
          </a:p>
        </p:txBody>
      </p: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5124450" y="3657601"/>
            <a:ext cx="1600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200" b="1" i="1">
                <a:latin typeface="Arial" panose="020B0604020202020204" pitchFamily="34" charset="0"/>
              </a:rPr>
              <a:t>KEY STAGE 2</a:t>
            </a:r>
            <a:endParaRPr lang="en-GB" sz="1200" b="1" i="1">
              <a:latin typeface="Arial" panose="020B0604020202020204" pitchFamily="34" charset="0"/>
            </a:endParaRPr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5181600" y="4400551"/>
            <a:ext cx="1600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200" b="1" i="1">
                <a:latin typeface="Arial" panose="020B0604020202020204" pitchFamily="34" charset="0"/>
              </a:rPr>
              <a:t>KEY STAGE 1</a:t>
            </a:r>
            <a:endParaRPr lang="en-GB" sz="1200" b="1" i="1">
              <a:latin typeface="Arial" panose="020B0604020202020204" pitchFamily="34" charset="0"/>
            </a:endParaRPr>
          </a:p>
        </p:txBody>
      </p:sp>
      <p:sp>
        <p:nvSpPr>
          <p:cNvPr id="10297" name="Text Box 57"/>
          <p:cNvSpPr txBox="1">
            <a:spLocks noChangeArrowheads="1"/>
          </p:cNvSpPr>
          <p:nvPr/>
        </p:nvSpPr>
        <p:spPr bwMode="auto">
          <a:xfrm>
            <a:off x="6153150" y="2114551"/>
            <a:ext cx="9715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200">
                <a:latin typeface="Arial" panose="020B0604020202020204" pitchFamily="34" charset="0"/>
              </a:rPr>
              <a:t>AGE 16</a:t>
            </a:r>
            <a:endParaRPr lang="en-GB" sz="1200">
              <a:latin typeface="Arial" panose="020B0604020202020204" pitchFamily="34" charset="0"/>
            </a:endParaRPr>
          </a:p>
        </p:txBody>
      </p:sp>
      <p:sp>
        <p:nvSpPr>
          <p:cNvPr id="10298" name="Text Box 58"/>
          <p:cNvSpPr txBox="1">
            <a:spLocks noChangeArrowheads="1"/>
          </p:cNvSpPr>
          <p:nvPr/>
        </p:nvSpPr>
        <p:spPr bwMode="auto">
          <a:xfrm>
            <a:off x="6210300" y="2571751"/>
            <a:ext cx="9715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200">
                <a:latin typeface="Arial" panose="020B0604020202020204" pitchFamily="34" charset="0"/>
              </a:rPr>
              <a:t>AGE 14</a:t>
            </a:r>
            <a:endParaRPr lang="en-GB" sz="1200">
              <a:latin typeface="Arial" panose="020B0604020202020204" pitchFamily="34" charset="0"/>
            </a:endParaRPr>
          </a:p>
        </p:txBody>
      </p:sp>
      <p:sp>
        <p:nvSpPr>
          <p:cNvPr id="10299" name="Text Box 59"/>
          <p:cNvSpPr txBox="1">
            <a:spLocks noChangeArrowheads="1"/>
          </p:cNvSpPr>
          <p:nvPr/>
        </p:nvSpPr>
        <p:spPr bwMode="auto">
          <a:xfrm>
            <a:off x="6210300" y="3257551"/>
            <a:ext cx="9715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200">
                <a:latin typeface="Arial" panose="020B0604020202020204" pitchFamily="34" charset="0"/>
              </a:rPr>
              <a:t>AGE 11</a:t>
            </a:r>
            <a:endParaRPr lang="en-GB" sz="1200">
              <a:latin typeface="Arial" panose="020B0604020202020204" pitchFamily="34" charset="0"/>
            </a:endParaRPr>
          </a:p>
        </p:txBody>
      </p:sp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6210300" y="4114801"/>
            <a:ext cx="9715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200">
                <a:latin typeface="Arial" panose="020B0604020202020204" pitchFamily="34" charset="0"/>
              </a:rPr>
              <a:t>AGE 7</a:t>
            </a:r>
            <a:endParaRPr lang="en-GB" sz="1200">
              <a:latin typeface="Arial" panose="020B0604020202020204" pitchFamily="34" charset="0"/>
            </a:endParaRPr>
          </a:p>
        </p:txBody>
      </p:sp>
      <p:sp>
        <p:nvSpPr>
          <p:cNvPr id="10301" name="Text Box 61"/>
          <p:cNvSpPr txBox="1">
            <a:spLocks noChangeArrowheads="1"/>
          </p:cNvSpPr>
          <p:nvPr/>
        </p:nvSpPr>
        <p:spPr bwMode="auto">
          <a:xfrm>
            <a:off x="6210300" y="4629151"/>
            <a:ext cx="9715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200">
                <a:latin typeface="Arial" panose="020B0604020202020204" pitchFamily="34" charset="0"/>
              </a:rPr>
              <a:t>AGE 5</a:t>
            </a:r>
            <a:endParaRPr lang="en-GB" sz="1200">
              <a:latin typeface="Arial" panose="020B0604020202020204" pitchFamily="34" charset="0"/>
            </a:endParaRPr>
          </a:p>
        </p:txBody>
      </p:sp>
      <p:sp>
        <p:nvSpPr>
          <p:cNvPr id="10302" name="Line 62"/>
          <p:cNvSpPr>
            <a:spLocks noChangeShapeType="1"/>
          </p:cNvSpPr>
          <p:nvPr/>
        </p:nvSpPr>
        <p:spPr bwMode="auto">
          <a:xfrm>
            <a:off x="7010400" y="222885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0303" name="Line 63"/>
          <p:cNvSpPr>
            <a:spLocks noChangeShapeType="1"/>
          </p:cNvSpPr>
          <p:nvPr/>
        </p:nvSpPr>
        <p:spPr bwMode="auto">
          <a:xfrm flipH="1">
            <a:off x="6838950" y="22288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0304" name="Line 64"/>
          <p:cNvSpPr>
            <a:spLocks noChangeShapeType="1"/>
          </p:cNvSpPr>
          <p:nvPr/>
        </p:nvSpPr>
        <p:spPr bwMode="auto">
          <a:xfrm flipH="1">
            <a:off x="6838950" y="474345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0305" name="Line 65"/>
          <p:cNvSpPr>
            <a:spLocks noChangeShapeType="1"/>
          </p:cNvSpPr>
          <p:nvPr/>
        </p:nvSpPr>
        <p:spPr bwMode="auto">
          <a:xfrm flipH="1">
            <a:off x="7010400" y="3429000"/>
            <a:ext cx="17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50"/>
          </a:p>
        </p:txBody>
      </p:sp>
      <p:sp>
        <p:nvSpPr>
          <p:cNvPr id="10306" name="Text Box 66"/>
          <p:cNvSpPr txBox="1">
            <a:spLocks noChangeArrowheads="1"/>
          </p:cNvSpPr>
          <p:nvPr/>
        </p:nvSpPr>
        <p:spPr bwMode="auto">
          <a:xfrm>
            <a:off x="7181850" y="3143250"/>
            <a:ext cx="1143000" cy="71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350" b="1">
                <a:latin typeface="Arial" panose="020B0604020202020204" pitchFamily="34" charset="0"/>
              </a:rPr>
              <a:t>National Curriculum Key Stages</a:t>
            </a:r>
            <a:endParaRPr lang="en-GB" sz="1350" b="1">
              <a:latin typeface="Arial" panose="020B0604020202020204" pitchFamily="34" charset="0"/>
            </a:endParaRP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5562601"/>
            <a:ext cx="1910534" cy="9212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0205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2539</TotalTime>
  <Words>472</Words>
  <Application>Microsoft Office PowerPoint</Application>
  <PresentationFormat>Personalizzato</PresentationFormat>
  <Paragraphs>158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Office Theme</vt:lpstr>
      <vt:lpstr>Welcome to Bath</vt:lpstr>
      <vt:lpstr>Team Members</vt:lpstr>
      <vt:lpstr>Today’s Programme</vt:lpstr>
      <vt:lpstr>Course Objectives </vt:lpstr>
      <vt:lpstr>  The English Education System Structure           </vt:lpstr>
      <vt:lpstr>Diapositiva 6</vt:lpstr>
      <vt:lpstr>Diapositiva 7</vt:lpstr>
      <vt:lpstr>Diapositiva 8</vt:lpstr>
      <vt:lpstr>Diapositiva 9</vt:lpstr>
      <vt:lpstr>  The English Education System: Inside Schools         </vt:lpstr>
      <vt:lpstr>School Management </vt:lpstr>
      <vt:lpstr>The National Curriculum 2015</vt:lpstr>
      <vt:lpstr>Assessment </vt:lpstr>
      <vt:lpstr>Public Accountability</vt:lpstr>
      <vt:lpstr>School Inspection – Ofsted</vt:lpstr>
      <vt:lpstr>Ofsted – The Grades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Bath</dc:title>
  <dc:creator>Frank</dc:creator>
  <cp:lastModifiedBy>HP</cp:lastModifiedBy>
  <cp:revision>233</cp:revision>
  <dcterms:created xsi:type="dcterms:W3CDTF">2014-03-01T19:05:46Z</dcterms:created>
  <dcterms:modified xsi:type="dcterms:W3CDTF">2016-01-20T19:55:36Z</dcterms:modified>
</cp:coreProperties>
</file>