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5" r:id="rId8"/>
    <p:sldId id="263" r:id="rId9"/>
    <p:sldId id="266" r:id="rId10"/>
    <p:sldId id="264" r:id="rId11"/>
    <p:sldId id="260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oodlemanzoni.it/web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twinning.net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219718" y="1068946"/>
            <a:ext cx="5409127" cy="1506829"/>
          </a:xfrm>
        </p:spPr>
        <p:txBody>
          <a:bodyPr/>
          <a:lstStyle/>
          <a:p>
            <a:r>
              <a:rPr lang="it-IT" dirty="0" smtClean="0"/>
              <a:t>ERASMUS PLUS 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92428" y="2730321"/>
            <a:ext cx="9646276" cy="1957589"/>
          </a:xfrm>
        </p:spPr>
        <p:txBody>
          <a:bodyPr>
            <a:normAutofit fontScale="25000" lnSpcReduction="20000"/>
          </a:bodyPr>
          <a:lstStyle/>
          <a:p>
            <a:r>
              <a:rPr lang="it-IT" sz="9600" b="1" dirty="0" err="1"/>
              <a:t>roBOT</a:t>
            </a:r>
            <a:r>
              <a:rPr lang="it-IT" sz="9600" b="1" dirty="0"/>
              <a:t> (</a:t>
            </a:r>
            <a:r>
              <a:rPr lang="it-IT" sz="9600" b="1" dirty="0" err="1"/>
              <a:t>bilingual,open&amp;tablet</a:t>
            </a:r>
            <a:r>
              <a:rPr lang="it-IT" sz="9600" b="1" dirty="0" smtClean="0"/>
              <a:t>) CLASSES </a:t>
            </a:r>
            <a:r>
              <a:rPr lang="it-IT" sz="9600" b="1" dirty="0"/>
              <a:t>: </a:t>
            </a:r>
            <a:r>
              <a:rPr lang="it-IT" sz="9600" b="1" dirty="0" smtClean="0"/>
              <a:t>per </a:t>
            </a:r>
            <a:r>
              <a:rPr lang="it-IT" sz="9600" b="1" dirty="0"/>
              <a:t>una didattica inclusiva  e compensativa basata sul bilinguismo e sull'utilizzo dei </a:t>
            </a:r>
            <a:r>
              <a:rPr lang="it-IT" sz="9600" b="1" dirty="0" smtClean="0"/>
              <a:t>tablet.KA1 STAFF MOBILITY. </a:t>
            </a:r>
          </a:p>
          <a:p>
            <a:r>
              <a:rPr lang="it-IT" sz="9600" b="1" dirty="0" smtClean="0"/>
              <a:t>PROGETTO BIENNALE. INIZIO SETTEMBRE2015</a:t>
            </a:r>
          </a:p>
          <a:p>
            <a:r>
              <a:rPr lang="it-IT" b="1" dirty="0" smtClean="0"/>
              <a:t>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1640630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579547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               SCOPO DEL PROGETTO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7426" y="476518"/>
            <a:ext cx="9903854" cy="6381481"/>
          </a:xfrm>
        </p:spPr>
        <p:txBody>
          <a:bodyPr/>
          <a:lstStyle/>
          <a:p>
            <a:r>
              <a:rPr lang="it-IT" dirty="0"/>
              <a:t>Obiettivo primario del nostro progetto è sviluppare, nel breve periodo, le competenze del personale della scuola nell'uso dei </a:t>
            </a:r>
            <a:r>
              <a:rPr lang="it-IT" dirty="0" err="1"/>
              <a:t>tablet</a:t>
            </a:r>
            <a:r>
              <a:rPr lang="it-IT" dirty="0"/>
              <a:t> a supporto della didattica STEM (Science, Technology, </a:t>
            </a:r>
            <a:r>
              <a:rPr lang="it-IT" dirty="0" err="1"/>
              <a:t>Engineering</a:t>
            </a:r>
            <a:r>
              <a:rPr lang="it-IT" dirty="0"/>
              <a:t>, Math): nel medio/lungo termine si punta ad aumentare la motivazione allo studio di queste discipline da parte degli allievi così da migliorarne gli esiti all'esame di Stato e da incrementare le iscrizioni a Facoltà matematico/scientifiche. COMPETENZA MATEMATICA E IN CAMPO SCIENTIFICO E TECNOLOGICO. MIGLIORAMENTI ESITI 5 ANNO.</a:t>
            </a:r>
            <a:endParaRPr lang="it-IT" dirty="0" smtClean="0"/>
          </a:p>
          <a:p>
            <a:r>
              <a:rPr lang="it-IT" dirty="0"/>
              <a:t> </a:t>
            </a:r>
            <a:r>
              <a:rPr lang="it-IT" dirty="0" smtClean="0"/>
              <a:t>In </a:t>
            </a:r>
            <a:r>
              <a:rPr lang="it-IT" dirty="0"/>
              <a:t>seconda </a:t>
            </a:r>
            <a:r>
              <a:rPr lang="it-IT" dirty="0" smtClean="0"/>
              <a:t>istanza si intende </a:t>
            </a:r>
            <a:r>
              <a:rPr lang="it-IT" dirty="0"/>
              <a:t>rafforzare la qualità dell'insegnamento</a:t>
            </a:r>
            <a:r>
              <a:rPr lang="it-IT" dirty="0" smtClean="0"/>
              <a:t>/ apprendimento </a:t>
            </a:r>
            <a:r>
              <a:rPr lang="it-IT" dirty="0"/>
              <a:t>mediante l'affinamento delle metodologie didattiche basate sull'approccio bilingue che ha il duplice scopo di focalizzare l'attenzione sia sulla disciplina che sulla lingua target veicolare. NUOVI CURRICULA E METODI DI INSEGNAMENTO (in termini di </a:t>
            </a:r>
            <a:r>
              <a:rPr lang="it-IT" dirty="0" err="1"/>
              <a:t>bilingual</a:t>
            </a:r>
            <a:r>
              <a:rPr lang="it-IT" dirty="0"/>
              <a:t> </a:t>
            </a:r>
            <a:r>
              <a:rPr lang="it-IT" dirty="0" err="1"/>
              <a:t>approach</a:t>
            </a:r>
            <a:r>
              <a:rPr lang="it-IT" dirty="0"/>
              <a:t> e con riferimento alla competenza chiave linguistica).</a:t>
            </a:r>
            <a:endParaRPr lang="it-IT" dirty="0" smtClean="0"/>
          </a:p>
          <a:p>
            <a:r>
              <a:rPr lang="it-IT" dirty="0" smtClean="0"/>
              <a:t>Ultimo </a:t>
            </a:r>
            <a:r>
              <a:rPr lang="it-IT" dirty="0"/>
              <a:t>obiettivo del </a:t>
            </a:r>
            <a:r>
              <a:rPr lang="it-IT" dirty="0" smtClean="0"/>
              <a:t>progetto </a:t>
            </a:r>
            <a:r>
              <a:rPr lang="it-IT" dirty="0"/>
              <a:t>è fornire ai partecipanti alla mobilità la capacità di rispondere, in termini di offerta educativa, ai bisogni degli </a:t>
            </a:r>
            <a:r>
              <a:rPr lang="it-IT" dirty="0" smtClean="0"/>
              <a:t>studenti con difficoltà di apprendimento. </a:t>
            </a:r>
          </a:p>
          <a:p>
            <a:r>
              <a:rPr lang="it-IT" dirty="0"/>
              <a:t>Le tre azioni del progetto sono strettamente collegate le une alle altre: il trait d'union è il </a:t>
            </a:r>
            <a:r>
              <a:rPr lang="it-IT" dirty="0" err="1"/>
              <a:t>tablet</a:t>
            </a:r>
            <a:r>
              <a:rPr lang="it-IT" dirty="0"/>
              <a:t>. </a:t>
            </a: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384" y="5409128"/>
            <a:ext cx="5339098" cy="144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98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90152"/>
            <a:ext cx="9274002" cy="537693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FLUSSO DELLE MOBILITA’ E PARTNER DI PROGETTO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" y="708338"/>
            <a:ext cx="10006884" cy="5988676"/>
          </a:xfrm>
        </p:spPr>
        <p:txBody>
          <a:bodyPr/>
          <a:lstStyle/>
          <a:p>
            <a:r>
              <a:rPr lang="it-IT" dirty="0" smtClean="0"/>
              <a:t>COURSE PROVIDERS (FORMAZIONE ATTRAVERSO I CORSI) 9 mobilità (4 già effettuate)</a:t>
            </a:r>
          </a:p>
          <a:p>
            <a:r>
              <a:rPr lang="it-IT" dirty="0" smtClean="0"/>
              <a:t>ISTITUTI D’ISTRUZIONE SUPERIORE EUROPEI (JOB SHADOWING) 9 mobilità: </a:t>
            </a:r>
          </a:p>
          <a:p>
            <a:pPr>
              <a:buAutoNum type="arabicPeriod"/>
            </a:pPr>
            <a:r>
              <a:rPr lang="it-IT" dirty="0" err="1" smtClean="0"/>
              <a:t>Mainzer</a:t>
            </a:r>
            <a:r>
              <a:rPr lang="it-IT" dirty="0" smtClean="0"/>
              <a:t> </a:t>
            </a:r>
            <a:r>
              <a:rPr lang="it-IT" dirty="0" err="1" smtClean="0"/>
              <a:t>Steinhöfelschule</a:t>
            </a:r>
            <a:r>
              <a:rPr lang="it-IT" dirty="0" smtClean="0"/>
              <a:t> – MAGONZA/ GERMANIA. (LAPTOP KLASSEN) 25-29 APRILE 2016 2 docenti una settimana</a:t>
            </a:r>
          </a:p>
          <a:p>
            <a:pPr>
              <a:buAutoNum type="arabicPeriod"/>
            </a:pPr>
            <a:r>
              <a:rPr lang="it-IT" dirty="0" err="1" smtClean="0"/>
              <a:t>Forssan</a:t>
            </a:r>
            <a:r>
              <a:rPr lang="it-IT" dirty="0" smtClean="0"/>
              <a:t> </a:t>
            </a:r>
            <a:r>
              <a:rPr lang="it-IT" dirty="0" err="1" smtClean="0"/>
              <a:t>Yhteislyseo</a:t>
            </a:r>
            <a:r>
              <a:rPr lang="it-IT" dirty="0" smtClean="0"/>
              <a:t>- </a:t>
            </a:r>
            <a:r>
              <a:rPr lang="it-IT" dirty="0" err="1" smtClean="0"/>
              <a:t>Forssan</a:t>
            </a:r>
            <a:r>
              <a:rPr lang="it-IT" dirty="0" smtClean="0"/>
              <a:t> Finlandia (job </a:t>
            </a:r>
            <a:r>
              <a:rPr lang="it-IT" dirty="0" err="1" smtClean="0"/>
              <a:t>shadowing</a:t>
            </a:r>
            <a:r>
              <a:rPr lang="it-IT" dirty="0" smtClean="0"/>
              <a:t> reciproco-approvato da entrambe le NA) 3 docenti due settimane (Aprile-maggio). 3 DOCENTI NOSTRI OSPITI DAL 9 /4 AL 15/4</a:t>
            </a:r>
          </a:p>
          <a:p>
            <a:pPr>
              <a:buAutoNum type="arabicPeriod"/>
            </a:pPr>
            <a:r>
              <a:rPr lang="nl-NL" dirty="0"/>
              <a:t>CVO PENTA college Jacob van </a:t>
            </a:r>
            <a:r>
              <a:rPr lang="nl-NL" dirty="0" smtClean="0"/>
              <a:t>Liesveldt Rotterdam/Olanda job shadowing</a:t>
            </a:r>
          </a:p>
          <a:p>
            <a:pPr marL="0" indent="0">
              <a:buNone/>
            </a:pPr>
            <a:r>
              <a:rPr lang="it-IT" dirty="0"/>
              <a:t>CLIL </a:t>
            </a:r>
            <a:r>
              <a:rPr lang="it-IT" dirty="0" err="1" smtClean="0"/>
              <a:t>Machinima</a:t>
            </a:r>
            <a:r>
              <a:rPr lang="it-IT" dirty="0" smtClean="0"/>
              <a:t> </a:t>
            </a:r>
            <a:r>
              <a:rPr lang="it-IT" dirty="0" err="1" smtClean="0"/>
              <a:t>project</a:t>
            </a:r>
            <a:r>
              <a:rPr lang="it-IT" dirty="0" smtClean="0"/>
              <a:t> – </a:t>
            </a:r>
            <a:r>
              <a:rPr lang="it-IT" dirty="0" err="1" smtClean="0"/>
              <a:t>Clil</a:t>
            </a:r>
            <a:r>
              <a:rPr lang="it-IT" dirty="0" smtClean="0"/>
              <a:t> Magazine Patrick de </a:t>
            </a:r>
            <a:r>
              <a:rPr lang="it-IT" dirty="0" err="1" smtClean="0"/>
              <a:t>Boer</a:t>
            </a:r>
            <a:r>
              <a:rPr lang="it-IT" dirty="0" smtClean="0"/>
              <a:t>. </a:t>
            </a:r>
            <a:r>
              <a:rPr lang="it-IT" dirty="0"/>
              <a:t>2</a:t>
            </a:r>
            <a:r>
              <a:rPr lang="it-IT" dirty="0" smtClean="0"/>
              <a:t> docenti una settimana. Seconda metà di dicembre 2015-gennaio 2016. </a:t>
            </a:r>
          </a:p>
          <a:p>
            <a:pPr marL="0" indent="0">
              <a:buNone/>
            </a:pPr>
            <a:r>
              <a:rPr lang="it-IT" dirty="0" smtClean="0"/>
              <a:t>4</a:t>
            </a:r>
            <a:r>
              <a:rPr lang="it-IT" dirty="0"/>
              <a:t>. Hermann-</a:t>
            </a:r>
            <a:r>
              <a:rPr lang="it-IT" dirty="0" err="1"/>
              <a:t>Böse</a:t>
            </a:r>
            <a:r>
              <a:rPr lang="it-IT" dirty="0"/>
              <a:t>-</a:t>
            </a:r>
            <a:r>
              <a:rPr lang="it-IT" dirty="0" err="1"/>
              <a:t>Gymnasium</a:t>
            </a:r>
            <a:r>
              <a:rPr lang="it-IT" dirty="0"/>
              <a:t>, </a:t>
            </a:r>
            <a:r>
              <a:rPr lang="it-IT" dirty="0" smtClean="0"/>
              <a:t>Bremen- Germania 2 docenti 2 settimane (Aprile 2017)</a:t>
            </a:r>
          </a:p>
          <a:p>
            <a:pPr>
              <a:buAutoNum type="arabicPeriod"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5" y="4494727"/>
            <a:ext cx="3515933" cy="228278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3358" y="4494727"/>
            <a:ext cx="3752998" cy="228278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6356" y="4494727"/>
            <a:ext cx="3756814" cy="224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51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373487"/>
            <a:ext cx="8596668" cy="708338"/>
          </a:xfrm>
        </p:spPr>
        <p:txBody>
          <a:bodyPr/>
          <a:lstStyle/>
          <a:p>
            <a:r>
              <a:rPr lang="it-IT" dirty="0" smtClean="0"/>
              <a:t>                         CONTROLLI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081825"/>
            <a:ext cx="8596668" cy="4959537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Il beneficiario può essere soggetto ad attività di controllo ed audit</a:t>
            </a:r>
            <a:r>
              <a:rPr lang="it-IT" dirty="0" smtClean="0"/>
              <a:t>:</a:t>
            </a:r>
            <a:endParaRPr lang="it-IT" dirty="0"/>
          </a:p>
          <a:p>
            <a:r>
              <a:rPr lang="it-IT" dirty="0"/>
              <a:t>Controllo del Rapporto Finale compilato all’interno del </a:t>
            </a:r>
            <a:r>
              <a:rPr lang="it-IT" dirty="0" err="1"/>
              <a:t>Mobility</a:t>
            </a:r>
            <a:r>
              <a:rPr lang="it-IT" dirty="0"/>
              <a:t> </a:t>
            </a:r>
            <a:r>
              <a:rPr lang="it-IT" dirty="0" err="1"/>
              <a:t>Tool</a:t>
            </a:r>
            <a:r>
              <a:rPr lang="it-IT" dirty="0"/>
              <a:t>+ effettuato dall’AN nella propria sede</a:t>
            </a:r>
          </a:p>
          <a:p>
            <a:r>
              <a:rPr lang="it-IT" dirty="0"/>
              <a:t>Desk-</a:t>
            </a:r>
            <a:r>
              <a:rPr lang="it-IT" dirty="0" err="1"/>
              <a:t>Check</a:t>
            </a:r>
            <a:r>
              <a:rPr lang="it-IT" dirty="0"/>
              <a:t>, controllo </a:t>
            </a:r>
            <a:r>
              <a:rPr lang="it-IT" dirty="0" smtClean="0"/>
              <a:t>presso </a:t>
            </a:r>
            <a:r>
              <a:rPr lang="it-IT" dirty="0"/>
              <a:t>la sede dell’AN a seguito della presentazione della relazione finale</a:t>
            </a:r>
          </a:p>
          <a:p>
            <a:r>
              <a:rPr lang="it-IT" dirty="0"/>
              <a:t>Controlli in Situ (on the spot </a:t>
            </a:r>
            <a:r>
              <a:rPr lang="it-IT" dirty="0" err="1"/>
              <a:t>checks</a:t>
            </a:r>
            <a:r>
              <a:rPr lang="it-IT" dirty="0"/>
              <a:t>) effettuati presso la sede del beneficiario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r>
              <a:rPr lang="it-IT" dirty="0" smtClean="0"/>
              <a:t>-  </a:t>
            </a:r>
            <a:r>
              <a:rPr lang="it-IT" dirty="0"/>
              <a:t>durante l’azione, svolti nel corso della realizzazione </a:t>
            </a:r>
            <a:r>
              <a:rPr lang="it-IT" dirty="0" smtClean="0"/>
              <a:t>del Progetto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-  </a:t>
            </a:r>
            <a:r>
              <a:rPr lang="it-IT" dirty="0"/>
              <a:t>a conclusione dell’azione, intrapresi quando il </a:t>
            </a:r>
            <a:r>
              <a:rPr lang="it-IT" dirty="0" smtClean="0"/>
              <a:t>Progetto è </a:t>
            </a:r>
            <a:r>
              <a:rPr lang="it-IT" dirty="0"/>
              <a:t>concluso e il Rapporto Finale è già stato approvato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22" y="4546242"/>
            <a:ext cx="2162175" cy="231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35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67426"/>
            <a:ext cx="8596668" cy="708338"/>
          </a:xfrm>
        </p:spPr>
        <p:txBody>
          <a:bodyPr/>
          <a:lstStyle/>
          <a:p>
            <a:r>
              <a:rPr lang="it-IT" dirty="0" smtClean="0"/>
              <a:t>                 Disseminazione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3335" y="785610"/>
            <a:ext cx="8990667" cy="6072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DISSEMINAZIONE: Processo </a:t>
            </a:r>
            <a:r>
              <a:rPr lang="it-IT" dirty="0"/>
              <a:t>pianificato volto a fornire informazioni e diffondere il più possibile risultati di </a:t>
            </a:r>
            <a:r>
              <a:rPr lang="it-IT" dirty="0" smtClean="0"/>
              <a:t>progetto. </a:t>
            </a:r>
          </a:p>
          <a:p>
            <a:pPr marL="0" indent="0">
              <a:buNone/>
            </a:pPr>
            <a:r>
              <a:rPr lang="it-IT" dirty="0" smtClean="0"/>
              <a:t>Si </a:t>
            </a:r>
            <a:r>
              <a:rPr lang="it-IT" dirty="0"/>
              <a:t>verifica quando i risultati sono resi disponibili. </a:t>
            </a:r>
          </a:p>
          <a:p>
            <a:pPr marL="0" indent="0">
              <a:buNone/>
            </a:pPr>
            <a:r>
              <a:rPr lang="it-IT" dirty="0" smtClean="0"/>
              <a:t>Mostrare </a:t>
            </a:r>
            <a:r>
              <a:rPr lang="it-IT" dirty="0"/>
              <a:t>il lavoro che è stato compiuto </a:t>
            </a:r>
            <a:r>
              <a:rPr lang="it-IT" dirty="0" smtClean="0"/>
              <a:t>permettere </a:t>
            </a:r>
            <a:r>
              <a:rPr lang="it-IT" dirty="0"/>
              <a:t>ad una più ampia comunità di beneficiare di un lavoro che ha ricevuto contributo UE</a:t>
            </a:r>
          </a:p>
          <a:p>
            <a:pPr marL="0" indent="0">
              <a:buNone/>
            </a:pPr>
            <a:r>
              <a:rPr lang="it-IT" dirty="0" smtClean="0"/>
              <a:t>La </a:t>
            </a:r>
            <a:r>
              <a:rPr lang="it-IT" dirty="0"/>
              <a:t>disseminazione non è l’ultima fase del </a:t>
            </a:r>
            <a:r>
              <a:rPr lang="it-IT" dirty="0" smtClean="0"/>
              <a:t>progetto: essa è </a:t>
            </a:r>
            <a:r>
              <a:rPr lang="it-IT" dirty="0"/>
              <a:t>parte del progetto in tutta la sua durata, dalla presentazione della candidatura. Insieme alle attività è necessario prevedere un’adeguata strategia di disseminazione in tutte le fasi, dalla candidatura alla condivisione e diffusione dei risultati delle esperienze di formazione e del progetto nel suo complesso.</a:t>
            </a:r>
          </a:p>
          <a:p>
            <a:pPr marL="0" indent="0">
              <a:buNone/>
            </a:pPr>
            <a:r>
              <a:rPr lang="it-IT" dirty="0" smtClean="0"/>
              <a:t>Piattaforma </a:t>
            </a:r>
            <a:r>
              <a:rPr lang="it-IT" dirty="0"/>
              <a:t>di disseminazione dei risultati Erasmus+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4610637"/>
            <a:ext cx="3027944" cy="224736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610637"/>
            <a:ext cx="4702002" cy="224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67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244699"/>
            <a:ext cx="8596668" cy="52803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OBIETTIVI DI DISSEMINAZIONE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1" y="772734"/>
            <a:ext cx="9607639" cy="608526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r>
              <a:rPr lang="it-IT" dirty="0"/>
              <a:t>Aumentare la consapevolezza</a:t>
            </a:r>
          </a:p>
          <a:p>
            <a:endParaRPr lang="it-IT" dirty="0"/>
          </a:p>
          <a:p>
            <a:r>
              <a:rPr lang="it-IT" dirty="0"/>
              <a:t>Estendere l’impatto</a:t>
            </a:r>
          </a:p>
          <a:p>
            <a:endParaRPr lang="it-IT" dirty="0"/>
          </a:p>
          <a:p>
            <a:r>
              <a:rPr lang="it-IT" dirty="0"/>
              <a:t>Coinvolgere soggetti interessati e gruppi destinatari nelle attività</a:t>
            </a:r>
          </a:p>
          <a:p>
            <a:endParaRPr lang="it-IT" dirty="0"/>
          </a:p>
          <a:p>
            <a:r>
              <a:rPr lang="it-IT" dirty="0"/>
              <a:t>Condividere la conoscenza e l’esperienza</a:t>
            </a:r>
          </a:p>
          <a:p>
            <a:endParaRPr lang="it-IT" dirty="0"/>
          </a:p>
          <a:p>
            <a:r>
              <a:rPr lang="it-IT" dirty="0"/>
              <a:t>Sviluppare nuove collaborazioni e progetti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138" y="4739425"/>
            <a:ext cx="5370490" cy="211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6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7228"/>
          </a:xfrm>
        </p:spPr>
        <p:txBody>
          <a:bodyPr/>
          <a:lstStyle/>
          <a:p>
            <a:r>
              <a:rPr lang="it-IT" dirty="0" smtClean="0"/>
              <a:t>MODALITA’ DI DISSEMINAZIONE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171977"/>
            <a:ext cx="8596668" cy="4869386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A. WORKSHOPS PER DOCENTI INTERNI ED ESTERNI</a:t>
            </a:r>
          </a:p>
          <a:p>
            <a:pPr marL="0" indent="0">
              <a:buNone/>
            </a:pPr>
            <a:r>
              <a:rPr lang="it-IT" dirty="0" smtClean="0"/>
              <a:t>B. EVENTI DI DISSEMINAZIONE - 2 IN PROGRAMMA: </a:t>
            </a:r>
          </a:p>
          <a:p>
            <a:pPr>
              <a:buAutoNum type="arabicPeriod"/>
            </a:pPr>
            <a:r>
              <a:rPr lang="it-IT" dirty="0" smtClean="0"/>
              <a:t>IN COINCIDENZA CON L’ARRIVO DEI COLLEGHI FINLANDESI 2 SETTIMANA DI APRILE</a:t>
            </a:r>
          </a:p>
          <a:p>
            <a:pPr>
              <a:buAutoNum type="arabicPeriod"/>
            </a:pPr>
            <a:r>
              <a:rPr lang="it-IT" dirty="0" smtClean="0"/>
              <a:t>LICEI CERTILINGUA (IN COLLABORAZIONE COL LICEO MAZZINI DI NAPOLI) MAGGIO </a:t>
            </a:r>
          </a:p>
          <a:p>
            <a:pPr>
              <a:buAutoNum type="arabicPeriod"/>
            </a:pPr>
            <a:r>
              <a:rPr lang="it-IT" dirty="0" smtClean="0"/>
              <a:t>ALTRI EVENTI POSSIBILI IN CONCIDENZA CON EVENTI CTS E LUG</a:t>
            </a:r>
          </a:p>
          <a:p>
            <a:pPr marL="0" indent="0">
              <a:buNone/>
            </a:pPr>
            <a:r>
              <a:rPr lang="it-IT" dirty="0" smtClean="0"/>
              <a:t>C. PIATTAFORMA DI E-LEARNING MOODLE (CONDIVISIONE DEI MATERIALI ACQUISITI NEI CORSI DI FORMAZIONE IN MODALITA’ PUBBLICA OVVERO VISIBILI A TUTTI ). </a:t>
            </a:r>
            <a:r>
              <a:rPr lang="it-IT" dirty="0">
                <a:hlinkClick r:id="rId2"/>
              </a:rPr>
              <a:t>http://www.moodlemanzoni.it/web</a:t>
            </a:r>
            <a:r>
              <a:rPr lang="it-IT" dirty="0" smtClean="0">
                <a:hlinkClick r:id="rId2"/>
              </a:rPr>
              <a:t>/</a:t>
            </a:r>
            <a:r>
              <a:rPr lang="it-IT" dirty="0" smtClean="0"/>
              <a:t> </a:t>
            </a:r>
          </a:p>
          <a:p>
            <a:pPr marL="0" indent="0">
              <a:buNone/>
            </a:pPr>
            <a:r>
              <a:rPr lang="it-IT" dirty="0" smtClean="0"/>
              <a:t>D. CONSIGLI DI CLASSE E RIUNIONI DI DIPARTIMENTO </a:t>
            </a:r>
          </a:p>
          <a:p>
            <a:pPr marL="0" indent="0">
              <a:buNone/>
            </a:pPr>
            <a:r>
              <a:rPr lang="it-IT" dirty="0" smtClean="0"/>
              <a:t>E. OPEN DAY </a:t>
            </a:r>
          </a:p>
          <a:p>
            <a:pPr marL="0" indent="0">
              <a:buNone/>
            </a:pPr>
            <a:r>
              <a:rPr lang="it-IT" dirty="0" smtClean="0"/>
              <a:t>F. EVENTUALE PUBBLICAZIONE (CONTRIBUTO ORGANIZZATIVO)</a:t>
            </a:r>
          </a:p>
          <a:p>
            <a:pPr marL="0" indent="0">
              <a:buNone/>
            </a:pPr>
            <a:endParaRPr lang="it-IT" dirty="0" smtClean="0"/>
          </a:p>
          <a:p>
            <a:pPr>
              <a:buAutoNum type="arabicPeriod"/>
            </a:pPr>
            <a:endParaRPr lang="it-IT" dirty="0"/>
          </a:p>
          <a:p>
            <a:pPr>
              <a:buAutoNum type="arabicPeriod"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35176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290946"/>
            <a:ext cx="8596668" cy="81663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                 VALORIZZAZIONE DEL PROGETTO 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669701"/>
            <a:ext cx="8596668" cy="53716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/>
          </a:p>
          <a:p>
            <a:r>
              <a:rPr lang="it-IT" dirty="0"/>
              <a:t>Massimizzazione del potenziale delle attività finanziate</a:t>
            </a:r>
          </a:p>
          <a:p>
            <a:endParaRPr lang="it-IT" dirty="0"/>
          </a:p>
          <a:p>
            <a:r>
              <a:rPr lang="it-IT" dirty="0"/>
              <a:t>Risultati adattabili ad altre realtà e necessità, trasferibili a nuovi settori</a:t>
            </a:r>
          </a:p>
          <a:p>
            <a:endParaRPr lang="it-IT" dirty="0"/>
          </a:p>
          <a:p>
            <a:r>
              <a:rPr lang="it-IT" dirty="0"/>
              <a:t>Risultati sostenuti dopo la fine del Progetto ed utilizzabili per influenzare la pratica </a:t>
            </a:r>
            <a:r>
              <a:rPr lang="it-IT" dirty="0" smtClean="0"/>
              <a:t>futura</a:t>
            </a:r>
          </a:p>
          <a:p>
            <a:r>
              <a:rPr lang="it-IT" dirty="0" smtClean="0"/>
              <a:t>Indica </a:t>
            </a:r>
            <a:r>
              <a:rPr lang="it-IT" dirty="0"/>
              <a:t>la possibilità di utilizzare qualcosa traendone </a:t>
            </a:r>
            <a:r>
              <a:rPr lang="it-IT" dirty="0" smtClean="0"/>
              <a:t>beneficio</a:t>
            </a:r>
            <a:endParaRPr lang="it-IT" dirty="0"/>
          </a:p>
          <a:p>
            <a:r>
              <a:rPr lang="it-IT" dirty="0"/>
              <a:t>Processo pianificato che porta potenziali utenti (anche non direttamente collegati al progetto) ad utilizzare i risultati di progetto in maniera efficace</a:t>
            </a:r>
            <a:r>
              <a:rPr lang="it-IT" dirty="0" smtClean="0"/>
              <a:t>.</a:t>
            </a:r>
            <a:endParaRPr lang="it-IT" dirty="0"/>
          </a:p>
          <a:p>
            <a:r>
              <a:rPr lang="it-IT" dirty="0"/>
              <a:t>Permette l’utilizzo dei risultati oltre la fine del Progetto.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988" y="5045201"/>
            <a:ext cx="3602060" cy="181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69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28790"/>
            <a:ext cx="8596668" cy="528034"/>
          </a:xfrm>
        </p:spPr>
        <p:txBody>
          <a:bodyPr>
            <a:normAutofit fontScale="90000"/>
          </a:bodyPr>
          <a:lstStyle/>
          <a:p>
            <a:r>
              <a:rPr lang="it-IT" dirty="0"/>
              <a:t>OBIETTIVI DISSEMINAZIONE E VALORIZZAZIONE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656824"/>
            <a:ext cx="8596668" cy="3660148"/>
          </a:xfrm>
        </p:spPr>
        <p:txBody>
          <a:bodyPr/>
          <a:lstStyle/>
          <a:p>
            <a:r>
              <a:rPr lang="it-IT" dirty="0"/>
              <a:t>Aumentare la consapevolezza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Estendere </a:t>
            </a:r>
            <a:r>
              <a:rPr lang="it-IT" dirty="0" smtClean="0"/>
              <a:t>l’impatto</a:t>
            </a:r>
          </a:p>
          <a:p>
            <a:endParaRPr lang="it-IT" dirty="0"/>
          </a:p>
          <a:p>
            <a:r>
              <a:rPr lang="it-IT" dirty="0"/>
              <a:t>Coinvolgere soggetti interessati e gruppi destinatari nelle attività</a:t>
            </a:r>
          </a:p>
          <a:p>
            <a:endParaRPr lang="it-IT" dirty="0"/>
          </a:p>
          <a:p>
            <a:r>
              <a:rPr lang="it-IT" dirty="0"/>
              <a:t>Condividere la conoscenza e l’esperienza</a:t>
            </a:r>
          </a:p>
          <a:p>
            <a:endParaRPr lang="it-IT" dirty="0"/>
          </a:p>
          <a:p>
            <a:r>
              <a:rPr lang="it-IT" dirty="0"/>
              <a:t>Sviluppare nuove collaborazioni e progetti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228" y="4316972"/>
            <a:ext cx="5602311" cy="254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18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296213"/>
            <a:ext cx="8596668" cy="734097"/>
          </a:xfrm>
        </p:spPr>
        <p:txBody>
          <a:bodyPr/>
          <a:lstStyle/>
          <a:p>
            <a:r>
              <a:rPr lang="it-IT" dirty="0" smtClean="0"/>
              <a:t>RISULTATI DEL PROGETTO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030311"/>
            <a:ext cx="8596668" cy="5011052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RISULTATO: Ciò che viene prodotto dalla realizzazione del vostro Progetto e dalla partecipazione alle mobilità</a:t>
            </a:r>
          </a:p>
          <a:p>
            <a:r>
              <a:rPr lang="it-IT" dirty="0"/>
              <a:t>Un risultato può essere</a:t>
            </a:r>
          </a:p>
          <a:p>
            <a:r>
              <a:rPr lang="it-IT" dirty="0"/>
              <a:t>concreto/tangibile</a:t>
            </a:r>
          </a:p>
          <a:p>
            <a:r>
              <a:rPr lang="it-IT" dirty="0"/>
              <a:t>astratto </a:t>
            </a:r>
          </a:p>
          <a:p>
            <a:pPr marL="0" indent="0">
              <a:buNone/>
            </a:pPr>
            <a:r>
              <a:rPr lang="it-IT" dirty="0" smtClean="0"/>
              <a:t>ad </a:t>
            </a:r>
            <a:r>
              <a:rPr lang="it-IT" dirty="0"/>
              <a:t>es. manuali, materiali formativi, programmi, relazioni di ricerca, studi, manuale di buone pratiche, relazioni di valutazione, certificati di riconoscimento, linee guida, newsletter, video, foto, workshop e laboratori, conoscenze, esperienze acquisite, miglioramento delle abilità, della consapevolezza interculturale e linguistica, …)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81591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270457"/>
            <a:ext cx="8596668" cy="108182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QUALI SONO LE CARATTERISTICHE DI UN RISULTATO DI RILIEVO?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0608" y="1352283"/>
            <a:ext cx="8913394" cy="4689079"/>
          </a:xfrm>
        </p:spPr>
        <p:txBody>
          <a:bodyPr>
            <a:normAutofit/>
          </a:bodyPr>
          <a:lstStyle/>
          <a:p>
            <a:r>
              <a:rPr lang="it-IT" dirty="0"/>
              <a:t>Innovazione</a:t>
            </a:r>
          </a:p>
          <a:p>
            <a:r>
              <a:rPr lang="it-IT" dirty="0"/>
              <a:t>Consistenza</a:t>
            </a:r>
          </a:p>
          <a:p>
            <a:r>
              <a:rPr lang="it-IT" dirty="0"/>
              <a:t>Risultati facilmente fruibili </a:t>
            </a:r>
          </a:p>
          <a:p>
            <a:r>
              <a:rPr lang="it-IT" dirty="0"/>
              <a:t>Trasferibilità - risultati utilizzabili da terzi</a:t>
            </a:r>
          </a:p>
          <a:p>
            <a:pPr marL="0" indent="0">
              <a:buNone/>
            </a:pPr>
            <a:r>
              <a:rPr lang="it-IT" dirty="0"/>
              <a:t>Cosa invece non può essere interpretato di per sé come risultato da pubblicare sulla </a:t>
            </a:r>
            <a:r>
              <a:rPr lang="it-IT" dirty="0" smtClean="0"/>
              <a:t>Piattaforma di disseminazione? 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r>
              <a:rPr lang="it-IT" dirty="0"/>
              <a:t>Le </a:t>
            </a:r>
            <a:r>
              <a:rPr lang="it-IT" dirty="0" err="1"/>
              <a:t>slides</a:t>
            </a:r>
            <a:r>
              <a:rPr lang="it-IT" dirty="0"/>
              <a:t> prodotte dall’organizzatore del corso, a meno che non siano state riutilizzate dalla vostra organizzazione</a:t>
            </a:r>
          </a:p>
          <a:p>
            <a:endParaRPr lang="it-IT" dirty="0"/>
          </a:p>
          <a:p>
            <a:r>
              <a:rPr lang="it-IT" dirty="0"/>
              <a:t>Le foto del viaggio e il racconto personale, a meno che non siano utili per la disseminazione dei risultati del Progetto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51968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881630"/>
          </a:xfrm>
        </p:spPr>
        <p:txBody>
          <a:bodyPr>
            <a:normAutofit fontScale="90000"/>
          </a:bodyPr>
          <a:lstStyle/>
          <a:p>
            <a:r>
              <a:rPr lang="it-IT" sz="2800" dirty="0" smtClean="0"/>
              <a:t>COSA DEVONO FARE I DOCENTI CHE HANNO EFFETTUATO LA MOBILITA’ ( o coloro che si apprestano ad effettuarla) ?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881631"/>
            <a:ext cx="9903854" cy="5887388"/>
          </a:xfrm>
        </p:spPr>
        <p:txBody>
          <a:bodyPr>
            <a:normAutofit fontScale="92500" lnSpcReduction="10000"/>
          </a:bodyPr>
          <a:lstStyle/>
          <a:p>
            <a:pPr>
              <a:buAutoNum type="arabicPeriod"/>
            </a:pPr>
            <a:r>
              <a:rPr lang="it-IT" dirty="0" smtClean="0"/>
              <a:t>Applicare nella didattica in classe, già dal giorno successivo al loro rientro, le strategie apprese durante la mobilità (lasciare traccia su registro elettronico, verbale consigli di classe e relazione fine anno).</a:t>
            </a:r>
          </a:p>
          <a:p>
            <a:pPr>
              <a:buAutoNum type="arabicPeriod"/>
            </a:pPr>
            <a:r>
              <a:rPr lang="it-IT" dirty="0" smtClean="0"/>
              <a:t>Condividere nelle riunioni dipartimentali e nei consigli di classe i contenuti della formazione e della mobilità e i materiali acquisiti con gli altri docenti.</a:t>
            </a:r>
          </a:p>
          <a:p>
            <a:pPr>
              <a:buAutoNum type="arabicPeriod"/>
            </a:pPr>
            <a:r>
              <a:rPr lang="it-IT" dirty="0" smtClean="0"/>
              <a:t>Preparare un report dettagliato con tutte le attività svolte durante la mobilità giorno per giorno (digitale e cartaceo). CONSEGNA TRA UNA SETTIMANA ALLA REFERENTE PROF. ABBATE</a:t>
            </a:r>
          </a:p>
          <a:p>
            <a:pPr>
              <a:buAutoNum type="arabicPeriod"/>
            </a:pPr>
            <a:r>
              <a:rPr lang="it-IT" dirty="0" smtClean="0"/>
              <a:t>Scrivere una relazione in inglese e in  italiano sul periodo di formazione trascorso all’estero (digitale e </a:t>
            </a:r>
            <a:r>
              <a:rPr lang="it-IT" dirty="0" err="1" smtClean="0"/>
              <a:t>carteceo</a:t>
            </a:r>
            <a:r>
              <a:rPr lang="it-IT" dirty="0" smtClean="0"/>
              <a:t>). CONSEGNA ALLA REFERENTE PROF. ABBATE. </a:t>
            </a:r>
          </a:p>
          <a:p>
            <a:pPr>
              <a:buAutoNum type="arabicPeriod"/>
            </a:pPr>
            <a:r>
              <a:rPr lang="it-IT" dirty="0" smtClean="0"/>
              <a:t>Caricare i materiali forniti dai </a:t>
            </a:r>
            <a:r>
              <a:rPr lang="it-IT" dirty="0" err="1" smtClean="0"/>
              <a:t>course</a:t>
            </a:r>
            <a:r>
              <a:rPr lang="it-IT" dirty="0" smtClean="0"/>
              <a:t> provider o prodotti nei workshops durante la mobilità sulla piattaforma </a:t>
            </a:r>
            <a:r>
              <a:rPr lang="it-IT" dirty="0" err="1"/>
              <a:t>M</a:t>
            </a:r>
            <a:r>
              <a:rPr lang="it-IT" dirty="0" err="1" smtClean="0"/>
              <a:t>oodle</a:t>
            </a:r>
            <a:r>
              <a:rPr lang="it-IT" dirty="0" smtClean="0"/>
              <a:t> d’istituto e sulla Piattaforma di disseminazione Erasmus plus </a:t>
            </a:r>
          </a:p>
          <a:p>
            <a:pPr>
              <a:buAutoNum type="arabicPeriod"/>
            </a:pPr>
            <a:r>
              <a:rPr lang="it-IT" dirty="0" smtClean="0"/>
              <a:t>Partecipare alle riunioni indette dalla referente del Progetto e dalla DS. </a:t>
            </a:r>
          </a:p>
          <a:p>
            <a:pPr>
              <a:buAutoNum type="arabicPeriod"/>
            </a:pPr>
            <a:r>
              <a:rPr lang="it-IT" dirty="0" smtClean="0"/>
              <a:t>Partecipare a tutti gli eventi di disseminazione programmati</a:t>
            </a:r>
          </a:p>
          <a:p>
            <a:pPr>
              <a:buAutoNum type="arabicPeriod"/>
            </a:pPr>
            <a:r>
              <a:rPr lang="it-IT" dirty="0" smtClean="0"/>
              <a:t>Partecipare alle </a:t>
            </a:r>
            <a:r>
              <a:rPr lang="it-IT" dirty="0" err="1" smtClean="0"/>
              <a:t>skype</a:t>
            </a:r>
            <a:r>
              <a:rPr lang="it-IT" dirty="0" smtClean="0"/>
              <a:t> conference organizzative con i partner di progetto (soprattutto per lo job </a:t>
            </a:r>
            <a:r>
              <a:rPr lang="it-IT" dirty="0" err="1" smtClean="0"/>
              <a:t>shadowing</a:t>
            </a:r>
            <a:r>
              <a:rPr lang="it-IT" dirty="0" smtClean="0"/>
              <a:t>)</a:t>
            </a:r>
          </a:p>
          <a:p>
            <a:pPr>
              <a:buAutoNum type="arabicPeriod"/>
            </a:pPr>
            <a:r>
              <a:rPr lang="it-IT" dirty="0" smtClean="0"/>
              <a:t>Dare la propria disponibilità ad accogliere in classe i colleghi stranieri delle scuole partner del progetto al fine di scambiare le buone pratiche. </a:t>
            </a:r>
          </a:p>
          <a:p>
            <a:pPr>
              <a:buAutoNum type="arabicPeriod"/>
            </a:pPr>
            <a:r>
              <a:rPr lang="it-IT" dirty="0" smtClean="0"/>
              <a:t>Iscriversi a </a:t>
            </a:r>
            <a:r>
              <a:rPr lang="it-IT" dirty="0" err="1" smtClean="0"/>
              <a:t>Etwinning</a:t>
            </a:r>
            <a:r>
              <a:rPr lang="it-IT" dirty="0" smtClean="0"/>
              <a:t> (</a:t>
            </a:r>
            <a:r>
              <a:rPr lang="it-IT" dirty="0" smtClean="0">
                <a:hlinkClick r:id="rId2"/>
              </a:rPr>
              <a:t>www.etwinning.net</a:t>
            </a:r>
            <a:r>
              <a:rPr lang="it-IT" dirty="0" smtClean="0"/>
              <a:t>) per condividere i risultati nel </a:t>
            </a:r>
            <a:r>
              <a:rPr lang="it-IT" dirty="0" err="1" smtClean="0"/>
              <a:t>twinspace</a:t>
            </a:r>
            <a:r>
              <a:rPr lang="it-IT" dirty="0" smtClean="0"/>
              <a:t>  (tempo per profilarsi sulla piattaforma: 2 minuti) </a:t>
            </a:r>
          </a:p>
          <a:p>
            <a:pPr>
              <a:buAutoNum type="arabicPeriod"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650" y="153975"/>
            <a:ext cx="2419350" cy="93341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302" y="5010454"/>
            <a:ext cx="2381250" cy="175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745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7730" y="141668"/>
            <a:ext cx="8926272" cy="669701"/>
          </a:xfrm>
        </p:spPr>
        <p:txBody>
          <a:bodyPr>
            <a:normAutofit/>
          </a:bodyPr>
          <a:lstStyle/>
          <a:p>
            <a:r>
              <a:rPr lang="it-IT" dirty="0" smtClean="0"/>
              <a:t>RELAZIONE E REPORT 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8789" y="811368"/>
            <a:ext cx="9145213" cy="6046631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CHIARIRE NELLA RELAZIONE </a:t>
            </a:r>
            <a:r>
              <a:rPr lang="it-IT" dirty="0"/>
              <a:t>LE MOTIVAZIONI PROFESSIONALI CHE HANNO SPINTO ALLA RICHIESTA </a:t>
            </a:r>
            <a:r>
              <a:rPr lang="it-IT" dirty="0" smtClean="0"/>
              <a:t>DI MOBILITA’ E LE COMPETENZE PROFESSIONALE ALL’INIZIO E ALLA FINE DELLA STESSA </a:t>
            </a:r>
          </a:p>
          <a:p>
            <a:pPr marL="0" indent="0">
              <a:buNone/>
            </a:pPr>
            <a:r>
              <a:rPr lang="it-IT" dirty="0" smtClean="0"/>
              <a:t>RIFLETTERE SUGLI OBIETTIVI DELLA MOBILITA’ E SUL RAGGIUNGIMENTO DEGLI STESSI AL TERMINE DI ESSA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PRESENTAZIONE PARTICOLAREGGIATA </a:t>
            </a:r>
            <a:r>
              <a:rPr lang="it-IT" dirty="0"/>
              <a:t>DELL’ENTE CHE HA EROGATO LA </a:t>
            </a:r>
            <a:r>
              <a:rPr lang="it-IT" dirty="0" smtClean="0"/>
              <a:t>FORMAZIONE (O DELLA SCUOLA NELLA QUALE SI E’ TENUTA L’ATTIVITA’ DI JOBSHADOWING)  </a:t>
            </a:r>
          </a:p>
          <a:p>
            <a:pPr marL="0" indent="0">
              <a:buNone/>
            </a:pPr>
            <a:r>
              <a:rPr lang="it-IT" dirty="0" smtClean="0"/>
              <a:t>NEL REPORT  </a:t>
            </a:r>
            <a:r>
              <a:rPr lang="it-IT" dirty="0"/>
              <a:t>ESSERE DETTAGLIATI NELLA DESCRIZIONE DELLE </a:t>
            </a:r>
            <a:r>
              <a:rPr lang="it-IT" dirty="0" smtClean="0"/>
              <a:t>ATTIVITA’ </a:t>
            </a:r>
            <a:r>
              <a:rPr lang="it-IT" dirty="0"/>
              <a:t>DI FORMAZIONE (AGGIUNGERE </a:t>
            </a:r>
            <a:r>
              <a:rPr lang="it-IT" dirty="0" smtClean="0"/>
              <a:t>PRECISA CALENDARIZZAZIONE </a:t>
            </a:r>
            <a:r>
              <a:rPr lang="it-IT" dirty="0"/>
              <a:t>DEL </a:t>
            </a:r>
            <a:r>
              <a:rPr lang="it-IT" dirty="0" smtClean="0"/>
              <a:t>CORSO, VISITE GUIDATE, LABORATORI, LAVORI DI GRUPPO , VISITE A SCUOLE ETC.. ETC… )  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DESCRIVERE CON CURA I </a:t>
            </a:r>
            <a:r>
              <a:rPr lang="it-IT" dirty="0"/>
              <a:t>WEB TOOLS E  ICT ADOPERATI </a:t>
            </a:r>
            <a:r>
              <a:rPr lang="it-IT" dirty="0" smtClean="0"/>
              <a:t>, I WORKSHOPS, I MATERIALI (ALLEGARE SITOGRAFIA ) 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PIANIFICARE NELLA RELAZIONE IL FOLLOW UP  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866" y="5074275"/>
            <a:ext cx="3810000" cy="178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06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3" y="90152"/>
            <a:ext cx="8596668" cy="980101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CHE ASPETTATE? E’ UNA OCCASIONE UNICA!!!!</a:t>
            </a:r>
            <a:br>
              <a:rPr lang="it-IT" dirty="0" smtClean="0"/>
            </a:br>
            <a:r>
              <a:rPr lang="it-IT" smtClean="0"/>
              <a:t>PARTITE! 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77333" y="1390919"/>
            <a:ext cx="9252277" cy="4650444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Non abbiate paura! Candidatevi! E’ una occasione unica di crescita professionale e umana. Sarete docenti e persone migliori al vostro ritorno, mettetevi in gioco! Il mutamento fa nascere </a:t>
            </a:r>
            <a:r>
              <a:rPr lang="it-IT" dirty="0" err="1" smtClean="0"/>
              <a:t>enrgie</a:t>
            </a:r>
            <a:r>
              <a:rPr lang="it-IT" dirty="0" smtClean="0"/>
              <a:t> nuove e nuove possibilità, non chiudetevi al cambiamento! Uscite fuori dalla vostra comfort zone e partite, non ve ne pentirete: avrete fatto qualcosa per la vostra scuola, per i vostri alunni ma , soprattutto, per voi!!!!! Distinguetevi: </a:t>
            </a:r>
            <a:r>
              <a:rPr lang="it-IT" dirty="0" err="1" smtClean="0"/>
              <a:t>Move</a:t>
            </a:r>
            <a:r>
              <a:rPr lang="it-IT" dirty="0" smtClean="0"/>
              <a:t> out from </a:t>
            </a:r>
            <a:r>
              <a:rPr lang="it-IT" dirty="0" err="1" smtClean="0"/>
              <a:t>your</a:t>
            </a:r>
            <a:r>
              <a:rPr lang="it-IT" dirty="0" smtClean="0"/>
              <a:t> COMFORT zone! 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04" y="3850783"/>
            <a:ext cx="3337036" cy="251124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040" y="3843690"/>
            <a:ext cx="3778473" cy="2525431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0513" y="3850784"/>
            <a:ext cx="2857500" cy="25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2310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336</TotalTime>
  <Words>1421</Words>
  <Application>Microsoft Macintosh PowerPoint</Application>
  <PresentationFormat>Widescreen</PresentationFormat>
  <Paragraphs>115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Trebuchet MS</vt:lpstr>
      <vt:lpstr>Wingdings 3</vt:lpstr>
      <vt:lpstr>Arial</vt:lpstr>
      <vt:lpstr>Sfaccettatura</vt:lpstr>
      <vt:lpstr>ERASMUS PLUS </vt:lpstr>
      <vt:lpstr>               SCOPO DEL PROGETTO </vt:lpstr>
      <vt:lpstr>FLUSSO DELLE MOBILITA’ E PARTNER DI PROGETTO</vt:lpstr>
      <vt:lpstr>                         CONTROLLI </vt:lpstr>
      <vt:lpstr>                 Disseminazione </vt:lpstr>
      <vt:lpstr>OBIETTIVI DI DISSEMINAZIONE</vt:lpstr>
      <vt:lpstr>MODALITA’ DI DISSEMINAZIONE</vt:lpstr>
      <vt:lpstr>                 VALORIZZAZIONE DEL PROGETTO  </vt:lpstr>
      <vt:lpstr>OBIETTIVI DISSEMINAZIONE E VALORIZZAZIONE  </vt:lpstr>
      <vt:lpstr>RISULTATI DEL PROGETTO</vt:lpstr>
      <vt:lpstr>QUALI SONO LE CARATTERISTICHE DI UN RISULTATO DI RILIEVO? </vt:lpstr>
      <vt:lpstr>COSA DEVONO FARE I DOCENTI CHE HANNO EFFETTUATO LA MOBILITA’ ( o coloro che si apprestano ad effettuarla) ?</vt:lpstr>
      <vt:lpstr>RELAZIONE E REPORT  </vt:lpstr>
      <vt:lpstr>CHE ASPETTATE? E’ UNA OCCASIONE UNICA!!!! PARTITE!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PLUS</dc:title>
  <dc:creator>emma</dc:creator>
  <cp:lastModifiedBy>Emma Abbate</cp:lastModifiedBy>
  <cp:revision>21</cp:revision>
  <dcterms:created xsi:type="dcterms:W3CDTF">2016-03-03T09:24:18Z</dcterms:created>
  <dcterms:modified xsi:type="dcterms:W3CDTF">2016-09-11T21:52:20Z</dcterms:modified>
</cp:coreProperties>
</file>