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322" r:id="rId2"/>
    <p:sldId id="340" r:id="rId3"/>
    <p:sldId id="345" r:id="rId4"/>
    <p:sldId id="351" r:id="rId5"/>
    <p:sldId id="346" r:id="rId6"/>
    <p:sldId id="334" r:id="rId7"/>
    <p:sldId id="339" r:id="rId8"/>
    <p:sldId id="291" r:id="rId9"/>
    <p:sldId id="357" r:id="rId10"/>
    <p:sldId id="321" r:id="rId11"/>
    <p:sldId id="308" r:id="rId12"/>
    <p:sldId id="309" r:id="rId13"/>
    <p:sldId id="313" r:id="rId14"/>
    <p:sldId id="352" r:id="rId15"/>
    <p:sldId id="354" r:id="rId16"/>
    <p:sldId id="333" r:id="rId17"/>
    <p:sldId id="330" r:id="rId18"/>
    <p:sldId id="331" r:id="rId19"/>
    <p:sldId id="355" r:id="rId20"/>
    <p:sldId id="323" r:id="rId21"/>
    <p:sldId id="332" r:id="rId22"/>
    <p:sldId id="347" r:id="rId23"/>
    <p:sldId id="350" r:id="rId24"/>
  </p:sldIdLst>
  <p:sldSz cx="9144000" cy="6858000" type="screen4x3"/>
  <p:notesSz cx="6797675" cy="9926638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09B"/>
    <a:srgbClr val="003C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5" autoAdjust="0"/>
    <p:restoredTop sz="54038" autoAdjust="0"/>
  </p:normalViewPr>
  <p:slideViewPr>
    <p:cSldViewPr>
      <p:cViewPr varScale="1">
        <p:scale>
          <a:sx n="92" d="100"/>
          <a:sy n="92" d="100"/>
        </p:scale>
        <p:origin x="1712" y="184"/>
      </p:cViewPr>
      <p:guideLst>
        <p:guide orient="horz" pos="2160"/>
        <p:guide pos="2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400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AE5492-D0A5-4D95-8127-A2E3B36205AD}" type="datetimeFigureOut">
              <a:rPr lang="fi-FI" smtClean="0"/>
              <a:t>12.9.2016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1" y="9428710"/>
            <a:ext cx="2946400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49688" y="9428710"/>
            <a:ext cx="2946400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09E129-8513-4A56-873A-B11A8D0FE8A4}" type="slidenum">
              <a:rPr lang="fi-FI" smtClean="0"/>
              <a:t>‹n.›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176445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7" y="0"/>
            <a:ext cx="2945659" cy="496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6125"/>
            <a:ext cx="4962525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8" y="4715154"/>
            <a:ext cx="4984962" cy="446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 noProof="0" smtClean="0"/>
              <a:t>Click to edit Master text styles</a:t>
            </a:r>
          </a:p>
          <a:p>
            <a:pPr lvl="1"/>
            <a:r>
              <a:rPr lang="fi-FI" altLang="fi-FI" noProof="0" smtClean="0"/>
              <a:t>Second level</a:t>
            </a:r>
          </a:p>
          <a:p>
            <a:pPr lvl="2"/>
            <a:r>
              <a:rPr lang="fi-FI" altLang="fi-FI" noProof="0" smtClean="0"/>
              <a:t>Third level</a:t>
            </a:r>
          </a:p>
          <a:p>
            <a:pPr lvl="3"/>
            <a:r>
              <a:rPr lang="fi-FI" altLang="fi-FI" noProof="0" smtClean="0"/>
              <a:t>Fourth level</a:t>
            </a:r>
          </a:p>
          <a:p>
            <a:pPr lvl="4"/>
            <a:r>
              <a:rPr lang="fi-FI" altLang="fi-FI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45659" cy="496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7" y="9430306"/>
            <a:ext cx="2945659" cy="496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D3E5BDBB-ACB2-4133-ADBB-CCEE709DB89A}" type="slidenum">
              <a:rPr lang="fi-FI" altLang="fi-FI"/>
              <a:pPr>
                <a:defRPr/>
              </a:pPr>
              <a:t>‹n.›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6616425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endParaRPr lang="fi-FI" altLang="fi-FI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endParaRPr lang="fi-FI" altLang="fi-FI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endParaRPr lang="fi-FI" altLang="fi-FI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6B811F-78A5-4D51-8334-F51E075296E8}" type="slidenum">
              <a:rPr lang="fi-FI" altLang="fi-FI"/>
              <a:pPr/>
              <a:t>20</a:t>
            </a:fld>
            <a:endParaRPr lang="fi-FI" altLang="fi-FI"/>
          </a:p>
        </p:txBody>
      </p:sp>
      <p:sp>
        <p:nvSpPr>
          <p:cNvPr id="228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49613" y="2851150"/>
            <a:ext cx="0" cy="0"/>
          </a:xfrm>
          <a:ln/>
        </p:spPr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5075" y="4714875"/>
            <a:ext cx="1658938" cy="182563"/>
          </a:xfrm>
        </p:spPr>
        <p:txBody>
          <a:bodyPr/>
          <a:lstStyle/>
          <a:p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951241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-19050"/>
            <a:ext cx="9183688" cy="689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81000" y="2438400"/>
            <a:ext cx="8382000" cy="1524000"/>
          </a:xfrm>
        </p:spPr>
        <p:txBody>
          <a:bodyPr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altLang="fi-FI" noProof="0" smtClean="0"/>
              <a:t>Click to edit Master 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148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  <a:latin typeface="Trebuchet MS" pitchFamily="34" charset="0"/>
              </a:defRPr>
            </a:lvl1pPr>
          </a:lstStyle>
          <a:p>
            <a:pPr lvl="0"/>
            <a:r>
              <a:rPr lang="fi-FI" altLang="fi-FI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1374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 altLang="fi-FI"/>
              <a:t>Veikko Forssalainen,  </a:t>
            </a:r>
            <a:fld id="{9BC8AE35-AD00-44E6-BBD8-2291D74AF5FC}" type="datetime4">
              <a:rPr lang="fi-FI" altLang="fi-FI"/>
              <a:pPr>
                <a:defRPr/>
              </a:pPr>
              <a:t>12. syyskuu 2016</a:t>
            </a:fld>
            <a:endParaRPr lang="fi-FI" altLang="fi-FI" sz="1400" b="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352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 altLang="fi-FI"/>
              <a:t>Veikko Forssalainen,  </a:t>
            </a:r>
            <a:fld id="{9BC8AE35-AD00-44E6-BBD8-2291D74AF5FC}" type="datetime4">
              <a:rPr lang="fi-FI" altLang="fi-FI"/>
              <a:pPr>
                <a:defRPr/>
              </a:pPr>
              <a:t>12. syyskuu 2016</a:t>
            </a:fld>
            <a:endParaRPr lang="fi-FI" altLang="fi-FI" sz="1400" b="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175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1219200" y="2590800"/>
            <a:ext cx="3276600" cy="350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2590800"/>
            <a:ext cx="3276600" cy="350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 altLang="fi-FI"/>
              <a:t>Veikko Forssalainen,  </a:t>
            </a:r>
            <a:fld id="{9BC8AE35-AD00-44E6-BBD8-2291D74AF5FC}" type="datetime4">
              <a:rPr lang="fi-FI" altLang="fi-FI"/>
              <a:pPr>
                <a:defRPr/>
              </a:pPr>
              <a:t>12. syyskuu 2016</a:t>
            </a:fld>
            <a:endParaRPr lang="fi-FI" altLang="fi-FI" sz="1400" b="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657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 altLang="fi-FI"/>
              <a:t>Veikko Forssalainen,  </a:t>
            </a:r>
            <a:fld id="{9BC8AE35-AD00-44E6-BBD8-2291D74AF5FC}" type="datetime4">
              <a:rPr lang="fi-FI" altLang="fi-FI"/>
              <a:pPr>
                <a:defRPr/>
              </a:pPr>
              <a:t>12. syyskuu 2016</a:t>
            </a:fld>
            <a:endParaRPr lang="fi-FI" altLang="fi-FI" sz="1400" b="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257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 altLang="fi-FI"/>
              <a:t>Veikko Forssalainen,  </a:t>
            </a:r>
            <a:fld id="{9BC8AE35-AD00-44E6-BBD8-2291D74AF5FC}" type="datetime4">
              <a:rPr lang="fi-FI" altLang="fi-FI"/>
              <a:pPr>
                <a:defRPr/>
              </a:pPr>
              <a:t>12. syyskuu 2016</a:t>
            </a:fld>
            <a:endParaRPr lang="fi-FI" altLang="fi-FI" sz="1400" b="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162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 altLang="fi-FI"/>
              <a:t>Veikko Forssalainen,  </a:t>
            </a:r>
            <a:fld id="{9BC8AE35-AD00-44E6-BBD8-2291D74AF5FC}" type="datetime4">
              <a:rPr lang="fi-FI" altLang="fi-FI"/>
              <a:pPr>
                <a:defRPr/>
              </a:pPr>
              <a:t>12. syyskuu 2016</a:t>
            </a:fld>
            <a:endParaRPr lang="fi-FI" altLang="fi-FI" sz="1400" b="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107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 altLang="fi-FI"/>
              <a:t>Veikko Forssalainen,  </a:t>
            </a:r>
            <a:fld id="{9BC8AE35-AD00-44E6-BBD8-2291D74AF5FC}" type="datetime4">
              <a:rPr lang="fi-FI" altLang="fi-FI"/>
              <a:pPr>
                <a:defRPr/>
              </a:pPr>
              <a:t>12. syyskuu 2016</a:t>
            </a:fld>
            <a:endParaRPr lang="fi-FI" altLang="fi-FI" sz="1400" b="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557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i-FI" noProof="0" smtClean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 altLang="fi-FI"/>
              <a:t>Veikko Forssalainen,  </a:t>
            </a:r>
            <a:fld id="{9BC8AE35-AD00-44E6-BBD8-2291D74AF5FC}" type="datetime4">
              <a:rPr lang="fi-FI" altLang="fi-FI"/>
              <a:pPr>
                <a:defRPr/>
              </a:pPr>
              <a:t>12. syyskuu 2016</a:t>
            </a:fld>
            <a:endParaRPr lang="fi-FI" altLang="fi-FI" sz="1400" b="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922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 altLang="fi-FI"/>
              <a:t>Veikko Forssalainen,  </a:t>
            </a:r>
            <a:fld id="{9BC8AE35-AD00-44E6-BBD8-2291D74AF5FC}" type="datetime4">
              <a:rPr lang="fi-FI" altLang="fi-FI"/>
              <a:pPr>
                <a:defRPr/>
              </a:pPr>
              <a:t>12. syyskuu 2016</a:t>
            </a:fld>
            <a:endParaRPr lang="fi-FI" altLang="fi-FI" sz="1400" b="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17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438900" y="1524000"/>
            <a:ext cx="1866900" cy="4572000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1524000"/>
            <a:ext cx="5448300" cy="4572000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 altLang="fi-FI"/>
              <a:t>Veikko Forssalainen,  </a:t>
            </a:r>
            <a:fld id="{9BC8AE35-AD00-44E6-BBD8-2291D74AF5FC}" type="datetime4">
              <a:rPr lang="fi-FI" altLang="fi-FI"/>
              <a:pPr>
                <a:defRPr/>
              </a:pPr>
              <a:t>12. syyskuu 2016</a:t>
            </a:fld>
            <a:endParaRPr lang="fi-FI" altLang="fi-FI" sz="1400" b="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934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98850" cy="1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7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19388"/>
            <a:ext cx="9183688" cy="413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1524000"/>
            <a:ext cx="7467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2590800"/>
            <a:ext cx="67056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 smtClean="0"/>
              <a:t>Click to edit Master text styles</a:t>
            </a:r>
          </a:p>
          <a:p>
            <a:pPr lvl="1"/>
            <a:r>
              <a:rPr lang="fi-FI" altLang="fi-FI" smtClean="0"/>
              <a:t>Second level</a:t>
            </a:r>
          </a:p>
          <a:p>
            <a:pPr lvl="2"/>
            <a:r>
              <a:rPr lang="fi-FI" altLang="fi-FI" smtClean="0"/>
              <a:t>Third level</a:t>
            </a:r>
          </a:p>
          <a:p>
            <a:pPr lvl="3"/>
            <a:r>
              <a:rPr lang="fi-FI" altLang="fi-FI" smtClean="0"/>
              <a:t>Fourth level</a:t>
            </a:r>
          </a:p>
          <a:p>
            <a:pPr lvl="4"/>
            <a:r>
              <a:rPr lang="fi-FI" altLang="fi-FI" smtClean="0"/>
              <a:t>Fifth level</a:t>
            </a:r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8300" y="6515100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 b="1" smtClean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fi-FI" altLang="fi-FI"/>
              <a:t>Veikko Forssalainen,  </a:t>
            </a:r>
            <a:fld id="{9BC8AE35-AD00-44E6-BBD8-2291D74AF5FC}" type="datetime4">
              <a:rPr lang="fi-FI" altLang="fi-FI"/>
              <a:pPr>
                <a:defRPr/>
              </a:pPr>
              <a:t>12. syyskuu 2016</a:t>
            </a:fld>
            <a:endParaRPr lang="fi-FI" altLang="fi-FI" sz="1400" b="0">
              <a:solidFill>
                <a:schemeClr val="tx1"/>
              </a:solidFill>
              <a:latin typeface="Times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3C78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3C78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3C78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3C78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3C78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003C78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003C78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003C78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003C78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003C78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rgbClr val="003C78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003C78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3C78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3C78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3C78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3C78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3C78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3C78"/>
          </a:solidFill>
          <a:latin typeface="+mn-lt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forssanyhteislyseo.fi/" TargetMode="External"/><Relationship Id="rId3" Type="http://schemas.openxmlformats.org/officeDocument/2006/relationships/hyperlink" Target="mailto:simo.veistola@forssa.fi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fi-FI" altLang="fi-FI" dirty="0" err="1" smtClean="0"/>
              <a:t>Finnish</a:t>
            </a:r>
            <a:r>
              <a:rPr lang="fi-FI" altLang="fi-FI" dirty="0" smtClean="0"/>
              <a:t> </a:t>
            </a:r>
            <a:r>
              <a:rPr lang="fi-FI" altLang="fi-FI" dirty="0" err="1" smtClean="0"/>
              <a:t>school</a:t>
            </a:r>
            <a:r>
              <a:rPr lang="fi-FI" altLang="fi-FI" dirty="0" smtClean="0"/>
              <a:t> </a:t>
            </a:r>
            <a:r>
              <a:rPr lang="fi-FI" altLang="fi-FI" dirty="0" err="1" smtClean="0"/>
              <a:t>system</a:t>
            </a:r>
            <a:endParaRPr lang="fi-FI" altLang="fi-FI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fi-FI" altLang="fi-FI" dirty="0" smtClean="0"/>
          </a:p>
        </p:txBody>
      </p:sp>
    </p:spTree>
    <p:extLst>
      <p:ext uri="{BB962C8B-B14F-4D97-AF65-F5344CB8AC3E}">
        <p14:creationId xmlns:p14="http://schemas.microsoft.com/office/powerpoint/2010/main" val="363632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Education</a:t>
            </a:r>
            <a:r>
              <a:rPr lang="fi-FI" dirty="0" smtClean="0"/>
              <a:t> </a:t>
            </a:r>
            <a:r>
              <a:rPr lang="fi-FI" dirty="0" err="1" smtClean="0"/>
              <a:t>system</a:t>
            </a:r>
            <a:endParaRPr lang="fi-FI" dirty="0"/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20072" y="476672"/>
            <a:ext cx="3780548" cy="5935746"/>
          </a:xfrm>
          <a:prstGeom prst="rect">
            <a:avLst/>
          </a:prstGeom>
        </p:spPr>
      </p:pic>
      <p:sp>
        <p:nvSpPr>
          <p:cNvPr id="3" name="Tekstiruutu 2"/>
          <p:cNvSpPr txBox="1"/>
          <p:nvPr/>
        </p:nvSpPr>
        <p:spPr>
          <a:xfrm>
            <a:off x="683568" y="2708920"/>
            <a:ext cx="38164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 smtClean="0"/>
              <a:t>Basic </a:t>
            </a:r>
            <a:r>
              <a:rPr lang="fi-FI" dirty="0" err="1" smtClean="0"/>
              <a:t>education</a:t>
            </a:r>
            <a:r>
              <a:rPr lang="fi-FI" dirty="0" smtClean="0"/>
              <a:t> 6+3 </a:t>
            </a:r>
            <a:r>
              <a:rPr lang="fi-FI" dirty="0" err="1" smtClean="0"/>
              <a:t>years</a:t>
            </a:r>
            <a:endParaRPr lang="fi-FI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 err="1" smtClean="0"/>
              <a:t>Vocational</a:t>
            </a:r>
            <a:r>
              <a:rPr lang="fi-FI" dirty="0" smtClean="0"/>
              <a:t> </a:t>
            </a:r>
            <a:r>
              <a:rPr lang="fi-FI" dirty="0" err="1" smtClean="0"/>
              <a:t>school</a:t>
            </a:r>
            <a:r>
              <a:rPr lang="fi-FI" dirty="0" smtClean="0"/>
              <a:t> </a:t>
            </a:r>
            <a:r>
              <a:rPr lang="fi-FI" dirty="0" err="1" smtClean="0"/>
              <a:t>or</a:t>
            </a:r>
            <a:r>
              <a:rPr lang="fi-FI" dirty="0" smtClean="0"/>
              <a:t> </a:t>
            </a:r>
            <a:r>
              <a:rPr lang="fi-FI" dirty="0" err="1" smtClean="0"/>
              <a:t>upper</a:t>
            </a:r>
            <a:r>
              <a:rPr lang="fi-FI" dirty="0" smtClean="0"/>
              <a:t> </a:t>
            </a:r>
            <a:r>
              <a:rPr lang="fi-FI" dirty="0" err="1" smtClean="0"/>
              <a:t>secondary</a:t>
            </a:r>
            <a:r>
              <a:rPr lang="fi-FI" dirty="0" smtClean="0"/>
              <a:t> </a:t>
            </a:r>
            <a:r>
              <a:rPr lang="fi-FI" dirty="0" err="1" smtClean="0"/>
              <a:t>school</a:t>
            </a:r>
            <a:r>
              <a:rPr lang="fi-FI" dirty="0" smtClean="0"/>
              <a:t> (Forssan yhteislyseo)3 </a:t>
            </a:r>
            <a:r>
              <a:rPr lang="fi-FI" dirty="0" err="1" smtClean="0"/>
              <a:t>years</a:t>
            </a:r>
            <a:endParaRPr lang="fi-FI" dirty="0" smtClean="0"/>
          </a:p>
          <a:p>
            <a:endParaRPr lang="fi-FI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dirty="0" smtClean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333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43608" y="1253716"/>
            <a:ext cx="7467600" cy="834008"/>
          </a:xfrm>
        </p:spPr>
        <p:txBody>
          <a:bodyPr/>
          <a:lstStyle/>
          <a:p>
            <a:r>
              <a:rPr lang="fi-FI" dirty="0" smtClean="0"/>
              <a:t>Upper </a:t>
            </a:r>
            <a:r>
              <a:rPr lang="fi-FI" dirty="0" err="1" smtClean="0"/>
              <a:t>secondary</a:t>
            </a:r>
            <a:r>
              <a:rPr lang="fi-FI" dirty="0" smtClean="0"/>
              <a:t> </a:t>
            </a:r>
            <a:r>
              <a:rPr lang="fi-FI" dirty="0" err="1" smtClean="0"/>
              <a:t>schools</a:t>
            </a:r>
            <a:r>
              <a:rPr lang="fi-FI" dirty="0" smtClean="0"/>
              <a:t> (lukio, Forssan yhteislyseo in </a:t>
            </a:r>
            <a:r>
              <a:rPr lang="fi-FI" dirty="0" err="1" smtClean="0"/>
              <a:t>the</a:t>
            </a:r>
            <a:r>
              <a:rPr lang="fi-FI" dirty="0" smtClean="0"/>
              <a:t> city of Forssa)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71600" y="1670720"/>
            <a:ext cx="6705600" cy="1686272"/>
          </a:xfrm>
        </p:spPr>
        <p:txBody>
          <a:bodyPr/>
          <a:lstStyle/>
          <a:p>
            <a:endParaRPr lang="fi-FI" dirty="0" smtClean="0"/>
          </a:p>
          <a:p>
            <a:endParaRPr lang="fi-FI" dirty="0"/>
          </a:p>
          <a:p>
            <a:r>
              <a:rPr lang="fi-FI" dirty="0" smtClean="0"/>
              <a:t>C. 50 % of </a:t>
            </a:r>
            <a:r>
              <a:rPr lang="fi-FI" dirty="0" err="1" smtClean="0"/>
              <a:t>students</a:t>
            </a:r>
            <a:endParaRPr lang="fi-FI" dirty="0" smtClean="0"/>
          </a:p>
          <a:p>
            <a:r>
              <a:rPr lang="en-US" dirty="0" smtClean="0"/>
              <a:t>provide </a:t>
            </a:r>
            <a:r>
              <a:rPr lang="en-US" dirty="0"/>
              <a:t>sufficient capabilities for further </a:t>
            </a:r>
            <a:r>
              <a:rPr lang="en-US" dirty="0" smtClean="0"/>
              <a:t>studies (universities, universities of applied science)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0308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i-FI" altLang="fi-FI" smtClean="0"/>
              <a:t>Veikko Forssalainen,  </a:t>
            </a:r>
            <a:fld id="{9BC8AE35-AD00-44E6-BBD8-2291D74AF5FC}" type="datetime4">
              <a:rPr lang="fi-FI" altLang="fi-FI" smtClean="0"/>
              <a:pPr>
                <a:defRPr/>
              </a:pPr>
              <a:t>12. syyskuu 2016</a:t>
            </a:fld>
            <a:endParaRPr lang="fi-FI" altLang="fi-FI" sz="1400" b="0">
              <a:solidFill>
                <a:schemeClr val="tx1"/>
              </a:solidFill>
              <a:latin typeface="Times" charset="0"/>
            </a:endParaRPr>
          </a:p>
        </p:txBody>
      </p:sp>
      <p:pic>
        <p:nvPicPr>
          <p:cNvPr id="5" name="Picture 2" descr="Z:\veistola_siirretty_31.1.2011\teksti\valokuvia\fyL_elokuu_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0413" y="-282575"/>
            <a:ext cx="11558588" cy="714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025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43608" y="836712"/>
            <a:ext cx="7467600" cy="834008"/>
          </a:xfrm>
        </p:spPr>
        <p:txBody>
          <a:bodyPr/>
          <a:lstStyle/>
          <a:p>
            <a:r>
              <a:rPr lang="fi-FI" dirty="0" smtClean="0"/>
              <a:t>Upper </a:t>
            </a:r>
            <a:r>
              <a:rPr lang="fi-FI" dirty="0" err="1" smtClean="0"/>
              <a:t>secondary</a:t>
            </a:r>
            <a:r>
              <a:rPr lang="fi-FI" dirty="0" smtClean="0"/>
              <a:t> </a:t>
            </a:r>
            <a:r>
              <a:rPr lang="fi-FI" dirty="0" err="1" smtClean="0"/>
              <a:t>schools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71600" y="1670720"/>
            <a:ext cx="6705600" cy="1686272"/>
          </a:xfrm>
        </p:spPr>
        <p:txBody>
          <a:bodyPr/>
          <a:lstStyle/>
          <a:p>
            <a:r>
              <a:rPr lang="fi-FI" dirty="0" smtClean="0"/>
              <a:t>2-4 </a:t>
            </a:r>
            <a:r>
              <a:rPr lang="fi-FI" dirty="0" err="1" smtClean="0"/>
              <a:t>years</a:t>
            </a:r>
            <a:r>
              <a:rPr lang="fi-FI" dirty="0" smtClean="0"/>
              <a:t> of </a:t>
            </a:r>
            <a:r>
              <a:rPr lang="fi-FI" dirty="0" err="1" smtClean="0"/>
              <a:t>studies</a:t>
            </a:r>
            <a:endParaRPr lang="fi-FI" dirty="0" smtClean="0"/>
          </a:p>
          <a:p>
            <a:r>
              <a:rPr lang="fi-FI" dirty="0" err="1"/>
              <a:t>E</a:t>
            </a:r>
            <a:r>
              <a:rPr lang="fi-FI" dirty="0" err="1" smtClean="0"/>
              <a:t>ducation</a:t>
            </a:r>
            <a:r>
              <a:rPr lang="fi-FI" dirty="0" smtClean="0"/>
              <a:t> is </a:t>
            </a:r>
            <a:r>
              <a:rPr lang="fi-FI" dirty="0" err="1" smtClean="0"/>
              <a:t>free</a:t>
            </a:r>
            <a:r>
              <a:rPr lang="fi-FI" dirty="0" smtClean="0"/>
              <a:t> (</a:t>
            </a:r>
            <a:r>
              <a:rPr lang="fi-FI" dirty="0" err="1" smtClean="0"/>
              <a:t>incl</a:t>
            </a:r>
            <a:r>
              <a:rPr lang="fi-FI" dirty="0" smtClean="0"/>
              <a:t>. </a:t>
            </a:r>
            <a:r>
              <a:rPr lang="fi-FI" dirty="0" err="1"/>
              <a:t>l</a:t>
            </a:r>
            <a:r>
              <a:rPr lang="fi-FI" dirty="0" err="1" smtClean="0"/>
              <a:t>unch</a:t>
            </a:r>
            <a:r>
              <a:rPr lang="fi-FI" dirty="0" smtClean="0"/>
              <a:t>)</a:t>
            </a:r>
          </a:p>
          <a:p>
            <a:r>
              <a:rPr lang="fi-FI" dirty="0" err="1" smtClean="0"/>
              <a:t>Students</a:t>
            </a:r>
            <a:r>
              <a:rPr lang="fi-FI" dirty="0" smtClean="0"/>
              <a:t> </a:t>
            </a:r>
            <a:r>
              <a:rPr lang="fi-FI" dirty="0" err="1" smtClean="0"/>
              <a:t>pay</a:t>
            </a:r>
            <a:r>
              <a:rPr lang="fi-FI" dirty="0" smtClean="0"/>
              <a:t> for </a:t>
            </a:r>
            <a:r>
              <a:rPr lang="fi-FI" dirty="0" err="1" smtClean="0"/>
              <a:t>study</a:t>
            </a:r>
            <a:r>
              <a:rPr lang="fi-FI" dirty="0" smtClean="0"/>
              <a:t> </a:t>
            </a:r>
            <a:r>
              <a:rPr lang="fi-FI" dirty="0" err="1" smtClean="0"/>
              <a:t>books</a:t>
            </a:r>
            <a:r>
              <a:rPr lang="fi-FI" dirty="0" smtClean="0"/>
              <a:t>, </a:t>
            </a:r>
            <a:r>
              <a:rPr lang="fi-FI" dirty="0" err="1" smtClean="0"/>
              <a:t>laptops</a:t>
            </a:r>
            <a:r>
              <a:rPr lang="fi-FI" dirty="0" smtClean="0"/>
              <a:t> and </a:t>
            </a:r>
            <a:r>
              <a:rPr lang="fi-FI" dirty="0" err="1" smtClean="0"/>
              <a:t>transportation</a:t>
            </a:r>
            <a:endParaRPr lang="fi-FI" dirty="0" smtClean="0"/>
          </a:p>
          <a:p>
            <a:r>
              <a:rPr lang="fi-FI" dirty="0" err="1" smtClean="0"/>
              <a:t>Finnish</a:t>
            </a:r>
            <a:r>
              <a:rPr lang="fi-FI" dirty="0" smtClean="0"/>
              <a:t> </a:t>
            </a:r>
            <a:r>
              <a:rPr lang="fi-FI" dirty="0" err="1" smtClean="0"/>
              <a:t>students</a:t>
            </a:r>
            <a:r>
              <a:rPr lang="fi-FI" dirty="0" smtClean="0"/>
              <a:t> </a:t>
            </a:r>
            <a:r>
              <a:rPr lang="fi-FI" dirty="0" err="1" smtClean="0"/>
              <a:t>are</a:t>
            </a:r>
            <a:r>
              <a:rPr lang="fi-FI" smtClean="0"/>
              <a:t> highly</a:t>
            </a:r>
            <a:r>
              <a:rPr lang="fi-FI" dirty="0" smtClean="0"/>
              <a:t> </a:t>
            </a:r>
            <a:r>
              <a:rPr lang="fi-FI" dirty="0" err="1" smtClean="0"/>
              <a:t>motivated</a:t>
            </a:r>
            <a:r>
              <a:rPr lang="fi-FI" dirty="0" smtClean="0"/>
              <a:t> and </a:t>
            </a:r>
            <a:r>
              <a:rPr lang="fi-FI" dirty="0" err="1" smtClean="0"/>
              <a:t>persistent</a:t>
            </a:r>
            <a:r>
              <a:rPr lang="fi-FI" dirty="0" smtClean="0"/>
              <a:t> with a </a:t>
            </a:r>
            <a:r>
              <a:rPr lang="fi-FI" dirty="0" err="1" smtClean="0"/>
              <a:t>lot</a:t>
            </a:r>
            <a:r>
              <a:rPr lang="fi-FI" dirty="0" smtClean="0"/>
              <a:t> of </a:t>
            </a:r>
            <a:r>
              <a:rPr lang="fi-FI" dirty="0" err="1" smtClean="0"/>
              <a:t>freedom</a:t>
            </a:r>
            <a:r>
              <a:rPr lang="fi-FI" dirty="0" smtClean="0"/>
              <a:t> to </a:t>
            </a:r>
            <a:r>
              <a:rPr lang="fi-FI" dirty="0" err="1" smtClean="0"/>
              <a:t>choose</a:t>
            </a:r>
            <a:r>
              <a:rPr lang="fi-FI" dirty="0" smtClean="0"/>
              <a:t> </a:t>
            </a:r>
            <a:r>
              <a:rPr lang="fi-FI" dirty="0" err="1" smtClean="0"/>
              <a:t>their</a:t>
            </a:r>
            <a:r>
              <a:rPr lang="fi-FI" dirty="0" smtClean="0"/>
              <a:t> </a:t>
            </a:r>
            <a:r>
              <a:rPr lang="fi-FI" dirty="0" err="1" smtClean="0"/>
              <a:t>path</a:t>
            </a:r>
            <a:r>
              <a:rPr lang="fi-FI" dirty="0" smtClean="0"/>
              <a:t> of </a:t>
            </a:r>
            <a:r>
              <a:rPr lang="fi-FI" dirty="0" err="1" smtClean="0"/>
              <a:t>study</a:t>
            </a:r>
            <a:r>
              <a:rPr lang="fi-FI" dirty="0" smtClean="0"/>
              <a:t>!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0041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620688"/>
            <a:ext cx="7467600" cy="762000"/>
          </a:xfrm>
          <a:noFill/>
          <a:ln/>
        </p:spPr>
        <p:txBody>
          <a:bodyPr lIns="92075" tIns="46038" rIns="92075" bIns="46038" anchor="ctr"/>
          <a:lstStyle/>
          <a:p>
            <a:r>
              <a:rPr lang="fi-FI" altLang="fi-FI" sz="2400" dirty="0"/>
              <a:t>National </a:t>
            </a:r>
            <a:r>
              <a:rPr lang="fi-FI" altLang="fi-FI" sz="2400" dirty="0" err="1"/>
              <a:t>matriculation</a:t>
            </a:r>
            <a:r>
              <a:rPr lang="fi-FI" altLang="fi-FI" sz="2400" dirty="0"/>
              <a:t> </a:t>
            </a:r>
            <a:r>
              <a:rPr lang="fi-FI" altLang="fi-FI" sz="2400" dirty="0" err="1"/>
              <a:t>examination</a:t>
            </a:r>
            <a:endParaRPr lang="fi-FI" altLang="fi-FI" sz="2400" dirty="0"/>
          </a:p>
        </p:txBody>
      </p:sp>
      <p:sp>
        <p:nvSpPr>
          <p:cNvPr id="241667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340768"/>
            <a:ext cx="6705600" cy="3937248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AutoNum type="arabicParenR"/>
            </a:pPr>
            <a:r>
              <a:rPr lang="fi-FI" altLang="fi-FI" dirty="0" err="1"/>
              <a:t>Schooling</a:t>
            </a:r>
            <a:r>
              <a:rPr lang="fi-FI" altLang="fi-FI" dirty="0"/>
              <a:t> </a:t>
            </a:r>
            <a:r>
              <a:rPr lang="fi-FI" altLang="fi-FI" dirty="0" err="1"/>
              <a:t>ends</a:t>
            </a:r>
            <a:r>
              <a:rPr lang="fi-FI" altLang="fi-FI" dirty="0"/>
              <a:t> </a:t>
            </a:r>
            <a:r>
              <a:rPr lang="fi-FI" altLang="fi-FI" dirty="0" err="1"/>
              <a:t>with</a:t>
            </a:r>
            <a:r>
              <a:rPr lang="fi-FI" altLang="fi-FI" dirty="0"/>
              <a:t> </a:t>
            </a:r>
            <a:r>
              <a:rPr lang="fi-FI" altLang="fi-FI" dirty="0" err="1"/>
              <a:t>the</a:t>
            </a:r>
            <a:r>
              <a:rPr lang="fi-FI" altLang="fi-FI" dirty="0"/>
              <a:t> </a:t>
            </a:r>
            <a:r>
              <a:rPr lang="fi-FI" altLang="fi-FI" dirty="0" err="1"/>
              <a:t>national</a:t>
            </a:r>
            <a:r>
              <a:rPr lang="fi-FI" altLang="fi-FI" dirty="0"/>
              <a:t> </a:t>
            </a:r>
            <a:r>
              <a:rPr lang="fi-FI" altLang="fi-FI" dirty="0" err="1"/>
              <a:t>matriculation</a:t>
            </a:r>
            <a:r>
              <a:rPr lang="fi-FI" altLang="fi-FI" dirty="0"/>
              <a:t> </a:t>
            </a:r>
            <a:r>
              <a:rPr lang="fi-FI" altLang="fi-FI" dirty="0" err="1"/>
              <a:t>exams</a:t>
            </a:r>
            <a:r>
              <a:rPr lang="fi-FI" altLang="fi-FI" dirty="0"/>
              <a:t>.</a:t>
            </a:r>
          </a:p>
          <a:p>
            <a:pPr marL="457200" indent="-457200">
              <a:buFont typeface="Wingdings" panose="05000000000000000000" pitchFamily="2" charset="2"/>
              <a:buAutoNum type="arabicParenR"/>
            </a:pPr>
            <a:r>
              <a:rPr lang="fi-FI" altLang="fi-FI" dirty="0" err="1"/>
              <a:t>Mother</a:t>
            </a:r>
            <a:r>
              <a:rPr lang="fi-FI" altLang="fi-FI" dirty="0"/>
              <a:t> </a:t>
            </a:r>
            <a:r>
              <a:rPr lang="fi-FI" altLang="fi-FI" dirty="0" err="1"/>
              <a:t>tongue</a:t>
            </a:r>
            <a:r>
              <a:rPr lang="fi-FI" altLang="fi-FI"/>
              <a:t> </a:t>
            </a:r>
            <a:r>
              <a:rPr lang="fi-FI" altLang="fi-FI" smtClean="0"/>
              <a:t>=</a:t>
            </a:r>
            <a:r>
              <a:rPr lang="fi-FI" altLang="fi-FI" dirty="0" err="1" smtClean="0"/>
              <a:t>Finnish</a:t>
            </a:r>
            <a:r>
              <a:rPr lang="fi-FI" altLang="fi-FI" dirty="0" smtClean="0"/>
              <a:t> </a:t>
            </a:r>
            <a:r>
              <a:rPr lang="fi-FI" altLang="fi-FI" dirty="0"/>
              <a:t>(</a:t>
            </a:r>
            <a:r>
              <a:rPr lang="fi-FI" altLang="fi-FI" dirty="0" err="1" smtClean="0"/>
              <a:t>separate</a:t>
            </a:r>
            <a:r>
              <a:rPr lang="fi-FI" altLang="fi-FI" dirty="0" smtClean="0"/>
              <a:t> </a:t>
            </a:r>
            <a:r>
              <a:rPr lang="fi-FI" altLang="fi-FI" dirty="0" err="1" smtClean="0"/>
              <a:t>test</a:t>
            </a:r>
            <a:r>
              <a:rPr lang="fi-FI" altLang="fi-FI" dirty="0" smtClean="0"/>
              <a:t> for </a:t>
            </a:r>
            <a:r>
              <a:rPr lang="fi-FI" altLang="fi-FI" dirty="0" err="1" smtClean="0"/>
              <a:t>immigrants</a:t>
            </a:r>
            <a:r>
              <a:rPr lang="fi-FI" altLang="fi-FI" dirty="0" smtClean="0"/>
              <a:t>) is the </a:t>
            </a:r>
            <a:r>
              <a:rPr lang="fi-FI" altLang="fi-FI" dirty="0" err="1" smtClean="0"/>
              <a:t>only</a:t>
            </a:r>
            <a:r>
              <a:rPr lang="fi-FI" altLang="fi-FI" dirty="0" smtClean="0"/>
              <a:t> </a:t>
            </a:r>
            <a:r>
              <a:rPr lang="fi-FI" altLang="fi-FI" dirty="0" err="1"/>
              <a:t>compulsory</a:t>
            </a:r>
            <a:r>
              <a:rPr lang="fi-FI" altLang="fi-FI" dirty="0"/>
              <a:t> </a:t>
            </a:r>
            <a:r>
              <a:rPr lang="fi-FI" altLang="fi-FI" dirty="0" err="1" smtClean="0"/>
              <a:t>test</a:t>
            </a:r>
            <a:r>
              <a:rPr lang="fi-FI" altLang="fi-FI" dirty="0" smtClean="0"/>
              <a:t> for </a:t>
            </a:r>
            <a:r>
              <a:rPr lang="fi-FI" altLang="fi-FI" dirty="0" err="1" smtClean="0"/>
              <a:t>all</a:t>
            </a:r>
            <a:r>
              <a:rPr lang="fi-FI" altLang="fi-FI" dirty="0" smtClean="0"/>
              <a:t> the </a:t>
            </a:r>
            <a:r>
              <a:rPr lang="fi-FI" altLang="fi-FI" dirty="0" err="1" smtClean="0"/>
              <a:t>students</a:t>
            </a:r>
            <a:r>
              <a:rPr lang="fi-FI" altLang="fi-FI" dirty="0" smtClean="0"/>
              <a:t>.</a:t>
            </a:r>
            <a:endParaRPr lang="fi-FI" altLang="fi-FI" dirty="0"/>
          </a:p>
          <a:p>
            <a:pPr marL="457200" indent="-457200">
              <a:buFont typeface="Wingdings" panose="05000000000000000000" pitchFamily="2" charset="2"/>
              <a:buAutoNum type="arabicParenR"/>
            </a:pPr>
            <a:r>
              <a:rPr lang="fi-FI" altLang="fi-FI" dirty="0" err="1"/>
              <a:t>Swedish</a:t>
            </a:r>
            <a:r>
              <a:rPr lang="fi-FI" altLang="fi-FI" dirty="0"/>
              <a:t>, Math, </a:t>
            </a:r>
            <a:r>
              <a:rPr lang="fi-FI" altLang="fi-FI" dirty="0" err="1"/>
              <a:t>Foreign</a:t>
            </a:r>
            <a:r>
              <a:rPr lang="fi-FI" altLang="fi-FI" dirty="0"/>
              <a:t> </a:t>
            </a:r>
            <a:r>
              <a:rPr lang="fi-FI" altLang="fi-FI" dirty="0" err="1" smtClean="0"/>
              <a:t>language</a:t>
            </a:r>
            <a:r>
              <a:rPr lang="fi-FI" altLang="fi-FI" dirty="0" smtClean="0"/>
              <a:t> (</a:t>
            </a:r>
            <a:r>
              <a:rPr lang="fi-FI" altLang="fi-FI" dirty="0" err="1" smtClean="0"/>
              <a:t>English</a:t>
            </a:r>
            <a:r>
              <a:rPr lang="fi-FI" altLang="fi-FI" dirty="0" smtClean="0"/>
              <a:t>), General </a:t>
            </a:r>
            <a:r>
              <a:rPr lang="fi-FI" altLang="fi-FI" dirty="0" err="1"/>
              <a:t>S</a:t>
            </a:r>
            <a:r>
              <a:rPr lang="fi-FI" altLang="fi-FI" dirty="0" err="1" smtClean="0"/>
              <a:t>tudies</a:t>
            </a:r>
            <a:r>
              <a:rPr lang="fi-FI" altLang="fi-FI" dirty="0" smtClean="0"/>
              <a:t> (</a:t>
            </a:r>
            <a:r>
              <a:rPr lang="fi-FI" altLang="fi-FI" dirty="0" err="1"/>
              <a:t>H</a:t>
            </a:r>
            <a:r>
              <a:rPr lang="fi-FI" altLang="fi-FI" dirty="0" err="1" smtClean="0"/>
              <a:t>umanities</a:t>
            </a:r>
            <a:r>
              <a:rPr lang="fi-FI" altLang="fi-FI" dirty="0" smtClean="0"/>
              <a:t> </a:t>
            </a:r>
            <a:r>
              <a:rPr lang="fi-FI" altLang="fi-FI" dirty="0"/>
              <a:t>and N</a:t>
            </a:r>
            <a:r>
              <a:rPr lang="fi-FI" altLang="fi-FI" dirty="0" smtClean="0"/>
              <a:t>atural </a:t>
            </a:r>
            <a:r>
              <a:rPr lang="fi-FI" altLang="fi-FI" dirty="0"/>
              <a:t>S</a:t>
            </a:r>
            <a:r>
              <a:rPr lang="fi-FI" altLang="fi-FI" dirty="0" smtClean="0"/>
              <a:t>ciences</a:t>
            </a:r>
            <a:r>
              <a:rPr lang="fi-FI" altLang="fi-FI" dirty="0"/>
              <a:t>, </a:t>
            </a:r>
            <a:r>
              <a:rPr lang="fi-FI" altLang="fi-FI" dirty="0" err="1"/>
              <a:t>e.g</a:t>
            </a:r>
            <a:r>
              <a:rPr lang="fi-FI" altLang="fi-FI" dirty="0"/>
              <a:t>. </a:t>
            </a:r>
            <a:r>
              <a:rPr lang="fi-FI" altLang="fi-FI" dirty="0" err="1"/>
              <a:t>Biology</a:t>
            </a:r>
            <a:r>
              <a:rPr lang="fi-FI" altLang="fi-FI" dirty="0"/>
              <a:t>): A </a:t>
            </a:r>
            <a:r>
              <a:rPr lang="fi-FI" altLang="fi-FI" dirty="0" err="1"/>
              <a:t>student</a:t>
            </a:r>
            <a:r>
              <a:rPr lang="fi-FI" altLang="fi-FI" dirty="0"/>
              <a:t> </a:t>
            </a:r>
            <a:r>
              <a:rPr lang="fi-FI" altLang="fi-FI" dirty="0" err="1"/>
              <a:t>selects</a:t>
            </a:r>
            <a:r>
              <a:rPr lang="fi-FI" altLang="fi-FI" dirty="0"/>
              <a:t> </a:t>
            </a:r>
            <a:r>
              <a:rPr lang="fi-FI" altLang="fi-FI" dirty="0" err="1"/>
              <a:t>three</a:t>
            </a:r>
            <a:r>
              <a:rPr lang="fi-FI" altLang="fi-FI" dirty="0"/>
              <a:t> </a:t>
            </a:r>
            <a:r>
              <a:rPr lang="fi-FI" altLang="fi-FI" dirty="0" err="1"/>
              <a:t>tests</a:t>
            </a:r>
            <a:r>
              <a:rPr lang="fi-FI" altLang="fi-FI" dirty="0"/>
              <a:t>.</a:t>
            </a:r>
          </a:p>
          <a:p>
            <a:pPr marL="457200" indent="-457200">
              <a:buFont typeface="Wingdings" panose="05000000000000000000" pitchFamily="2" charset="2"/>
              <a:buAutoNum type="arabicParenR"/>
            </a:pPr>
            <a:r>
              <a:rPr lang="fi-FI" altLang="fi-FI" dirty="0" err="1"/>
              <a:t>Optional</a:t>
            </a:r>
            <a:r>
              <a:rPr lang="fi-FI" altLang="fi-FI" dirty="0"/>
              <a:t> </a:t>
            </a:r>
            <a:r>
              <a:rPr lang="fi-FI" altLang="fi-FI" dirty="0" err="1"/>
              <a:t>tests</a:t>
            </a:r>
            <a:r>
              <a:rPr lang="fi-FI" altLang="fi-FI" dirty="0"/>
              <a:t> </a:t>
            </a:r>
            <a:r>
              <a:rPr lang="fi-FI" altLang="fi-FI" dirty="0" err="1"/>
              <a:t>e.g</a:t>
            </a:r>
            <a:r>
              <a:rPr lang="fi-FI" altLang="fi-FI" dirty="0"/>
              <a:t>. in </a:t>
            </a:r>
            <a:r>
              <a:rPr lang="fi-FI" altLang="fi-FI" dirty="0" err="1"/>
              <a:t>languages</a:t>
            </a:r>
            <a:r>
              <a:rPr lang="fi-FI" altLang="fi-FI" dirty="0"/>
              <a:t>. </a:t>
            </a:r>
            <a:r>
              <a:rPr lang="fi-FI" altLang="fi-FI" dirty="0" err="1"/>
              <a:t>Students</a:t>
            </a:r>
            <a:r>
              <a:rPr lang="fi-FI" altLang="fi-FI" dirty="0"/>
              <a:t> </a:t>
            </a:r>
            <a:r>
              <a:rPr lang="fi-FI" altLang="fi-FI" dirty="0" err="1"/>
              <a:t>normally</a:t>
            </a:r>
            <a:r>
              <a:rPr lang="fi-FI" altLang="fi-FI" dirty="0"/>
              <a:t> </a:t>
            </a:r>
            <a:r>
              <a:rPr lang="fi-FI" altLang="fi-FI" dirty="0" err="1" smtClean="0"/>
              <a:t>take</a:t>
            </a:r>
            <a:r>
              <a:rPr lang="fi-FI" altLang="fi-FI" dirty="0" smtClean="0"/>
              <a:t> </a:t>
            </a:r>
            <a:r>
              <a:rPr lang="fi-FI" altLang="fi-FI" dirty="0"/>
              <a:t>4-7 </a:t>
            </a:r>
            <a:r>
              <a:rPr lang="fi-FI" altLang="fi-FI" dirty="0" err="1" smtClean="0"/>
              <a:t>tests</a:t>
            </a:r>
            <a:r>
              <a:rPr lang="fi-FI" altLang="fi-FI" dirty="0" smtClean="0"/>
              <a:t> in all. </a:t>
            </a:r>
            <a:endParaRPr lang="fi-FI" altLang="fi-FI" dirty="0"/>
          </a:p>
          <a:p>
            <a:pPr marL="457200" indent="-457200"/>
            <a:endParaRPr lang="fi-FI" altLang="fi-FI" dirty="0"/>
          </a:p>
        </p:txBody>
      </p:sp>
    </p:spTree>
    <p:extLst>
      <p:ext uri="{BB962C8B-B14F-4D97-AF65-F5344CB8AC3E}">
        <p14:creationId xmlns:p14="http://schemas.microsoft.com/office/powerpoint/2010/main" val="342868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fi-FI" altLang="fi-FI" dirty="0" smtClean="0"/>
              <a:t>Forssa Upper </a:t>
            </a:r>
            <a:r>
              <a:rPr lang="fi-FI" altLang="fi-FI" dirty="0" err="1" smtClean="0"/>
              <a:t>Secondary</a:t>
            </a:r>
            <a:r>
              <a:rPr lang="fi-FI" altLang="fi-FI" dirty="0" smtClean="0"/>
              <a:t> School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fi-FI" altLang="fi-FI" dirty="0" smtClean="0">
                <a:hlinkClick r:id="rId2"/>
              </a:rPr>
              <a:t>www.forssanyhteislyseo.fi</a:t>
            </a:r>
            <a:endParaRPr lang="fi-FI" altLang="fi-FI" dirty="0" smtClean="0"/>
          </a:p>
          <a:p>
            <a:pPr eaLnBrk="1" hangingPunct="1"/>
            <a:r>
              <a:rPr lang="fi-FI" altLang="fi-FI" dirty="0" err="1" smtClean="0"/>
              <a:t>Principal</a:t>
            </a:r>
            <a:r>
              <a:rPr lang="fi-FI" altLang="fi-FI" dirty="0" smtClean="0"/>
              <a:t> </a:t>
            </a:r>
            <a:r>
              <a:rPr lang="fi-FI" altLang="fi-FI" dirty="0" err="1" smtClean="0"/>
              <a:t>PhD</a:t>
            </a:r>
            <a:r>
              <a:rPr lang="fi-FI" altLang="fi-FI" dirty="0" smtClean="0"/>
              <a:t>, MBA </a:t>
            </a:r>
            <a:r>
              <a:rPr lang="fi-FI" altLang="fi-FI" dirty="0" err="1" smtClean="0">
                <a:hlinkClick r:id="rId3"/>
              </a:rPr>
              <a:t>simo.veistola@forssa.fi</a:t>
            </a:r>
            <a:r>
              <a:rPr lang="fi-FI" altLang="fi-FI" dirty="0" smtClean="0"/>
              <a:t>, p. 00358505640057</a:t>
            </a:r>
          </a:p>
        </p:txBody>
      </p:sp>
    </p:spTree>
    <p:extLst>
      <p:ext uri="{BB962C8B-B14F-4D97-AF65-F5344CB8AC3E}">
        <p14:creationId xmlns:p14="http://schemas.microsoft.com/office/powerpoint/2010/main" val="404777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63600" y="908720"/>
            <a:ext cx="7467600" cy="762000"/>
          </a:xfrm>
        </p:spPr>
        <p:txBody>
          <a:bodyPr/>
          <a:lstStyle/>
          <a:p>
            <a:r>
              <a:rPr lang="fi-FI" dirty="0" err="1" smtClean="0"/>
              <a:t>History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fi-FI" altLang="fi-FI" sz="1400" b="0" dirty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755576" y="1595928"/>
            <a:ext cx="6705600" cy="3505200"/>
          </a:xfrm>
        </p:spPr>
        <p:txBody>
          <a:bodyPr/>
          <a:lstStyle/>
          <a:p>
            <a:r>
              <a:rPr lang="en-US" dirty="0"/>
              <a:t>The Upper Secondary School of Forssa </a:t>
            </a:r>
            <a:r>
              <a:rPr lang="en-US" dirty="0" smtClean="0"/>
              <a:t>(</a:t>
            </a:r>
            <a:r>
              <a:rPr lang="en-US" dirty="0" err="1" smtClean="0"/>
              <a:t>Forssan</a:t>
            </a:r>
            <a:r>
              <a:rPr lang="en-US" dirty="0" smtClean="0"/>
              <a:t> </a:t>
            </a:r>
            <a:r>
              <a:rPr lang="en-US" dirty="0" err="1" smtClean="0"/>
              <a:t>yhteislyseo</a:t>
            </a:r>
            <a:r>
              <a:rPr lang="en-US" dirty="0" smtClean="0"/>
              <a:t>) was </a:t>
            </a:r>
            <a:r>
              <a:rPr lang="en-US" dirty="0"/>
              <a:t>established in 1899, thus being the oldest rural secondary school in Finland</a:t>
            </a:r>
            <a:endParaRPr lang="fi-FI" dirty="0"/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383439"/>
            <a:ext cx="3743368" cy="274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09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890588"/>
            <a:ext cx="7620000" cy="507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455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71600" y="978458"/>
            <a:ext cx="7467600" cy="762000"/>
          </a:xfrm>
        </p:spPr>
        <p:txBody>
          <a:bodyPr/>
          <a:lstStyle/>
          <a:p>
            <a:r>
              <a:rPr lang="fi-FI" dirty="0" err="1" smtClean="0"/>
              <a:t>Nowadays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fi-FI" altLang="fi-FI" sz="1400" b="0" dirty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352600" y="1718878"/>
            <a:ext cx="6705600" cy="3505200"/>
          </a:xfrm>
        </p:spPr>
        <p:txBody>
          <a:bodyPr/>
          <a:lstStyle/>
          <a:p>
            <a:r>
              <a:rPr lang="fi-FI" sz="2000" dirty="0" smtClean="0"/>
              <a:t>Forssa Upper </a:t>
            </a:r>
            <a:r>
              <a:rPr lang="fi-FI" sz="2000" dirty="0" err="1" smtClean="0"/>
              <a:t>Secondary</a:t>
            </a:r>
            <a:r>
              <a:rPr lang="fi-FI" sz="2000" dirty="0" smtClean="0"/>
              <a:t> School is a </a:t>
            </a:r>
            <a:r>
              <a:rPr lang="fi-FI" sz="2000" dirty="0" err="1"/>
              <a:t>compact</a:t>
            </a:r>
            <a:r>
              <a:rPr lang="fi-FI" sz="2000" dirty="0"/>
              <a:t> and </a:t>
            </a:r>
            <a:r>
              <a:rPr lang="fi-FI" sz="2000" dirty="0" err="1"/>
              <a:t>safe</a:t>
            </a:r>
            <a:r>
              <a:rPr lang="fi-FI" sz="2000" dirty="0"/>
              <a:t> </a:t>
            </a:r>
            <a:r>
              <a:rPr lang="fi-FI" sz="2000" dirty="0" err="1"/>
              <a:t>environment</a:t>
            </a:r>
            <a:r>
              <a:rPr lang="fi-FI" sz="2000" dirty="0"/>
              <a:t> to </a:t>
            </a:r>
            <a:r>
              <a:rPr lang="fi-FI" sz="2000" dirty="0" err="1" smtClean="0"/>
              <a:t>study</a:t>
            </a:r>
            <a:r>
              <a:rPr lang="fi-FI" sz="2000" dirty="0" smtClean="0"/>
              <a:t>. </a:t>
            </a:r>
          </a:p>
          <a:p>
            <a:r>
              <a:rPr lang="en-US" sz="2000" dirty="0"/>
              <a:t>The building has been totally renovated some years ago</a:t>
            </a:r>
            <a:r>
              <a:rPr lang="en-US" sz="2000" dirty="0" smtClean="0"/>
              <a:t>.</a:t>
            </a:r>
          </a:p>
          <a:p>
            <a:endParaRPr lang="fi-FI" sz="2000" dirty="0"/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531" y="3212976"/>
            <a:ext cx="7805737" cy="322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48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9592" y="1484784"/>
            <a:ext cx="7467600" cy="762000"/>
          </a:xfrm>
        </p:spPr>
        <p:txBody>
          <a:bodyPr/>
          <a:lstStyle/>
          <a:p>
            <a:r>
              <a:rPr lang="fi-FI" dirty="0" err="1" smtClean="0"/>
              <a:t>Students</a:t>
            </a:r>
            <a:r>
              <a:rPr lang="fi-FI" dirty="0" smtClean="0"/>
              <a:t> and </a:t>
            </a:r>
            <a:r>
              <a:rPr lang="fi-FI" dirty="0" err="1" smtClean="0"/>
              <a:t>teachers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fi-FI" altLang="fi-FI" sz="1400" b="0" dirty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Forssan</a:t>
            </a:r>
            <a:r>
              <a:rPr lang="en-US" dirty="0"/>
              <a:t> </a:t>
            </a:r>
            <a:r>
              <a:rPr lang="en-US" dirty="0" err="1"/>
              <a:t>yhteislyseo</a:t>
            </a:r>
            <a:r>
              <a:rPr lang="en-US" dirty="0"/>
              <a:t> has about </a:t>
            </a:r>
            <a:r>
              <a:rPr lang="en-US" dirty="0" smtClean="0"/>
              <a:t>500 + 100 </a:t>
            </a:r>
            <a:r>
              <a:rPr lang="en-US" dirty="0"/>
              <a:t>students.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staff includes 35 teachers.</a:t>
            </a:r>
            <a:endParaRPr lang="fi-FI" dirty="0"/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252064"/>
            <a:ext cx="9144000" cy="2053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043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9592" y="1484784"/>
            <a:ext cx="7467600" cy="762000"/>
          </a:xfrm>
        </p:spPr>
        <p:txBody>
          <a:bodyPr/>
          <a:lstStyle/>
          <a:p>
            <a:r>
              <a:rPr lang="fi-FI" dirty="0" err="1" smtClean="0"/>
              <a:t>Languages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i-FI" altLang="fi-FI" sz="1400" b="0" dirty="0" smtClean="0">
                <a:solidFill>
                  <a:schemeClr val="tx1"/>
                </a:solidFill>
                <a:latin typeface="Times" charset="0"/>
              </a:rPr>
              <a:t>Forssan yhteislyseo</a:t>
            </a:r>
            <a:endParaRPr lang="fi-FI" altLang="fi-FI" sz="1400" b="0" dirty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/>
              <a:t>Forssan</a:t>
            </a:r>
            <a:r>
              <a:rPr lang="en-US" dirty="0"/>
              <a:t> </a:t>
            </a:r>
            <a:r>
              <a:rPr lang="en-US" dirty="0" err="1"/>
              <a:t>yhteislyseo</a:t>
            </a:r>
            <a:r>
              <a:rPr lang="en-US" dirty="0"/>
              <a:t> offers a wide selection of courses in different languages, such as Swedish, English, German, French, Russian, Italian and </a:t>
            </a:r>
            <a:r>
              <a:rPr lang="en-US" dirty="0" smtClean="0"/>
              <a:t>Spanish. </a:t>
            </a: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7925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27584" y="764704"/>
            <a:ext cx="7467600" cy="1194048"/>
          </a:xfrm>
        </p:spPr>
        <p:txBody>
          <a:bodyPr/>
          <a:lstStyle/>
          <a:p>
            <a:r>
              <a:rPr lang="fi-FI" dirty="0" smtClean="0"/>
              <a:t>ICT in Forssan yhteislyseo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i-FI" altLang="fi-FI" sz="1400" b="0" dirty="0" smtClean="0">
                <a:solidFill>
                  <a:schemeClr val="tx1"/>
                </a:solidFill>
                <a:latin typeface="Times" charset="0"/>
              </a:rPr>
              <a:t>Forssan yhteislyseo</a:t>
            </a:r>
            <a:endParaRPr lang="fi-FI" altLang="fi-FI" sz="1400" b="0" dirty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187624" y="1772816"/>
            <a:ext cx="6705600" cy="3793232"/>
          </a:xfrm>
        </p:spPr>
        <p:txBody>
          <a:bodyPr/>
          <a:lstStyle/>
          <a:p>
            <a:r>
              <a:rPr lang="en-US" dirty="0" smtClean="0"/>
              <a:t>Three </a:t>
            </a:r>
            <a:r>
              <a:rPr lang="en-US" dirty="0"/>
              <a:t>laboratories are equipped with 80 computers (Linux) for our 500 students to use freely. </a:t>
            </a:r>
            <a:endParaRPr lang="en-US" dirty="0" smtClean="0"/>
          </a:p>
          <a:p>
            <a:r>
              <a:rPr lang="en-US" dirty="0" smtClean="0"/>
              <a:t>All students bring their own laptop or tablet. </a:t>
            </a:r>
          </a:p>
          <a:p>
            <a:r>
              <a:rPr lang="en-US" dirty="0" smtClean="0"/>
              <a:t>Each </a:t>
            </a:r>
            <a:r>
              <a:rPr lang="en-US" dirty="0"/>
              <a:t>classroom has got a Smartboard at the teacher's disposal</a:t>
            </a:r>
            <a:r>
              <a:rPr lang="en-US" dirty="0" smtClean="0"/>
              <a:t>.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The learning </a:t>
            </a:r>
            <a:r>
              <a:rPr lang="en-US" dirty="0"/>
              <a:t>platform </a:t>
            </a:r>
            <a:r>
              <a:rPr lang="en-US" dirty="0" smtClean="0"/>
              <a:t>Peda.net and </a:t>
            </a:r>
            <a:r>
              <a:rPr lang="en-US" dirty="0"/>
              <a:t>interactive e-study books are used in many subjects.</a:t>
            </a:r>
          </a:p>
          <a:p>
            <a:r>
              <a:rPr lang="en-US" dirty="0"/>
              <a:t> 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181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fi-FI" altLang="fi-FI" sz="1400" b="0" dirty="0">
              <a:solidFill>
                <a:schemeClr val="tx1"/>
              </a:solidFill>
              <a:latin typeface="Times" charset="0"/>
            </a:endParaRPr>
          </a:p>
        </p:txBody>
      </p:sp>
      <p:pic>
        <p:nvPicPr>
          <p:cNvPr id="3074" name="Picture 2" descr="C:\Users\kemtai\Pictures\2016-01-15 001\WP_20160113_08_37_32_Pro_sahkoinen_abitt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648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1484784"/>
            <a:ext cx="8382000" cy="2477616"/>
          </a:xfrm>
        </p:spPr>
        <p:txBody>
          <a:bodyPr/>
          <a:lstStyle/>
          <a:p>
            <a:pPr eaLnBrk="1" hangingPunct="1"/>
            <a:r>
              <a:rPr lang="fi-FI" altLang="fi-FI" dirty="0" err="1" smtClean="0"/>
              <a:t>Studies</a:t>
            </a:r>
            <a:endParaRPr lang="fi-FI" altLang="fi-FI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fi-FI" altLang="fi-FI" dirty="0" smtClean="0"/>
          </a:p>
        </p:txBody>
      </p:sp>
      <p:pic>
        <p:nvPicPr>
          <p:cNvPr id="1026" name="Picture 2" descr="C:\Users\kemtai\Pictures\2016-02-02 001\WP_20160201_13_38_59_Pro_sanni_grahn_oppilaskunta_20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735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2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fi-FI" dirty="0" err="1"/>
              <a:t>Syllabus</a:t>
            </a:r>
            <a:endParaRPr lang="fi-FI" altLang="fi-FI" dirty="0"/>
          </a:p>
        </p:txBody>
      </p:sp>
      <p:sp>
        <p:nvSpPr>
          <p:cNvPr id="23961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AutoNum type="arabicParenR"/>
            </a:pPr>
            <a:r>
              <a:rPr lang="fi-FI" altLang="fi-FI" sz="2000" dirty="0"/>
              <a:t>is </a:t>
            </a:r>
            <a:r>
              <a:rPr lang="fi-FI" altLang="fi-FI" sz="2000" dirty="0" err="1"/>
              <a:t>designed</a:t>
            </a:r>
            <a:r>
              <a:rPr lang="fi-FI" altLang="fi-FI" sz="2000" dirty="0"/>
              <a:t> to </a:t>
            </a:r>
            <a:r>
              <a:rPr lang="fi-FI" altLang="fi-FI" sz="2000" dirty="0" err="1"/>
              <a:t>last</a:t>
            </a:r>
            <a:r>
              <a:rPr lang="fi-FI" altLang="fi-FI" sz="2000" dirty="0"/>
              <a:t> </a:t>
            </a:r>
            <a:r>
              <a:rPr lang="fi-FI" altLang="fi-FI" sz="2000" dirty="0" err="1"/>
              <a:t>three</a:t>
            </a:r>
            <a:r>
              <a:rPr lang="fi-FI" altLang="fi-FI" sz="2000" dirty="0"/>
              <a:t> </a:t>
            </a:r>
            <a:r>
              <a:rPr lang="fi-FI" altLang="fi-FI" sz="2000" dirty="0" err="1"/>
              <a:t>years</a:t>
            </a:r>
            <a:r>
              <a:rPr lang="fi-FI" altLang="fi-FI" sz="2000" dirty="0"/>
              <a:t>, </a:t>
            </a:r>
            <a:r>
              <a:rPr lang="fi-FI" altLang="fi-FI" sz="2000" dirty="0" err="1"/>
              <a:t>but</a:t>
            </a:r>
            <a:r>
              <a:rPr lang="fi-FI" altLang="fi-FI" sz="2000" dirty="0"/>
              <a:t> </a:t>
            </a:r>
            <a:r>
              <a:rPr lang="fi-FI" altLang="fi-FI" sz="2000" dirty="0" err="1"/>
              <a:t>students</a:t>
            </a:r>
            <a:r>
              <a:rPr lang="fi-FI" altLang="fi-FI" sz="2000" dirty="0"/>
              <a:t> </a:t>
            </a:r>
            <a:r>
              <a:rPr lang="fi-FI" altLang="fi-FI" sz="2000" dirty="0" err="1"/>
              <a:t>may</a:t>
            </a:r>
            <a:r>
              <a:rPr lang="fi-FI" altLang="fi-FI" sz="2000" dirty="0"/>
              <a:t> </a:t>
            </a:r>
            <a:r>
              <a:rPr lang="fi-FI" altLang="fi-FI" sz="2000" dirty="0" err="1"/>
              <a:t>complete</a:t>
            </a:r>
            <a:r>
              <a:rPr lang="fi-FI" altLang="fi-FI" sz="2000" dirty="0"/>
              <a:t> it in </a:t>
            </a:r>
            <a:r>
              <a:rPr lang="fi-FI" altLang="fi-FI" sz="2000" dirty="0" err="1" smtClean="0"/>
              <a:t>from</a:t>
            </a:r>
            <a:r>
              <a:rPr lang="fi-FI" altLang="fi-FI" sz="2000" dirty="0" smtClean="0"/>
              <a:t> 2 </a:t>
            </a:r>
            <a:r>
              <a:rPr lang="fi-FI" altLang="fi-FI" sz="2000" dirty="0"/>
              <a:t>to 4 </a:t>
            </a:r>
            <a:r>
              <a:rPr lang="fi-FI" altLang="fi-FI" sz="2000" dirty="0" err="1"/>
              <a:t>years</a:t>
            </a:r>
            <a:r>
              <a:rPr lang="fi-FI" altLang="fi-FI" sz="2000" dirty="0"/>
              <a:t>.</a:t>
            </a:r>
          </a:p>
          <a:p>
            <a:pPr marL="457200" indent="-457200">
              <a:buFont typeface="Wingdings" panose="05000000000000000000" pitchFamily="2" charset="2"/>
              <a:buAutoNum type="arabicParenR"/>
            </a:pPr>
            <a:r>
              <a:rPr lang="fi-FI" altLang="fi-FI" sz="2000" dirty="0" smtClean="0"/>
              <a:t>75 </a:t>
            </a:r>
            <a:r>
              <a:rPr lang="fi-FI" altLang="fi-FI" sz="2000" dirty="0" err="1"/>
              <a:t>courses</a:t>
            </a:r>
            <a:r>
              <a:rPr lang="fi-FI" altLang="fi-FI" sz="2000" dirty="0"/>
              <a:t> </a:t>
            </a:r>
            <a:r>
              <a:rPr lang="fi-FI" altLang="fi-FI" sz="2000" dirty="0" err="1"/>
              <a:t>are</a:t>
            </a:r>
            <a:r>
              <a:rPr lang="fi-FI" altLang="fi-FI" sz="2000" dirty="0"/>
              <a:t> </a:t>
            </a:r>
            <a:r>
              <a:rPr lang="fi-FI" altLang="fi-FI" sz="2000" dirty="0" err="1"/>
              <a:t>needed</a:t>
            </a:r>
            <a:r>
              <a:rPr lang="fi-FI" altLang="fi-FI" sz="2000" dirty="0"/>
              <a:t> to </a:t>
            </a:r>
            <a:r>
              <a:rPr lang="fi-FI" altLang="fi-FI" sz="2000" dirty="0" err="1"/>
              <a:t>receive</a:t>
            </a:r>
            <a:r>
              <a:rPr lang="fi-FI" altLang="fi-FI" sz="2000" dirty="0"/>
              <a:t> a </a:t>
            </a:r>
            <a:r>
              <a:rPr lang="fi-FI" altLang="fi-FI" sz="2000" dirty="0" err="1"/>
              <a:t>school-leaving</a:t>
            </a:r>
            <a:r>
              <a:rPr lang="fi-FI" altLang="fi-FI" sz="2000" dirty="0"/>
              <a:t> </a:t>
            </a:r>
            <a:r>
              <a:rPr lang="fi-FI" altLang="fi-FI" sz="2000" dirty="0" err="1"/>
              <a:t>certificate</a:t>
            </a:r>
            <a:r>
              <a:rPr lang="fi-FI" altLang="fi-FI" sz="2000" dirty="0"/>
              <a:t>. </a:t>
            </a:r>
            <a:r>
              <a:rPr lang="fi-FI" altLang="fi-FI" sz="2000" dirty="0" err="1"/>
              <a:t>Normally</a:t>
            </a:r>
            <a:r>
              <a:rPr lang="fi-FI" altLang="fi-FI" sz="2000" dirty="0"/>
              <a:t> it </a:t>
            </a:r>
            <a:r>
              <a:rPr lang="fi-FI" altLang="fi-FI" sz="2000" dirty="0" err="1"/>
              <a:t>takes</a:t>
            </a:r>
            <a:r>
              <a:rPr lang="fi-FI" altLang="fi-FI" sz="2000" dirty="0"/>
              <a:t> </a:t>
            </a:r>
            <a:r>
              <a:rPr lang="fi-FI" altLang="fi-FI" sz="2000" dirty="0" err="1"/>
              <a:t>three</a:t>
            </a:r>
            <a:r>
              <a:rPr lang="fi-FI" altLang="fi-FI" sz="2000" dirty="0"/>
              <a:t> </a:t>
            </a:r>
            <a:r>
              <a:rPr lang="fi-FI" altLang="fi-FI" sz="2000" dirty="0" err="1"/>
              <a:t>years</a:t>
            </a:r>
            <a:r>
              <a:rPr lang="fi-FI" altLang="fi-FI" sz="2000" dirty="0" smtClean="0"/>
              <a:t>.</a:t>
            </a:r>
          </a:p>
        </p:txBody>
      </p:sp>
      <p:cxnSp>
        <p:nvCxnSpPr>
          <p:cNvPr id="4" name="Suora nuoliyhdysviiva 3"/>
          <p:cNvCxnSpPr/>
          <p:nvPr/>
        </p:nvCxnSpPr>
        <p:spPr bwMode="auto">
          <a:xfrm flipH="1">
            <a:off x="5436096" y="3008239"/>
            <a:ext cx="72008" cy="8179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Sisällön paikkamerkki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i-FI" dirty="0"/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2590800"/>
            <a:ext cx="3276600" cy="272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85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r>
              <a:rPr lang="fi-FI" altLang="fi-FI" sz="2400"/>
              <a:t>Compulsory subjects</a:t>
            </a:r>
          </a:p>
        </p:txBody>
      </p:sp>
      <p:sp>
        <p:nvSpPr>
          <p:cNvPr id="2293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AutoNum type="arabicParenR"/>
            </a:pPr>
            <a:r>
              <a:rPr lang="fi-FI" altLang="fi-FI" dirty="0" err="1"/>
              <a:t>Mother</a:t>
            </a:r>
            <a:r>
              <a:rPr lang="fi-FI" altLang="fi-FI" dirty="0"/>
              <a:t> </a:t>
            </a:r>
            <a:r>
              <a:rPr lang="fi-FI" altLang="fi-FI" dirty="0" err="1" smtClean="0"/>
              <a:t>Tongue</a:t>
            </a:r>
            <a:r>
              <a:rPr lang="fi-FI" altLang="fi-FI" dirty="0" smtClean="0"/>
              <a:t> (</a:t>
            </a:r>
            <a:r>
              <a:rPr lang="fi-FI" altLang="fi-FI" dirty="0" err="1" smtClean="0"/>
              <a:t>Finnish</a:t>
            </a:r>
            <a:r>
              <a:rPr lang="fi-FI" altLang="fi-FI" dirty="0" smtClean="0"/>
              <a:t>) 6 </a:t>
            </a:r>
            <a:r>
              <a:rPr lang="fi-FI" altLang="fi-FI" dirty="0" err="1" smtClean="0"/>
              <a:t>courses</a:t>
            </a:r>
            <a:r>
              <a:rPr lang="fi-FI" altLang="fi-FI" dirty="0" smtClean="0"/>
              <a:t> </a:t>
            </a:r>
            <a:endParaRPr lang="fi-FI" altLang="fi-FI" dirty="0"/>
          </a:p>
          <a:p>
            <a:pPr marL="457200" indent="-457200">
              <a:buFont typeface="Wingdings" panose="05000000000000000000" pitchFamily="2" charset="2"/>
              <a:buAutoNum type="arabicParenR"/>
            </a:pPr>
            <a:r>
              <a:rPr lang="fi-FI" altLang="fi-FI" dirty="0" err="1" smtClean="0"/>
              <a:t>Foreign</a:t>
            </a:r>
            <a:r>
              <a:rPr lang="fi-FI" altLang="fi-FI" dirty="0" smtClean="0"/>
              <a:t> </a:t>
            </a:r>
            <a:r>
              <a:rPr lang="fi-FI" altLang="fi-FI" dirty="0"/>
              <a:t>L</a:t>
            </a:r>
            <a:r>
              <a:rPr lang="fi-FI" altLang="fi-FI" dirty="0" smtClean="0"/>
              <a:t>anguage (</a:t>
            </a:r>
            <a:r>
              <a:rPr lang="fi-FI" altLang="fi-FI" dirty="0" err="1" smtClean="0"/>
              <a:t>English</a:t>
            </a:r>
            <a:r>
              <a:rPr lang="fi-FI" altLang="fi-FI" dirty="0" smtClean="0"/>
              <a:t>) </a:t>
            </a:r>
            <a:r>
              <a:rPr lang="fi-FI" altLang="fi-FI" dirty="0"/>
              <a:t>6 </a:t>
            </a:r>
            <a:r>
              <a:rPr lang="fi-FI" altLang="fi-FI" dirty="0" err="1"/>
              <a:t>courses</a:t>
            </a:r>
            <a:endParaRPr lang="fi-FI" altLang="fi-FI" dirty="0"/>
          </a:p>
          <a:p>
            <a:pPr marL="0" indent="0">
              <a:buNone/>
            </a:pPr>
            <a:r>
              <a:rPr lang="fi-FI" altLang="fi-FI" dirty="0" smtClean="0"/>
              <a:t>3) </a:t>
            </a:r>
            <a:r>
              <a:rPr lang="fi-FI" altLang="fi-FI" dirty="0"/>
              <a:t>2</a:t>
            </a:r>
            <a:r>
              <a:rPr lang="fi-FI" altLang="fi-FI" dirty="0" smtClean="0"/>
              <a:t>nd </a:t>
            </a:r>
            <a:r>
              <a:rPr lang="fi-FI" altLang="fi-FI" dirty="0"/>
              <a:t>N</a:t>
            </a:r>
            <a:r>
              <a:rPr lang="fi-FI" altLang="fi-FI" dirty="0" smtClean="0"/>
              <a:t>ational </a:t>
            </a:r>
            <a:r>
              <a:rPr lang="fi-FI" altLang="fi-FI" dirty="0"/>
              <a:t>L</a:t>
            </a:r>
            <a:r>
              <a:rPr lang="fi-FI" altLang="fi-FI" dirty="0" smtClean="0"/>
              <a:t>anguage (</a:t>
            </a:r>
            <a:r>
              <a:rPr lang="fi-FI" altLang="fi-FI" dirty="0" err="1" smtClean="0"/>
              <a:t>Swedish</a:t>
            </a:r>
            <a:r>
              <a:rPr lang="fi-FI" altLang="fi-FI" dirty="0" smtClean="0"/>
              <a:t>) 5    </a:t>
            </a:r>
            <a:r>
              <a:rPr lang="fi-FI" altLang="fi-FI" dirty="0" err="1" smtClean="0"/>
              <a:t>courses</a:t>
            </a:r>
            <a:endParaRPr lang="fi-FI" altLang="fi-FI" dirty="0" smtClean="0"/>
          </a:p>
          <a:p>
            <a:pPr marL="0" indent="0">
              <a:buNone/>
            </a:pPr>
            <a:r>
              <a:rPr lang="fi-FI" altLang="fi-FI" dirty="0" smtClean="0"/>
              <a:t>4) </a:t>
            </a:r>
            <a:r>
              <a:rPr lang="fi-FI" altLang="fi-FI" dirty="0"/>
              <a:t>Math (Basic </a:t>
            </a:r>
            <a:r>
              <a:rPr lang="fi-FI" altLang="fi-FI" dirty="0" err="1"/>
              <a:t>or</a:t>
            </a:r>
            <a:r>
              <a:rPr lang="fi-FI" altLang="fi-FI" dirty="0"/>
              <a:t> Advanced) 6-10 </a:t>
            </a:r>
            <a:r>
              <a:rPr lang="fi-FI" altLang="fi-FI" dirty="0" err="1"/>
              <a:t>courses</a:t>
            </a:r>
            <a:endParaRPr lang="fi-FI" altLang="fi-FI" dirty="0"/>
          </a:p>
          <a:p>
            <a:pPr marL="0" indent="0">
              <a:buNone/>
            </a:pPr>
            <a:endParaRPr lang="fi-FI" altLang="fi-FI" dirty="0" smtClean="0"/>
          </a:p>
          <a:p>
            <a:pPr marL="0" indent="0">
              <a:buNone/>
            </a:pPr>
            <a:endParaRPr lang="fi-FI" altLang="fi-FI" dirty="0"/>
          </a:p>
        </p:txBody>
      </p:sp>
    </p:spTree>
    <p:extLst>
      <p:ext uri="{BB962C8B-B14F-4D97-AF65-F5344CB8AC3E}">
        <p14:creationId xmlns:p14="http://schemas.microsoft.com/office/powerpoint/2010/main" val="1632085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r>
              <a:rPr lang="fi-FI" altLang="fi-FI" sz="2400"/>
              <a:t>Compulsory subjects</a:t>
            </a:r>
          </a:p>
        </p:txBody>
      </p:sp>
      <p:sp>
        <p:nvSpPr>
          <p:cNvPr id="2365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AutoNum type="arabicParenR"/>
            </a:pPr>
            <a:r>
              <a:rPr lang="fi-FI" altLang="fi-FI" dirty="0" err="1" smtClean="0"/>
              <a:t>Physics</a:t>
            </a:r>
            <a:r>
              <a:rPr lang="fi-FI" altLang="fi-FI" dirty="0"/>
              <a:t>, </a:t>
            </a:r>
            <a:r>
              <a:rPr lang="fi-FI" altLang="fi-FI" dirty="0" err="1" smtClean="0"/>
              <a:t>Chemistry</a:t>
            </a:r>
            <a:r>
              <a:rPr lang="fi-FI" altLang="fi-FI" dirty="0" smtClean="0"/>
              <a:t>, </a:t>
            </a:r>
            <a:r>
              <a:rPr lang="fi-FI" altLang="fi-FI" dirty="0" err="1" smtClean="0"/>
              <a:t>Biology</a:t>
            </a:r>
            <a:r>
              <a:rPr lang="fi-FI" altLang="fi-FI" dirty="0" smtClean="0"/>
              <a:t>, </a:t>
            </a:r>
            <a:r>
              <a:rPr lang="fi-FI" altLang="fi-FI" dirty="0" err="1" smtClean="0"/>
              <a:t>Geography</a:t>
            </a:r>
            <a:r>
              <a:rPr lang="fi-FI" altLang="fi-FI" dirty="0" smtClean="0"/>
              <a:t>, </a:t>
            </a:r>
            <a:r>
              <a:rPr lang="fi-FI" altLang="fi-FI" dirty="0" err="1" smtClean="0"/>
              <a:t>total</a:t>
            </a:r>
            <a:r>
              <a:rPr lang="fi-FI" altLang="fi-FI" dirty="0" smtClean="0"/>
              <a:t> 5 </a:t>
            </a:r>
            <a:r>
              <a:rPr lang="fi-FI" altLang="fi-FI" dirty="0" err="1" smtClean="0"/>
              <a:t>courses</a:t>
            </a:r>
            <a:endParaRPr lang="fi-FI" altLang="fi-FI" dirty="0"/>
          </a:p>
          <a:p>
            <a:pPr marL="457200" indent="-457200">
              <a:buFont typeface="Wingdings" panose="05000000000000000000" pitchFamily="2" charset="2"/>
              <a:buAutoNum type="arabicParenR"/>
            </a:pPr>
            <a:r>
              <a:rPr lang="fi-FI" altLang="fi-FI" dirty="0" err="1" smtClean="0"/>
              <a:t>History</a:t>
            </a:r>
            <a:r>
              <a:rPr lang="fi-FI" altLang="fi-FI" dirty="0" smtClean="0"/>
              <a:t> </a:t>
            </a:r>
            <a:r>
              <a:rPr lang="fi-FI" altLang="fi-FI" dirty="0"/>
              <a:t>and </a:t>
            </a:r>
            <a:r>
              <a:rPr lang="fi-FI" altLang="fi-FI" dirty="0" smtClean="0"/>
              <a:t>Social </a:t>
            </a:r>
            <a:r>
              <a:rPr lang="fi-FI" altLang="fi-FI" dirty="0" err="1" smtClean="0"/>
              <a:t>Studies</a:t>
            </a:r>
            <a:r>
              <a:rPr lang="fi-FI" altLang="fi-FI" dirty="0" smtClean="0"/>
              <a:t>, </a:t>
            </a:r>
            <a:r>
              <a:rPr lang="fi-FI" altLang="fi-FI" dirty="0" err="1"/>
              <a:t>t</a:t>
            </a:r>
            <a:r>
              <a:rPr lang="fi-FI" altLang="fi-FI" dirty="0" err="1" smtClean="0"/>
              <a:t>otal</a:t>
            </a:r>
            <a:r>
              <a:rPr lang="fi-FI" altLang="fi-FI" dirty="0" smtClean="0"/>
              <a:t> 6 </a:t>
            </a:r>
            <a:r>
              <a:rPr lang="fi-FI" altLang="fi-FI" dirty="0" err="1" smtClean="0"/>
              <a:t>courses</a:t>
            </a:r>
            <a:endParaRPr lang="fi-FI" altLang="fi-FI" dirty="0" smtClean="0"/>
          </a:p>
          <a:p>
            <a:pPr marL="457200" indent="-457200">
              <a:buFont typeface="Wingdings" panose="05000000000000000000" pitchFamily="2" charset="2"/>
              <a:buAutoNum type="arabicParenR"/>
            </a:pPr>
            <a:r>
              <a:rPr lang="fi-FI" altLang="fi-FI" dirty="0" err="1" smtClean="0"/>
              <a:t>Religion</a:t>
            </a:r>
            <a:r>
              <a:rPr lang="fi-FI" altLang="fi-FI" dirty="0"/>
              <a:t>,</a:t>
            </a:r>
            <a:r>
              <a:rPr lang="fi-FI" altLang="fi-FI" dirty="0" smtClean="0"/>
              <a:t> </a:t>
            </a:r>
            <a:r>
              <a:rPr lang="fi-FI" altLang="fi-FI" dirty="0" err="1" smtClean="0"/>
              <a:t>Philosophy</a:t>
            </a:r>
            <a:r>
              <a:rPr lang="fi-FI" altLang="fi-FI" dirty="0" smtClean="0"/>
              <a:t> and </a:t>
            </a:r>
            <a:r>
              <a:rPr lang="fi-FI" altLang="fi-FI" dirty="0" err="1" smtClean="0"/>
              <a:t>Psychology</a:t>
            </a:r>
            <a:r>
              <a:rPr lang="fi-FI" altLang="fi-FI" dirty="0" smtClean="0"/>
              <a:t>, </a:t>
            </a:r>
            <a:r>
              <a:rPr lang="fi-FI" altLang="fi-FI" dirty="0" err="1" smtClean="0"/>
              <a:t>total</a:t>
            </a:r>
            <a:r>
              <a:rPr lang="fi-FI" altLang="fi-FI" dirty="0" smtClean="0"/>
              <a:t> 5 </a:t>
            </a:r>
            <a:r>
              <a:rPr lang="fi-FI" altLang="fi-FI" dirty="0" err="1" smtClean="0"/>
              <a:t>courses</a:t>
            </a:r>
            <a:endParaRPr lang="fi-FI" altLang="fi-FI" dirty="0" smtClean="0"/>
          </a:p>
          <a:p>
            <a:pPr marL="457200" indent="-457200">
              <a:buFont typeface="Wingdings" panose="05000000000000000000" pitchFamily="2" charset="2"/>
              <a:buAutoNum type="arabicParenR"/>
            </a:pPr>
            <a:r>
              <a:rPr lang="fi-FI" altLang="fi-FI" dirty="0" smtClean="0"/>
              <a:t>Health </a:t>
            </a:r>
            <a:r>
              <a:rPr lang="fi-FI" altLang="fi-FI" dirty="0" err="1" smtClean="0"/>
              <a:t>Education</a:t>
            </a:r>
            <a:r>
              <a:rPr lang="fi-FI" altLang="fi-FI" dirty="0" smtClean="0"/>
              <a:t>, 1 </a:t>
            </a:r>
            <a:r>
              <a:rPr lang="fi-FI" altLang="fi-FI" dirty="0" err="1" smtClean="0"/>
              <a:t>course</a:t>
            </a:r>
            <a:endParaRPr lang="fi-FI" altLang="fi-FI" dirty="0"/>
          </a:p>
        </p:txBody>
      </p:sp>
    </p:spTree>
    <p:extLst>
      <p:ext uri="{BB962C8B-B14F-4D97-AF65-F5344CB8AC3E}">
        <p14:creationId xmlns:p14="http://schemas.microsoft.com/office/powerpoint/2010/main" val="1248142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 err="1" smtClean="0"/>
              <a:t>Compulsory</a:t>
            </a:r>
            <a:r>
              <a:rPr lang="fi-FI" sz="2800" dirty="0" smtClean="0"/>
              <a:t> </a:t>
            </a:r>
            <a:r>
              <a:rPr lang="fi-FI" sz="2800" dirty="0" err="1" smtClean="0"/>
              <a:t>subjects</a:t>
            </a:r>
            <a:endParaRPr lang="fi-FI" sz="28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fi-FI" dirty="0" err="1" smtClean="0"/>
              <a:t>Art</a:t>
            </a:r>
            <a:r>
              <a:rPr lang="fi-FI" dirty="0" smtClean="0"/>
              <a:t>, 2 </a:t>
            </a:r>
            <a:r>
              <a:rPr lang="fi-FI" dirty="0" err="1" smtClean="0"/>
              <a:t>courses</a:t>
            </a:r>
            <a:endParaRPr lang="fi-FI" dirty="0" smtClean="0"/>
          </a:p>
          <a:p>
            <a:pPr marL="514350" indent="-514350">
              <a:buAutoNum type="arabicParenR"/>
            </a:pPr>
            <a:r>
              <a:rPr lang="fi-FI" dirty="0" smtClean="0"/>
              <a:t>Music, 2 </a:t>
            </a:r>
            <a:r>
              <a:rPr lang="fi-FI" dirty="0" err="1" smtClean="0"/>
              <a:t>courses</a:t>
            </a:r>
            <a:endParaRPr lang="fi-FI" dirty="0" smtClean="0"/>
          </a:p>
          <a:p>
            <a:pPr marL="514350" indent="-514350">
              <a:buAutoNum type="arabicParenR"/>
            </a:pPr>
            <a:r>
              <a:rPr lang="fi-FI" dirty="0" err="1" smtClean="0"/>
              <a:t>Physical</a:t>
            </a:r>
            <a:r>
              <a:rPr lang="fi-FI" dirty="0" smtClean="0"/>
              <a:t> </a:t>
            </a:r>
            <a:r>
              <a:rPr lang="fi-FI" dirty="0" err="1" smtClean="0"/>
              <a:t>Education</a:t>
            </a:r>
            <a:r>
              <a:rPr lang="fi-FI" dirty="0" smtClean="0"/>
              <a:t>, 2 </a:t>
            </a:r>
            <a:r>
              <a:rPr lang="fi-FI" dirty="0" err="1" smtClean="0"/>
              <a:t>courses</a:t>
            </a:r>
            <a:endParaRPr lang="fi-FI" dirty="0" smtClean="0"/>
          </a:p>
          <a:p>
            <a:pPr marL="514350" indent="-514350">
              <a:buAutoNum type="arabicParenR"/>
            </a:pPr>
            <a:r>
              <a:rPr lang="fi-FI" dirty="0" err="1" smtClean="0"/>
              <a:t>Studies</a:t>
            </a:r>
            <a:r>
              <a:rPr lang="fi-FI" dirty="0" smtClean="0"/>
              <a:t> </a:t>
            </a:r>
            <a:r>
              <a:rPr lang="fi-FI" dirty="0" err="1" smtClean="0"/>
              <a:t>Counselling</a:t>
            </a:r>
            <a:r>
              <a:rPr lang="fi-FI" dirty="0" smtClean="0"/>
              <a:t>, 2 </a:t>
            </a:r>
            <a:r>
              <a:rPr lang="fi-FI" dirty="0" err="1" smtClean="0"/>
              <a:t>courses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fi-FI" altLang="fi-FI" sz="1400" b="0" dirty="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16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643783" y="996949"/>
            <a:ext cx="7467600" cy="762000"/>
          </a:xfrm>
        </p:spPr>
        <p:txBody>
          <a:bodyPr/>
          <a:lstStyle/>
          <a:p>
            <a:r>
              <a:rPr lang="fi-FI" altLang="fi-FI" sz="2800"/>
              <a:t/>
            </a:r>
            <a:br>
              <a:rPr lang="fi-FI" altLang="fi-FI" sz="2800"/>
            </a:br>
            <a:r>
              <a:rPr lang="fi-FI" altLang="fi-FI" sz="2800"/>
              <a:t>Studies in upper secondary schools </a:t>
            </a:r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7772400" cy="135731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fi-FI" altLang="fi-FI" b="0" dirty="0"/>
              <a:t>- </a:t>
            </a:r>
            <a:r>
              <a:rPr lang="fi-FI" altLang="fi-FI" b="0" dirty="0" err="1"/>
              <a:t>Five</a:t>
            </a:r>
            <a:r>
              <a:rPr lang="fi-FI" altLang="fi-FI" b="0" dirty="0"/>
              <a:t> </a:t>
            </a:r>
            <a:r>
              <a:rPr lang="fi-FI" altLang="fi-FI" b="0" dirty="0" err="1"/>
              <a:t>study</a:t>
            </a:r>
            <a:r>
              <a:rPr lang="fi-FI" altLang="fi-FI" b="0" dirty="0"/>
              <a:t> </a:t>
            </a:r>
            <a:r>
              <a:rPr lang="fi-FI" altLang="fi-FI" b="0" dirty="0" err="1"/>
              <a:t>periods</a:t>
            </a:r>
            <a:endParaRPr lang="fi-FI" altLang="fi-FI" b="0" dirty="0"/>
          </a:p>
          <a:p>
            <a:pPr lvl="1">
              <a:lnSpc>
                <a:spcPct val="80000"/>
              </a:lnSpc>
              <a:buFontTx/>
              <a:buChar char="-"/>
            </a:pPr>
            <a:r>
              <a:rPr lang="fi-FI" altLang="fi-FI" b="0" dirty="0"/>
              <a:t>75 </a:t>
            </a:r>
            <a:r>
              <a:rPr lang="fi-FI" altLang="fi-FI" b="0" dirty="0" err="1"/>
              <a:t>courses</a:t>
            </a:r>
            <a:r>
              <a:rPr lang="fi-FI" altLang="fi-FI" b="0" dirty="0"/>
              <a:t> (1710 </a:t>
            </a:r>
            <a:r>
              <a:rPr lang="fi-FI" altLang="fi-FI" b="0" dirty="0" err="1"/>
              <a:t>minutes</a:t>
            </a:r>
            <a:r>
              <a:rPr lang="fi-FI" altLang="fi-FI" b="0" dirty="0"/>
              <a:t>, 3*75 min in </a:t>
            </a:r>
            <a:r>
              <a:rPr lang="fi-FI" altLang="fi-FI" b="0" dirty="0" err="1"/>
              <a:t>seven</a:t>
            </a:r>
            <a:r>
              <a:rPr lang="fi-FI" altLang="fi-FI" b="0" dirty="0"/>
              <a:t> </a:t>
            </a:r>
            <a:r>
              <a:rPr lang="fi-FI" altLang="fi-FI" b="0" dirty="0" err="1"/>
              <a:t>weeks</a:t>
            </a:r>
            <a:r>
              <a:rPr lang="fi-FI" altLang="fi-FI" b="0" dirty="0"/>
              <a:t>)</a:t>
            </a:r>
          </a:p>
          <a:p>
            <a:pPr lvl="1">
              <a:lnSpc>
                <a:spcPct val="80000"/>
              </a:lnSpc>
              <a:buFontTx/>
              <a:buChar char="-"/>
            </a:pPr>
            <a:r>
              <a:rPr lang="fi-FI" altLang="fi-FI" b="0" dirty="0"/>
              <a:t>7 d </a:t>
            </a:r>
            <a:r>
              <a:rPr lang="fi-FI" altLang="fi-FI" b="0" dirty="0" err="1"/>
              <a:t>test</a:t>
            </a:r>
            <a:r>
              <a:rPr lang="fi-FI" altLang="fi-FI" b="0" dirty="0"/>
              <a:t> ”</a:t>
            </a:r>
            <a:r>
              <a:rPr lang="fi-FI" altLang="fi-FI" b="0" dirty="0" err="1"/>
              <a:t>weeks</a:t>
            </a:r>
            <a:r>
              <a:rPr lang="fi-FI" altLang="fi-FI" b="0" dirty="0"/>
              <a:t>”, </a:t>
            </a:r>
            <a:r>
              <a:rPr lang="fi-FI" altLang="fi-FI" b="0" dirty="0" err="1"/>
              <a:t>one</a:t>
            </a:r>
            <a:r>
              <a:rPr lang="fi-FI" altLang="fi-FI" b="0" dirty="0"/>
              <a:t> </a:t>
            </a:r>
            <a:r>
              <a:rPr lang="fi-FI" altLang="fi-FI" b="0" dirty="0" err="1"/>
              <a:t>test</a:t>
            </a:r>
            <a:r>
              <a:rPr lang="fi-FI" altLang="fi-FI" b="0" dirty="0"/>
              <a:t> / </a:t>
            </a:r>
            <a:r>
              <a:rPr lang="fi-FI" altLang="fi-FI" b="0" dirty="0" err="1"/>
              <a:t>day</a:t>
            </a:r>
            <a:endParaRPr lang="fi-FI" altLang="fi-FI" b="0" dirty="0"/>
          </a:p>
          <a:p>
            <a:pPr lvl="1">
              <a:lnSpc>
                <a:spcPct val="80000"/>
              </a:lnSpc>
              <a:buFontTx/>
              <a:buChar char="-"/>
            </a:pPr>
            <a:endParaRPr lang="fi-FI" altLang="fi-FI" b="0" dirty="0"/>
          </a:p>
          <a:p>
            <a:pPr lvl="1">
              <a:lnSpc>
                <a:spcPct val="80000"/>
              </a:lnSpc>
              <a:buFontTx/>
              <a:buNone/>
            </a:pPr>
            <a:endParaRPr lang="fi-FI" altLang="fi-FI" sz="2000" dirty="0"/>
          </a:p>
          <a:p>
            <a:pPr>
              <a:lnSpc>
                <a:spcPct val="80000"/>
              </a:lnSpc>
            </a:pPr>
            <a:r>
              <a:rPr lang="fi-FI" altLang="fi-FI" sz="800" dirty="0"/>
              <a:t> </a:t>
            </a:r>
          </a:p>
          <a:p>
            <a:pPr>
              <a:lnSpc>
                <a:spcPct val="80000"/>
              </a:lnSpc>
            </a:pPr>
            <a:endParaRPr lang="fi-FI" altLang="fi-FI" sz="800" dirty="0"/>
          </a:p>
          <a:p>
            <a:pPr>
              <a:lnSpc>
                <a:spcPct val="80000"/>
              </a:lnSpc>
            </a:pPr>
            <a:r>
              <a:rPr lang="fi-FI" altLang="fi-FI" sz="800" dirty="0"/>
              <a:t> </a:t>
            </a:r>
          </a:p>
        </p:txBody>
      </p:sp>
      <p:grpSp>
        <p:nvGrpSpPr>
          <p:cNvPr id="227332" name="Group 4"/>
          <p:cNvGrpSpPr>
            <a:grpSpLocks/>
          </p:cNvGrpSpPr>
          <p:nvPr/>
        </p:nvGrpSpPr>
        <p:grpSpPr bwMode="auto">
          <a:xfrm>
            <a:off x="555625" y="4221163"/>
            <a:ext cx="7924800" cy="1439862"/>
            <a:chOff x="376" y="1264"/>
            <a:chExt cx="4992" cy="907"/>
          </a:xfrm>
        </p:grpSpPr>
        <p:sp>
          <p:nvSpPr>
            <p:cNvPr id="227333" name="Rectangle 5"/>
            <p:cNvSpPr>
              <a:spLocks noChangeArrowheads="1"/>
            </p:cNvSpPr>
            <p:nvPr/>
          </p:nvSpPr>
          <p:spPr bwMode="auto">
            <a:xfrm>
              <a:off x="489" y="1264"/>
              <a:ext cx="4815" cy="563"/>
            </a:xfrm>
            <a:prstGeom prst="rect">
              <a:avLst/>
            </a:prstGeom>
            <a:gradFill rotWithShape="0">
              <a:gsLst>
                <a:gs pos="0">
                  <a:srgbClr val="3399FF">
                    <a:gamma/>
                    <a:shade val="46275"/>
                    <a:invGamma/>
                  </a:srgbClr>
                </a:gs>
                <a:gs pos="50000">
                  <a:srgbClr val="3399FF"/>
                </a:gs>
                <a:gs pos="100000">
                  <a:srgbClr val="3399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127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fi-FI"/>
            </a:p>
          </p:txBody>
        </p:sp>
        <p:sp>
          <p:nvSpPr>
            <p:cNvPr id="227334" name="Rectangle 6"/>
            <p:cNvSpPr>
              <a:spLocks noChangeArrowheads="1"/>
            </p:cNvSpPr>
            <p:nvPr/>
          </p:nvSpPr>
          <p:spPr bwMode="auto">
            <a:xfrm>
              <a:off x="2421" y="1628"/>
              <a:ext cx="809" cy="21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26275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26275"/>
                    <a:invGamma/>
                  </a:schemeClr>
                </a:gs>
              </a:gsLst>
              <a:lin ang="5400000" scaled="1"/>
            </a:gradFill>
            <a:ln w="127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fi-FI"/>
            </a:p>
          </p:txBody>
        </p:sp>
        <p:sp>
          <p:nvSpPr>
            <p:cNvPr id="227335" name="Rectangle 7"/>
            <p:cNvSpPr>
              <a:spLocks noChangeArrowheads="1"/>
            </p:cNvSpPr>
            <p:nvPr/>
          </p:nvSpPr>
          <p:spPr bwMode="auto">
            <a:xfrm>
              <a:off x="3379" y="1628"/>
              <a:ext cx="809" cy="21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26275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26275"/>
                    <a:invGamma/>
                  </a:schemeClr>
                </a:gs>
              </a:gsLst>
              <a:lin ang="5400000" scaled="1"/>
            </a:gradFill>
            <a:ln w="127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fi-FI"/>
            </a:p>
          </p:txBody>
        </p:sp>
        <p:sp>
          <p:nvSpPr>
            <p:cNvPr id="227336" name="Text Box 8"/>
            <p:cNvSpPr txBox="1">
              <a:spLocks noChangeArrowheads="1"/>
            </p:cNvSpPr>
            <p:nvPr/>
          </p:nvSpPr>
          <p:spPr bwMode="auto">
            <a:xfrm>
              <a:off x="376" y="1883"/>
              <a:ext cx="43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fi-FI" altLang="fi-FI" sz="1200" b="0">
                  <a:latin typeface="Comic Sans MS" panose="030F0702030302020204" pitchFamily="66" charset="0"/>
                </a:rPr>
                <a:t>August	</a:t>
              </a:r>
            </a:p>
          </p:txBody>
        </p:sp>
        <p:sp>
          <p:nvSpPr>
            <p:cNvPr id="227337" name="Text Box 9"/>
            <p:cNvSpPr txBox="1">
              <a:spLocks noChangeArrowheads="1"/>
            </p:cNvSpPr>
            <p:nvPr/>
          </p:nvSpPr>
          <p:spPr bwMode="auto">
            <a:xfrm>
              <a:off x="1008" y="1392"/>
              <a:ext cx="128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algn="ctr" eaLnBrk="0" hangingPunct="0">
                <a:spcBef>
                  <a:spcPct val="0"/>
                </a:spcBef>
              </a:pPr>
              <a:r>
                <a:rPr lang="fi-FI" altLang="fi-FI" sz="1400">
                  <a:solidFill>
                    <a:schemeClr val="bg1"/>
                  </a:solidFill>
                  <a:latin typeface="Comic Sans MS" panose="030F0702030302020204" pitchFamily="66" charset="0"/>
                </a:rPr>
                <a:t>1. autumn</a:t>
              </a:r>
            </a:p>
          </p:txBody>
        </p:sp>
        <p:sp>
          <p:nvSpPr>
            <p:cNvPr id="227338" name="Text Box 10"/>
            <p:cNvSpPr txBox="1">
              <a:spLocks noChangeArrowheads="1"/>
            </p:cNvSpPr>
            <p:nvPr/>
          </p:nvSpPr>
          <p:spPr bwMode="auto">
            <a:xfrm>
              <a:off x="3376" y="1408"/>
              <a:ext cx="136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algn="ctr" eaLnBrk="0" hangingPunct="0">
                <a:spcBef>
                  <a:spcPct val="0"/>
                </a:spcBef>
              </a:pPr>
              <a:r>
                <a:rPr lang="fi-FI" altLang="fi-FI" sz="1400">
                  <a:solidFill>
                    <a:schemeClr val="bg1"/>
                  </a:solidFill>
                  <a:latin typeface="Comic Sans MS" panose="030F0702030302020204" pitchFamily="66" charset="0"/>
                </a:rPr>
                <a:t>1. spring</a:t>
              </a:r>
            </a:p>
          </p:txBody>
        </p:sp>
        <p:sp>
          <p:nvSpPr>
            <p:cNvPr id="227339" name="Text Box 11"/>
            <p:cNvSpPr txBox="1">
              <a:spLocks noChangeArrowheads="1"/>
            </p:cNvSpPr>
            <p:nvPr/>
          </p:nvSpPr>
          <p:spPr bwMode="auto">
            <a:xfrm>
              <a:off x="806" y="1883"/>
              <a:ext cx="47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fi-FI" altLang="fi-FI" sz="1200" b="0">
                  <a:latin typeface="Comic Sans MS" panose="030F0702030302020204" pitchFamily="66" charset="0"/>
                </a:rPr>
                <a:t>Sep</a:t>
              </a:r>
            </a:p>
          </p:txBody>
        </p:sp>
        <p:sp>
          <p:nvSpPr>
            <p:cNvPr id="227340" name="Text Box 12"/>
            <p:cNvSpPr txBox="1">
              <a:spLocks noChangeArrowheads="1"/>
            </p:cNvSpPr>
            <p:nvPr/>
          </p:nvSpPr>
          <p:spPr bwMode="auto">
            <a:xfrm>
              <a:off x="1308" y="1883"/>
              <a:ext cx="52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fi-FI" altLang="fi-FI" sz="1200" b="0">
                  <a:latin typeface="Comic Sans MS" panose="030F0702030302020204" pitchFamily="66" charset="0"/>
                </a:rPr>
                <a:t>Oct	</a:t>
              </a:r>
            </a:p>
          </p:txBody>
        </p:sp>
        <p:sp>
          <p:nvSpPr>
            <p:cNvPr id="227341" name="Text Box 13"/>
            <p:cNvSpPr txBox="1">
              <a:spLocks noChangeArrowheads="1"/>
            </p:cNvSpPr>
            <p:nvPr/>
          </p:nvSpPr>
          <p:spPr bwMode="auto">
            <a:xfrm>
              <a:off x="1802" y="1883"/>
              <a:ext cx="60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fi-FI" altLang="fi-FI" sz="1200" b="0">
                  <a:latin typeface="Comic Sans MS" panose="030F0702030302020204" pitchFamily="66" charset="0"/>
                </a:rPr>
                <a:t>Nov</a:t>
              </a:r>
            </a:p>
          </p:txBody>
        </p:sp>
        <p:sp>
          <p:nvSpPr>
            <p:cNvPr id="227342" name="Text Box 14"/>
            <p:cNvSpPr txBox="1">
              <a:spLocks noChangeArrowheads="1"/>
            </p:cNvSpPr>
            <p:nvPr/>
          </p:nvSpPr>
          <p:spPr bwMode="auto">
            <a:xfrm>
              <a:off x="2400" y="1883"/>
              <a:ext cx="51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fi-FI" altLang="fi-FI" sz="1200" b="0">
                  <a:latin typeface="Comic Sans MS" panose="030F0702030302020204" pitchFamily="66" charset="0"/>
                </a:rPr>
                <a:t>Dec</a:t>
              </a:r>
            </a:p>
          </p:txBody>
        </p:sp>
        <p:sp>
          <p:nvSpPr>
            <p:cNvPr id="227343" name="Text Box 15"/>
            <p:cNvSpPr txBox="1">
              <a:spLocks noChangeArrowheads="1"/>
            </p:cNvSpPr>
            <p:nvPr/>
          </p:nvSpPr>
          <p:spPr bwMode="auto">
            <a:xfrm>
              <a:off x="2912" y="1883"/>
              <a:ext cx="67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fi-FI" altLang="fi-FI" sz="1200" b="0">
                  <a:latin typeface="Comic Sans MS" panose="030F0702030302020204" pitchFamily="66" charset="0"/>
                </a:rPr>
                <a:t>Jan</a:t>
              </a:r>
            </a:p>
          </p:txBody>
        </p:sp>
        <p:sp>
          <p:nvSpPr>
            <p:cNvPr id="227344" name="Text Box 16"/>
            <p:cNvSpPr txBox="1">
              <a:spLocks noChangeArrowheads="1"/>
            </p:cNvSpPr>
            <p:nvPr/>
          </p:nvSpPr>
          <p:spPr bwMode="auto">
            <a:xfrm>
              <a:off x="3428" y="1883"/>
              <a:ext cx="53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fi-FI" altLang="fi-FI" sz="1200" b="0">
                  <a:latin typeface="Comic Sans MS" panose="030F0702030302020204" pitchFamily="66" charset="0"/>
                </a:rPr>
                <a:t>Feb</a:t>
              </a:r>
            </a:p>
          </p:txBody>
        </p:sp>
        <p:sp>
          <p:nvSpPr>
            <p:cNvPr id="227345" name="Text Box 17"/>
            <p:cNvSpPr txBox="1">
              <a:spLocks noChangeArrowheads="1"/>
            </p:cNvSpPr>
            <p:nvPr/>
          </p:nvSpPr>
          <p:spPr bwMode="auto">
            <a:xfrm>
              <a:off x="3920" y="1883"/>
              <a:ext cx="56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fi-FI" altLang="fi-FI" sz="1200" b="0">
                  <a:latin typeface="Comic Sans MS" panose="030F0702030302020204" pitchFamily="66" charset="0"/>
                </a:rPr>
                <a:t>Mar</a:t>
              </a:r>
            </a:p>
          </p:txBody>
        </p:sp>
        <p:sp>
          <p:nvSpPr>
            <p:cNvPr id="227346" name="Text Box 18"/>
            <p:cNvSpPr txBox="1">
              <a:spLocks noChangeArrowheads="1"/>
            </p:cNvSpPr>
            <p:nvPr/>
          </p:nvSpPr>
          <p:spPr bwMode="auto">
            <a:xfrm>
              <a:off x="4388" y="1883"/>
              <a:ext cx="51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fi-FI" altLang="fi-FI" sz="1200" b="0">
                  <a:latin typeface="Comic Sans MS" panose="030F0702030302020204" pitchFamily="66" charset="0"/>
                </a:rPr>
                <a:t>Apr</a:t>
              </a:r>
            </a:p>
          </p:txBody>
        </p:sp>
        <p:sp>
          <p:nvSpPr>
            <p:cNvPr id="227347" name="Text Box 19"/>
            <p:cNvSpPr txBox="1">
              <a:spLocks noChangeArrowheads="1"/>
            </p:cNvSpPr>
            <p:nvPr/>
          </p:nvSpPr>
          <p:spPr bwMode="auto">
            <a:xfrm>
              <a:off x="4840" y="1883"/>
              <a:ext cx="52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fi-FI" altLang="fi-FI" sz="1200" b="0">
                  <a:latin typeface="Comic Sans MS" panose="030F0702030302020204" pitchFamily="66" charset="0"/>
                </a:rPr>
                <a:t>May</a:t>
              </a:r>
            </a:p>
          </p:txBody>
        </p:sp>
        <p:sp>
          <p:nvSpPr>
            <p:cNvPr id="227348" name="Rectangle 20"/>
            <p:cNvSpPr>
              <a:spLocks noChangeArrowheads="1"/>
            </p:cNvSpPr>
            <p:nvPr/>
          </p:nvSpPr>
          <p:spPr bwMode="auto">
            <a:xfrm>
              <a:off x="489" y="1628"/>
              <a:ext cx="821" cy="21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fi-FI"/>
            </a:p>
          </p:txBody>
        </p:sp>
        <p:sp>
          <p:nvSpPr>
            <p:cNvPr id="227349" name="Text Box 21"/>
            <p:cNvSpPr txBox="1">
              <a:spLocks noChangeArrowheads="1"/>
            </p:cNvSpPr>
            <p:nvPr/>
          </p:nvSpPr>
          <p:spPr bwMode="auto">
            <a:xfrm>
              <a:off x="653" y="1644"/>
              <a:ext cx="576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chemeClr val="bg1">
                          <a:gamma/>
                          <a:shade val="26275"/>
                          <a:invGamma/>
                        </a:schemeClr>
                      </a:gs>
                      <a:gs pos="50000">
                        <a:schemeClr val="bg1"/>
                      </a:gs>
                      <a:gs pos="100000">
                        <a:schemeClr val="bg1">
                          <a:gamma/>
                          <a:shade val="2627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fi-FI" altLang="fi-FI" sz="1300">
                  <a:latin typeface="Comic Sans MS" panose="030F0702030302020204" pitchFamily="66" charset="0"/>
                </a:rPr>
                <a:t>1. period</a:t>
              </a:r>
            </a:p>
          </p:txBody>
        </p:sp>
        <p:sp>
          <p:nvSpPr>
            <p:cNvPr id="227350" name="Rectangle 22"/>
            <p:cNvSpPr>
              <a:spLocks noChangeArrowheads="1"/>
            </p:cNvSpPr>
            <p:nvPr/>
          </p:nvSpPr>
          <p:spPr bwMode="auto">
            <a:xfrm>
              <a:off x="1458" y="1628"/>
              <a:ext cx="809" cy="21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26275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26275"/>
                    <a:invGamma/>
                  </a:schemeClr>
                </a:gs>
              </a:gsLst>
              <a:lin ang="5400000" scaled="1"/>
            </a:gradFill>
            <a:ln w="127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fi-FI"/>
            </a:p>
          </p:txBody>
        </p:sp>
        <p:sp>
          <p:nvSpPr>
            <p:cNvPr id="227351" name="Text Box 23"/>
            <p:cNvSpPr txBox="1">
              <a:spLocks noChangeArrowheads="1"/>
            </p:cNvSpPr>
            <p:nvPr/>
          </p:nvSpPr>
          <p:spPr bwMode="auto">
            <a:xfrm>
              <a:off x="1592" y="1643"/>
              <a:ext cx="267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chemeClr val="accent2">
                          <a:gamma/>
                          <a:shade val="66275"/>
                          <a:invGamma/>
                        </a:schemeClr>
                      </a:gs>
                      <a:gs pos="50000">
                        <a:schemeClr val="accent2"/>
                      </a:gs>
                      <a:gs pos="100000">
                        <a:schemeClr val="accent2">
                          <a:gamma/>
                          <a:shade val="6627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fi-FI" altLang="fi-FI" sz="1300">
                  <a:latin typeface="Comic Sans MS" panose="030F0702030302020204" pitchFamily="66" charset="0"/>
                </a:rPr>
                <a:t>2. </a:t>
              </a:r>
            </a:p>
          </p:txBody>
        </p:sp>
        <p:sp>
          <p:nvSpPr>
            <p:cNvPr id="227352" name="Text Box 24"/>
            <p:cNvSpPr txBox="1">
              <a:spLocks noChangeArrowheads="1"/>
            </p:cNvSpPr>
            <p:nvPr/>
          </p:nvSpPr>
          <p:spPr bwMode="auto">
            <a:xfrm>
              <a:off x="2573" y="1643"/>
              <a:ext cx="267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chemeClr val="accent2">
                          <a:gamma/>
                          <a:shade val="66275"/>
                          <a:invGamma/>
                        </a:schemeClr>
                      </a:gs>
                      <a:gs pos="50000">
                        <a:schemeClr val="accent2"/>
                      </a:gs>
                      <a:gs pos="100000">
                        <a:schemeClr val="accent2">
                          <a:gamma/>
                          <a:shade val="6627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fi-FI" altLang="fi-FI" sz="1300">
                  <a:latin typeface="Comic Sans MS" panose="030F0702030302020204" pitchFamily="66" charset="0"/>
                </a:rPr>
                <a:t>3. </a:t>
              </a:r>
            </a:p>
          </p:txBody>
        </p:sp>
        <p:sp>
          <p:nvSpPr>
            <p:cNvPr id="227353" name="Text Box 25"/>
            <p:cNvSpPr txBox="1">
              <a:spLocks noChangeArrowheads="1"/>
            </p:cNvSpPr>
            <p:nvPr/>
          </p:nvSpPr>
          <p:spPr bwMode="auto">
            <a:xfrm>
              <a:off x="3532" y="1643"/>
              <a:ext cx="267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chemeClr val="accent2">
                          <a:gamma/>
                          <a:shade val="66275"/>
                          <a:invGamma/>
                        </a:schemeClr>
                      </a:gs>
                      <a:gs pos="50000">
                        <a:schemeClr val="accent2"/>
                      </a:gs>
                      <a:gs pos="100000">
                        <a:schemeClr val="accent2">
                          <a:gamma/>
                          <a:shade val="6627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fi-FI" altLang="fi-FI" sz="1300">
                  <a:latin typeface="Comic Sans MS" panose="030F0702030302020204" pitchFamily="66" charset="0"/>
                </a:rPr>
                <a:t>4. </a:t>
              </a:r>
            </a:p>
          </p:txBody>
        </p:sp>
        <p:sp>
          <p:nvSpPr>
            <p:cNvPr id="227354" name="Rectangle 26"/>
            <p:cNvSpPr>
              <a:spLocks noChangeArrowheads="1"/>
            </p:cNvSpPr>
            <p:nvPr/>
          </p:nvSpPr>
          <p:spPr bwMode="auto">
            <a:xfrm>
              <a:off x="4342" y="1628"/>
              <a:ext cx="809" cy="21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26275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26275"/>
                    <a:invGamma/>
                  </a:schemeClr>
                </a:gs>
              </a:gsLst>
              <a:lin ang="5400000" scaled="1"/>
            </a:gradFill>
            <a:ln w="127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fi-FI"/>
            </a:p>
          </p:txBody>
        </p:sp>
        <p:sp>
          <p:nvSpPr>
            <p:cNvPr id="227355" name="Text Box 27"/>
            <p:cNvSpPr txBox="1">
              <a:spLocks noChangeArrowheads="1"/>
            </p:cNvSpPr>
            <p:nvPr/>
          </p:nvSpPr>
          <p:spPr bwMode="auto">
            <a:xfrm>
              <a:off x="4507" y="1643"/>
              <a:ext cx="267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chemeClr val="tx1">
                          <a:gamma/>
                          <a:shade val="46275"/>
                          <a:invGamma/>
                        </a:schemeClr>
                      </a:gs>
                      <a:gs pos="50000">
                        <a:schemeClr val="tx1"/>
                      </a:gs>
                      <a:gs pos="100000">
                        <a:schemeClr val="tx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fi-FI" altLang="fi-FI" sz="1300">
                  <a:latin typeface="Comic Sans MS" panose="030F0702030302020204" pitchFamily="66" charset="0"/>
                </a:rPr>
                <a:t>5. </a:t>
              </a:r>
            </a:p>
          </p:txBody>
        </p:sp>
        <p:sp>
          <p:nvSpPr>
            <p:cNvPr id="227356" name="Rectangle 28"/>
            <p:cNvSpPr>
              <a:spLocks noChangeArrowheads="1"/>
            </p:cNvSpPr>
            <p:nvPr/>
          </p:nvSpPr>
          <p:spPr bwMode="auto">
            <a:xfrm>
              <a:off x="1306" y="1628"/>
              <a:ext cx="158" cy="216"/>
            </a:xfrm>
            <a:prstGeom prst="rect">
              <a:avLst/>
            </a:prstGeom>
            <a:gradFill rotWithShape="0">
              <a:gsLst>
                <a:gs pos="0">
                  <a:schemeClr val="accent2">
                    <a:gamma/>
                    <a:shade val="6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66275"/>
                    <a:invGamma/>
                  </a:schemeClr>
                </a:gs>
              </a:gsLst>
              <a:lin ang="5400000" scaled="1"/>
            </a:gradFill>
            <a:ln w="127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fi-FI"/>
            </a:p>
          </p:txBody>
        </p:sp>
        <p:sp>
          <p:nvSpPr>
            <p:cNvPr id="227357" name="Rectangle 29"/>
            <p:cNvSpPr>
              <a:spLocks noChangeArrowheads="1"/>
            </p:cNvSpPr>
            <p:nvPr/>
          </p:nvSpPr>
          <p:spPr bwMode="auto">
            <a:xfrm>
              <a:off x="2269" y="1628"/>
              <a:ext cx="146" cy="216"/>
            </a:xfrm>
            <a:prstGeom prst="rect">
              <a:avLst/>
            </a:prstGeom>
            <a:gradFill rotWithShape="0">
              <a:gsLst>
                <a:gs pos="0">
                  <a:schemeClr val="accent2">
                    <a:gamma/>
                    <a:shade val="6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66275"/>
                    <a:invGamma/>
                  </a:schemeClr>
                </a:gs>
              </a:gsLst>
              <a:lin ang="5400000" scaled="1"/>
            </a:gradFill>
            <a:ln w="127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fi-FI"/>
            </a:p>
          </p:txBody>
        </p:sp>
        <p:sp>
          <p:nvSpPr>
            <p:cNvPr id="227358" name="Rectangle 30"/>
            <p:cNvSpPr>
              <a:spLocks noChangeArrowheads="1"/>
            </p:cNvSpPr>
            <p:nvPr/>
          </p:nvSpPr>
          <p:spPr bwMode="auto">
            <a:xfrm>
              <a:off x="3226" y="1628"/>
              <a:ext cx="146" cy="216"/>
            </a:xfrm>
            <a:prstGeom prst="rect">
              <a:avLst/>
            </a:prstGeom>
            <a:gradFill rotWithShape="0">
              <a:gsLst>
                <a:gs pos="0">
                  <a:schemeClr val="accent2">
                    <a:gamma/>
                    <a:shade val="6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66275"/>
                    <a:invGamma/>
                  </a:schemeClr>
                </a:gs>
              </a:gsLst>
              <a:lin ang="5400000" scaled="1"/>
            </a:gradFill>
            <a:ln w="127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fi-FI"/>
            </a:p>
          </p:txBody>
        </p:sp>
        <p:sp>
          <p:nvSpPr>
            <p:cNvPr id="227359" name="Rectangle 31"/>
            <p:cNvSpPr>
              <a:spLocks noChangeArrowheads="1"/>
            </p:cNvSpPr>
            <p:nvPr/>
          </p:nvSpPr>
          <p:spPr bwMode="auto">
            <a:xfrm>
              <a:off x="4196" y="1628"/>
              <a:ext cx="146" cy="216"/>
            </a:xfrm>
            <a:prstGeom prst="rect">
              <a:avLst/>
            </a:prstGeom>
            <a:gradFill rotWithShape="0">
              <a:gsLst>
                <a:gs pos="0">
                  <a:schemeClr val="accent2">
                    <a:gamma/>
                    <a:shade val="6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66275"/>
                    <a:invGamma/>
                  </a:schemeClr>
                </a:gs>
              </a:gsLst>
              <a:lin ang="5400000" scaled="1"/>
            </a:gradFill>
            <a:ln w="127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fi-FI"/>
            </a:p>
          </p:txBody>
        </p:sp>
        <p:sp>
          <p:nvSpPr>
            <p:cNvPr id="227360" name="Rectangle 32"/>
            <p:cNvSpPr>
              <a:spLocks noChangeArrowheads="1"/>
            </p:cNvSpPr>
            <p:nvPr/>
          </p:nvSpPr>
          <p:spPr bwMode="auto">
            <a:xfrm>
              <a:off x="5150" y="1628"/>
              <a:ext cx="146" cy="216"/>
            </a:xfrm>
            <a:prstGeom prst="rect">
              <a:avLst/>
            </a:prstGeom>
            <a:gradFill rotWithShape="0">
              <a:gsLst>
                <a:gs pos="0">
                  <a:schemeClr val="accent2">
                    <a:gamma/>
                    <a:shade val="6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66275"/>
                    <a:invGamma/>
                  </a:schemeClr>
                </a:gs>
              </a:gsLst>
              <a:lin ang="5400000" scaled="1"/>
            </a:gradFill>
            <a:ln w="127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fi-FI"/>
            </a:p>
          </p:txBody>
        </p:sp>
      </p:grpSp>
      <p:sp>
        <p:nvSpPr>
          <p:cNvPr id="227361" name="Text Box 33"/>
          <p:cNvSpPr txBox="1">
            <a:spLocks noChangeArrowheads="1"/>
          </p:cNvSpPr>
          <p:nvPr/>
        </p:nvSpPr>
        <p:spPr bwMode="auto">
          <a:xfrm>
            <a:off x="1524000" y="5864225"/>
            <a:ext cx="1509713" cy="2127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0C0C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Ctr="1">
            <a:spAutoFit/>
          </a:bodyPr>
          <a:lstStyle/>
          <a:p>
            <a:r>
              <a:rPr lang="fi-FI" altLang="fi-FI" sz="1400" b="0"/>
              <a:t>Test week</a:t>
            </a:r>
          </a:p>
        </p:txBody>
      </p:sp>
      <p:sp>
        <p:nvSpPr>
          <p:cNvPr id="227362" name="Line 34"/>
          <p:cNvSpPr>
            <a:spLocks noChangeShapeType="1"/>
          </p:cNvSpPr>
          <p:nvPr/>
        </p:nvSpPr>
        <p:spPr bwMode="auto">
          <a:xfrm flipV="1">
            <a:off x="1916113" y="5051425"/>
            <a:ext cx="231775" cy="725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rgbClr val="C0C0C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Ctr="1">
            <a:spAutoFit/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50561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052736"/>
            <a:ext cx="7467600" cy="762000"/>
          </a:xfrm>
          <a:noFill/>
          <a:ln/>
        </p:spPr>
        <p:txBody>
          <a:bodyPr lIns="92075" tIns="46038" rIns="92075" bIns="46038" anchor="ctr"/>
          <a:lstStyle/>
          <a:p>
            <a:r>
              <a:rPr lang="fi-FI" altLang="fi-FI" sz="2400" dirty="0" err="1" smtClean="0"/>
              <a:t>Optional</a:t>
            </a:r>
            <a:r>
              <a:rPr lang="fi-FI" altLang="fi-FI" sz="2400" dirty="0" smtClean="0"/>
              <a:t> and </a:t>
            </a:r>
            <a:r>
              <a:rPr lang="fi-FI" altLang="fi-FI" sz="2400" dirty="0" err="1" smtClean="0"/>
              <a:t>voluntary</a:t>
            </a:r>
            <a:r>
              <a:rPr lang="fi-FI" altLang="fi-FI" sz="2400" dirty="0" smtClean="0"/>
              <a:t> </a:t>
            </a:r>
            <a:r>
              <a:rPr lang="fi-FI" altLang="fi-FI" sz="2400" dirty="0" err="1"/>
              <a:t>studies</a:t>
            </a:r>
            <a:endParaRPr lang="fi-FI" altLang="fi-FI" sz="2400" dirty="0"/>
          </a:p>
        </p:txBody>
      </p:sp>
      <p:sp>
        <p:nvSpPr>
          <p:cNvPr id="237571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700808"/>
            <a:ext cx="6705600" cy="3619128"/>
          </a:xfrm>
        </p:spPr>
        <p:txBody>
          <a:bodyPr/>
          <a:lstStyle/>
          <a:p>
            <a:pPr marL="800100" lvl="2" indent="0">
              <a:buNone/>
            </a:pPr>
            <a:endParaRPr lang="fi-FI" altLang="fi-FI" sz="12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fi-FI" altLang="fi-FI" sz="2400" dirty="0" err="1" smtClean="0"/>
              <a:t>Further</a:t>
            </a:r>
            <a:r>
              <a:rPr lang="fi-FI" altLang="fi-FI" sz="2400" dirty="0" smtClean="0"/>
              <a:t> </a:t>
            </a:r>
            <a:r>
              <a:rPr lang="fi-FI" altLang="fi-FI" sz="2400" dirty="0" err="1" smtClean="0"/>
              <a:t>applied</a:t>
            </a:r>
            <a:r>
              <a:rPr lang="fi-FI" altLang="fi-FI" sz="2400" dirty="0" smtClean="0"/>
              <a:t> </a:t>
            </a:r>
            <a:r>
              <a:rPr lang="fi-FI" altLang="fi-FI" sz="2400" dirty="0" err="1" smtClean="0"/>
              <a:t>courses</a:t>
            </a:r>
            <a:r>
              <a:rPr lang="fi-FI" altLang="fi-FI" sz="2400" dirty="0" smtClean="0"/>
              <a:t> in </a:t>
            </a:r>
            <a:r>
              <a:rPr lang="fi-FI" altLang="fi-FI" sz="2400" dirty="0" err="1" smtClean="0"/>
              <a:t>every</a:t>
            </a:r>
            <a:r>
              <a:rPr lang="fi-FI" altLang="fi-FI" sz="2400" dirty="0" smtClean="0"/>
              <a:t> </a:t>
            </a:r>
            <a:r>
              <a:rPr lang="fi-FI" altLang="fi-FI" sz="2400" dirty="0" err="1" smtClean="0"/>
              <a:t>subject</a:t>
            </a:r>
            <a:endParaRPr lang="fi-FI" altLang="fi-FI" sz="24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fi-FI" altLang="fi-FI" sz="2400" dirty="0" err="1" smtClean="0"/>
              <a:t>E.g</a:t>
            </a:r>
            <a:r>
              <a:rPr lang="fi-FI" altLang="fi-FI" sz="2400" dirty="0"/>
              <a:t>. </a:t>
            </a:r>
            <a:r>
              <a:rPr lang="fi-FI" altLang="fi-FI" sz="2400" dirty="0" err="1"/>
              <a:t>languages</a:t>
            </a:r>
            <a:r>
              <a:rPr lang="fi-FI" altLang="fi-FI" sz="2400" dirty="0"/>
              <a:t>: </a:t>
            </a:r>
            <a:r>
              <a:rPr lang="fi-FI" altLang="fi-FI" sz="2400" dirty="0" err="1"/>
              <a:t>German</a:t>
            </a:r>
            <a:r>
              <a:rPr lang="fi-FI" altLang="fi-FI" sz="2400" dirty="0"/>
              <a:t>, </a:t>
            </a:r>
            <a:r>
              <a:rPr lang="fi-FI" altLang="fi-FI" sz="2400" dirty="0" err="1"/>
              <a:t>French</a:t>
            </a:r>
            <a:r>
              <a:rPr lang="fi-FI" altLang="fi-FI" sz="2400" dirty="0"/>
              <a:t>, Russian, Italian, </a:t>
            </a:r>
            <a:r>
              <a:rPr lang="fi-FI" altLang="fi-FI" sz="2400" dirty="0" smtClean="0"/>
              <a:t>Spanish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fi-FI" altLang="fi-FI" sz="2400" dirty="0" err="1" smtClean="0"/>
              <a:t>Theme</a:t>
            </a:r>
            <a:r>
              <a:rPr lang="fi-FI" altLang="fi-FI" sz="2400" dirty="0" smtClean="0"/>
              <a:t> </a:t>
            </a:r>
            <a:r>
              <a:rPr lang="fi-FI" altLang="fi-FI" sz="2400" dirty="0" err="1"/>
              <a:t>S</a:t>
            </a:r>
            <a:r>
              <a:rPr lang="fi-FI" altLang="fi-FI" sz="2400" dirty="0" err="1" smtClean="0"/>
              <a:t>tudies</a:t>
            </a:r>
            <a:endParaRPr lang="fi-FI" altLang="fi-FI" sz="24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fi-FI" altLang="fi-FI" sz="2400" dirty="0" err="1"/>
              <a:t>Drama</a:t>
            </a:r>
            <a:r>
              <a:rPr lang="fi-FI" altLang="fi-FI" sz="2400" dirty="0"/>
              <a:t>, </a:t>
            </a:r>
            <a:r>
              <a:rPr lang="fi-FI" altLang="fi-FI" sz="2400" dirty="0" err="1" smtClean="0"/>
              <a:t>Sports</a:t>
            </a:r>
            <a:r>
              <a:rPr lang="fi-FI" altLang="fi-FI" sz="2400" dirty="0" smtClean="0"/>
              <a:t> Academy </a:t>
            </a:r>
            <a:r>
              <a:rPr lang="fi-FI" altLang="fi-FI" sz="2400" dirty="0" err="1" smtClean="0"/>
              <a:t>courses</a:t>
            </a:r>
            <a:r>
              <a:rPr lang="fi-FI" altLang="fi-FI" sz="2400" dirty="0" smtClean="0"/>
              <a:t> </a:t>
            </a:r>
            <a:r>
              <a:rPr lang="fi-FI" altLang="fi-FI" sz="2400" dirty="0"/>
              <a:t>etc.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fi-FI" altLang="fi-FI" sz="2400" dirty="0" err="1"/>
              <a:t>There</a:t>
            </a:r>
            <a:r>
              <a:rPr lang="fi-FI" altLang="fi-FI" sz="2400" dirty="0"/>
              <a:t> </a:t>
            </a:r>
            <a:r>
              <a:rPr lang="fi-FI" altLang="fi-FI" sz="2400" dirty="0" err="1"/>
              <a:t>are</a:t>
            </a:r>
            <a:r>
              <a:rPr lang="fi-FI" altLang="fi-FI" sz="2400" dirty="0"/>
              <a:t>  </a:t>
            </a:r>
            <a:r>
              <a:rPr lang="fi-FI" altLang="fi-FI" sz="2400" dirty="0" err="1"/>
              <a:t>more</a:t>
            </a:r>
            <a:r>
              <a:rPr lang="fi-FI" altLang="fi-FI" sz="2400" dirty="0"/>
              <a:t> </a:t>
            </a:r>
            <a:r>
              <a:rPr lang="fi-FI" altLang="fi-FI" sz="2400" dirty="0" err="1"/>
              <a:t>than</a:t>
            </a:r>
            <a:r>
              <a:rPr lang="fi-FI" altLang="fi-FI" sz="2400" dirty="0"/>
              <a:t> 300 </a:t>
            </a:r>
            <a:r>
              <a:rPr lang="fi-FI" altLang="fi-FI" sz="2400" dirty="0" err="1"/>
              <a:t>courses</a:t>
            </a:r>
            <a:r>
              <a:rPr lang="fi-FI" altLang="fi-FI" sz="2400" dirty="0"/>
              <a:t> </a:t>
            </a:r>
            <a:r>
              <a:rPr lang="fi-FI" altLang="fi-FI" sz="2400" dirty="0" err="1"/>
              <a:t>available</a:t>
            </a:r>
            <a:r>
              <a:rPr lang="fi-FI" altLang="fi-FI" sz="2400" dirty="0"/>
              <a:t> in FYL.</a:t>
            </a:r>
          </a:p>
        </p:txBody>
      </p:sp>
      <p:pic>
        <p:nvPicPr>
          <p:cNvPr id="23757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509120"/>
            <a:ext cx="2900362" cy="218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0C0C0"/>
                  </a:outerShdw>
                </a:effectLst>
              </a14:hiddenEffects>
            </a:ext>
          </a:extLst>
        </p:spPr>
      </p:pic>
      <p:pic>
        <p:nvPicPr>
          <p:cNvPr id="23757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509120"/>
            <a:ext cx="2820988" cy="2116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0C0C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6954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Students</a:t>
            </a:r>
            <a:r>
              <a:rPr lang="fi-FI" dirty="0" smtClean="0"/>
              <a:t> in Forssan yhteislyseo	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187624" y="2204864"/>
            <a:ext cx="6705600" cy="3505200"/>
          </a:xfrm>
        </p:spPr>
        <p:txBody>
          <a:bodyPr/>
          <a:lstStyle/>
          <a:p>
            <a:r>
              <a:rPr lang="fi-FI" dirty="0"/>
              <a:t>Highly </a:t>
            </a:r>
            <a:r>
              <a:rPr lang="fi-FI" dirty="0" err="1" smtClean="0"/>
              <a:t>motivated</a:t>
            </a:r>
            <a:r>
              <a:rPr lang="fi-FI" dirty="0" smtClean="0"/>
              <a:t> to </a:t>
            </a:r>
            <a:r>
              <a:rPr lang="fi-FI" dirty="0" err="1" smtClean="0"/>
              <a:t>continue</a:t>
            </a:r>
            <a:r>
              <a:rPr lang="fi-FI" dirty="0" smtClean="0"/>
              <a:t> </a:t>
            </a:r>
            <a:r>
              <a:rPr lang="fi-FI" dirty="0" err="1" smtClean="0"/>
              <a:t>their</a:t>
            </a:r>
            <a:r>
              <a:rPr lang="fi-FI" dirty="0" smtClean="0"/>
              <a:t> </a:t>
            </a:r>
            <a:r>
              <a:rPr lang="fi-FI" dirty="0" err="1" smtClean="0"/>
              <a:t>studies</a:t>
            </a:r>
            <a:r>
              <a:rPr lang="fi-FI" dirty="0" smtClean="0"/>
              <a:t> in the </a:t>
            </a:r>
            <a:r>
              <a:rPr lang="fi-FI" dirty="0" err="1" smtClean="0"/>
              <a:t>university</a:t>
            </a:r>
            <a:r>
              <a:rPr lang="fi-FI" dirty="0" smtClean="0"/>
              <a:t> </a:t>
            </a:r>
            <a:r>
              <a:rPr lang="fi-FI" dirty="0" err="1" smtClean="0"/>
              <a:t>or</a:t>
            </a:r>
            <a:r>
              <a:rPr lang="fi-FI" dirty="0" smtClean="0"/>
              <a:t> </a:t>
            </a:r>
            <a:r>
              <a:rPr lang="fi-FI" dirty="0" err="1" smtClean="0"/>
              <a:t>university</a:t>
            </a:r>
            <a:r>
              <a:rPr lang="fi-FI" dirty="0" smtClean="0"/>
              <a:t> of </a:t>
            </a:r>
            <a:r>
              <a:rPr lang="fi-FI" dirty="0" err="1" smtClean="0"/>
              <a:t>applied</a:t>
            </a:r>
            <a:r>
              <a:rPr lang="fi-FI" dirty="0" smtClean="0"/>
              <a:t> </a:t>
            </a:r>
            <a:r>
              <a:rPr lang="fi-FI" dirty="0" err="1" smtClean="0"/>
              <a:t>sciences</a:t>
            </a:r>
            <a:r>
              <a:rPr lang="fi-FI" dirty="0" smtClean="0"/>
              <a:t> </a:t>
            </a:r>
            <a:r>
              <a:rPr lang="fi-FI" dirty="0" err="1" smtClean="0"/>
              <a:t>after</a:t>
            </a:r>
            <a:r>
              <a:rPr lang="fi-FI" dirty="0" smtClean="0"/>
              <a:t> </a:t>
            </a:r>
            <a:r>
              <a:rPr lang="fi-FI" dirty="0" err="1" smtClean="0"/>
              <a:t>upper</a:t>
            </a:r>
            <a:r>
              <a:rPr lang="fi-FI" dirty="0" smtClean="0"/>
              <a:t> </a:t>
            </a:r>
            <a:r>
              <a:rPr lang="fi-FI" dirty="0" err="1" smtClean="0"/>
              <a:t>secondary</a:t>
            </a:r>
            <a:r>
              <a:rPr lang="fi-FI" dirty="0" smtClean="0"/>
              <a:t> </a:t>
            </a:r>
            <a:r>
              <a:rPr lang="fi-FI" dirty="0" err="1"/>
              <a:t>s</a:t>
            </a:r>
            <a:r>
              <a:rPr lang="fi-FI" dirty="0" err="1" smtClean="0"/>
              <a:t>chool</a:t>
            </a:r>
            <a:r>
              <a:rPr lang="fi-FI" dirty="0" smtClean="0"/>
              <a:t> </a:t>
            </a:r>
            <a:r>
              <a:rPr lang="fi-FI" dirty="0" err="1" smtClean="0"/>
              <a:t>studies</a:t>
            </a:r>
            <a:endParaRPr lang="fi-FI" dirty="0" smtClean="0"/>
          </a:p>
          <a:p>
            <a:r>
              <a:rPr lang="fi-FI" dirty="0" err="1" smtClean="0"/>
              <a:t>Well-equipped</a:t>
            </a:r>
            <a:r>
              <a:rPr lang="fi-FI" dirty="0" smtClean="0"/>
              <a:t> with </a:t>
            </a:r>
            <a:r>
              <a:rPr lang="fi-FI" dirty="0" err="1" smtClean="0"/>
              <a:t>working</a:t>
            </a:r>
            <a:r>
              <a:rPr lang="fi-FI" dirty="0" smtClean="0"/>
              <a:t> life </a:t>
            </a:r>
            <a:r>
              <a:rPr lang="fi-FI" dirty="0" err="1" smtClean="0"/>
              <a:t>skills</a:t>
            </a:r>
            <a:r>
              <a:rPr lang="fi-FI" dirty="0" smtClean="0"/>
              <a:t>, </a:t>
            </a:r>
            <a:r>
              <a:rPr lang="fi-FI" dirty="0" err="1" smtClean="0"/>
              <a:t>such</a:t>
            </a:r>
            <a:r>
              <a:rPr lang="fi-FI" dirty="0" smtClean="0"/>
              <a:t> as </a:t>
            </a:r>
            <a:r>
              <a:rPr lang="fi-FI" dirty="0" err="1" smtClean="0"/>
              <a:t>multiliteracy</a:t>
            </a:r>
            <a:r>
              <a:rPr lang="fi-FI" dirty="0" smtClean="0"/>
              <a:t>, </a:t>
            </a:r>
            <a:r>
              <a:rPr lang="fi-FI" dirty="0" err="1" smtClean="0"/>
              <a:t>linguistic</a:t>
            </a:r>
            <a:r>
              <a:rPr lang="fi-FI" dirty="0" smtClean="0"/>
              <a:t> </a:t>
            </a:r>
            <a:r>
              <a:rPr lang="fi-FI" dirty="0" err="1" smtClean="0"/>
              <a:t>competence</a:t>
            </a:r>
            <a:r>
              <a:rPr lang="fi-FI" dirty="0" smtClean="0"/>
              <a:t>, </a:t>
            </a:r>
            <a:r>
              <a:rPr lang="fi-FI" dirty="0" err="1" smtClean="0"/>
              <a:t>mathematical</a:t>
            </a:r>
            <a:r>
              <a:rPr lang="fi-FI" dirty="0" smtClean="0"/>
              <a:t> and social </a:t>
            </a:r>
            <a:r>
              <a:rPr lang="fi-FI" dirty="0" err="1" smtClean="0"/>
              <a:t>skills</a:t>
            </a:r>
            <a:r>
              <a:rPr lang="fi-FI" dirty="0" smtClean="0"/>
              <a:t> plus </a:t>
            </a:r>
            <a:r>
              <a:rPr lang="fi-FI" dirty="0" err="1" smtClean="0"/>
              <a:t>digital</a:t>
            </a:r>
            <a:r>
              <a:rPr lang="fi-FI" dirty="0" smtClean="0"/>
              <a:t> </a:t>
            </a:r>
            <a:r>
              <a:rPr lang="fi-FI" dirty="0" err="1" smtClean="0"/>
              <a:t>competence</a:t>
            </a:r>
            <a:endParaRPr lang="fi-FI" dirty="0" smtClean="0"/>
          </a:p>
          <a:p>
            <a:pPr marL="457200" lvl="1" indent="0">
              <a:buNone/>
            </a:pPr>
            <a:endParaRPr lang="fi-FI" dirty="0" smtClean="0"/>
          </a:p>
          <a:p>
            <a:pPr lvl="1"/>
            <a:endParaRPr lang="fi-FI" dirty="0"/>
          </a:p>
          <a:p>
            <a:pPr marL="457200" lvl="1" indent="0">
              <a:buNone/>
            </a:pPr>
            <a:endParaRPr lang="fi-FI" dirty="0" smtClean="0"/>
          </a:p>
          <a:p>
            <a:pPr marL="457200" lvl="1" indent="0">
              <a:buNone/>
            </a:pPr>
            <a:endParaRPr lang="fi-FI" dirty="0"/>
          </a:p>
          <a:p>
            <a:pPr lvl="1"/>
            <a:endParaRPr lang="fi-FI" dirty="0" smtClean="0"/>
          </a:p>
          <a:p>
            <a:endParaRPr lang="fi-FI" dirty="0" smtClean="0"/>
          </a:p>
          <a:p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i-FI" altLang="fi-FI" sz="1800" b="0" dirty="0" smtClean="0">
                <a:solidFill>
                  <a:schemeClr val="tx1"/>
                </a:solidFill>
                <a:latin typeface="Times" charset="0"/>
              </a:rPr>
              <a:t>Taina Kemppi, </a:t>
            </a:r>
            <a:r>
              <a:rPr lang="fi-FI" altLang="fi-FI" sz="1800" b="0" dirty="0" err="1">
                <a:solidFill>
                  <a:schemeClr val="tx1"/>
                </a:solidFill>
                <a:latin typeface="Times" charset="0"/>
              </a:rPr>
              <a:t>D</a:t>
            </a:r>
            <a:r>
              <a:rPr lang="fi-FI" altLang="fi-FI" sz="1800" b="0" dirty="0" err="1" smtClean="0">
                <a:solidFill>
                  <a:schemeClr val="tx1"/>
                </a:solidFill>
                <a:latin typeface="Times" charset="0"/>
              </a:rPr>
              <a:t>eputy</a:t>
            </a:r>
            <a:r>
              <a:rPr lang="fi-FI" altLang="fi-FI" sz="1800" b="0" dirty="0" smtClean="0">
                <a:solidFill>
                  <a:schemeClr val="tx1"/>
                </a:solidFill>
                <a:latin typeface="Times" charset="0"/>
              </a:rPr>
              <a:t> </a:t>
            </a:r>
            <a:r>
              <a:rPr lang="fi-FI" altLang="fi-FI" sz="1800" b="0" dirty="0" err="1" smtClean="0">
                <a:solidFill>
                  <a:schemeClr val="tx1"/>
                </a:solidFill>
                <a:latin typeface="Times" charset="0"/>
              </a:rPr>
              <a:t>head</a:t>
            </a:r>
            <a:r>
              <a:rPr lang="fi-FI" altLang="fi-FI" sz="1800" b="0" dirty="0" smtClean="0">
                <a:solidFill>
                  <a:schemeClr val="tx1"/>
                </a:solidFill>
                <a:latin typeface="Times" charset="0"/>
              </a:rPr>
              <a:t> </a:t>
            </a:r>
            <a:r>
              <a:rPr lang="fi-FI" altLang="fi-FI" sz="1800" b="0" dirty="0" err="1" smtClean="0">
                <a:solidFill>
                  <a:schemeClr val="tx1"/>
                </a:solidFill>
                <a:latin typeface="Times" charset="0"/>
              </a:rPr>
              <a:t>mistress</a:t>
            </a:r>
            <a:r>
              <a:rPr lang="fi-FI" altLang="fi-FI" sz="1800" b="0" dirty="0" smtClean="0">
                <a:solidFill>
                  <a:schemeClr val="tx1"/>
                </a:solidFill>
                <a:latin typeface="Times" charset="0"/>
              </a:rPr>
              <a:t>, M.A., Forssan yhteislyseo</a:t>
            </a:r>
            <a:endParaRPr lang="fi-FI" altLang="fi-FI" sz="1800" b="0" dirty="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77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emtai\Pictures\2016-02-24 001\DSC_0721_enqvis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975" y="4005064"/>
            <a:ext cx="9144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fi-FI" altLang="fi-FI" sz="1400" b="0" dirty="0">
              <a:solidFill>
                <a:schemeClr val="tx1"/>
              </a:solidFill>
              <a:latin typeface="Times" charset="0"/>
            </a:endParaRPr>
          </a:p>
        </p:txBody>
      </p:sp>
      <p:pic>
        <p:nvPicPr>
          <p:cNvPr id="1027" name="Picture 3" descr="D:\WP_20160219_19_38_47_Pr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0648" y="-3483768"/>
            <a:ext cx="15544800" cy="874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WP_20160406_08_58_23_Pr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71975" y="-6161301"/>
            <a:ext cx="8743950" cy="1554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6249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rebuchet MS"/>
        <a:ea typeface=""/>
        <a:cs typeface=""/>
      </a:majorFont>
      <a:minorFont>
        <a:latin typeface="New Century Schlb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altLang="fi-FI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altLang="fi-FI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11180</TotalTime>
  <Words>625</Words>
  <Application>Microsoft Macintosh PowerPoint</Application>
  <PresentationFormat>Presentazione su schermo (4:3)</PresentationFormat>
  <Paragraphs>107</Paragraphs>
  <Slides>23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30" baseType="lpstr">
      <vt:lpstr>Arial</vt:lpstr>
      <vt:lpstr>Comic Sans MS</vt:lpstr>
      <vt:lpstr>New Century Schlbk</vt:lpstr>
      <vt:lpstr>Times</vt:lpstr>
      <vt:lpstr>Trebuchet MS</vt:lpstr>
      <vt:lpstr>Wingdings</vt:lpstr>
      <vt:lpstr>Blank Presentation</vt:lpstr>
      <vt:lpstr>Finnish school system</vt:lpstr>
      <vt:lpstr>Education system</vt:lpstr>
      <vt:lpstr>Upper secondary schools (lukio, Forssan yhteislyseo in the city of Forssa)</vt:lpstr>
      <vt:lpstr>Presentazione di PowerPoint</vt:lpstr>
      <vt:lpstr>Upper secondary schools</vt:lpstr>
      <vt:lpstr>National matriculation examination</vt:lpstr>
      <vt:lpstr>Forssa Upper Secondary School</vt:lpstr>
      <vt:lpstr>History</vt:lpstr>
      <vt:lpstr>Presentazione di PowerPoint</vt:lpstr>
      <vt:lpstr>Nowadays</vt:lpstr>
      <vt:lpstr>Students and teachers</vt:lpstr>
      <vt:lpstr>Languages</vt:lpstr>
      <vt:lpstr>ICT in Forssan yhteislyseo</vt:lpstr>
      <vt:lpstr>Presentazione di PowerPoint</vt:lpstr>
      <vt:lpstr>Studies</vt:lpstr>
      <vt:lpstr>Syllabus</vt:lpstr>
      <vt:lpstr>Compulsory subjects</vt:lpstr>
      <vt:lpstr>Compulsory subjects</vt:lpstr>
      <vt:lpstr>Compulsory subjects</vt:lpstr>
      <vt:lpstr> Studies in upper secondary schools </vt:lpstr>
      <vt:lpstr>Optional and voluntary studies</vt:lpstr>
      <vt:lpstr>Students in Forssan yhteislyseo </vt:lpstr>
      <vt:lpstr>Presentazione di PowerPoint</vt:lpstr>
    </vt:vector>
  </TitlesOfParts>
  <Company>Rientola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 Salmi</dc:creator>
  <cp:lastModifiedBy>Emma Abbate</cp:lastModifiedBy>
  <cp:revision>127</cp:revision>
  <cp:lastPrinted>2014-10-23T13:03:35Z</cp:lastPrinted>
  <dcterms:created xsi:type="dcterms:W3CDTF">2005-09-19T12:45:32Z</dcterms:created>
  <dcterms:modified xsi:type="dcterms:W3CDTF">2016-09-12T22:49:30Z</dcterms:modified>
</cp:coreProperties>
</file>