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2" r:id="rId2"/>
    <p:sldId id="340" r:id="rId3"/>
    <p:sldId id="345" r:id="rId4"/>
    <p:sldId id="351" r:id="rId5"/>
    <p:sldId id="346" r:id="rId6"/>
    <p:sldId id="334" r:id="rId7"/>
    <p:sldId id="339" r:id="rId8"/>
    <p:sldId id="291" r:id="rId9"/>
    <p:sldId id="357" r:id="rId10"/>
    <p:sldId id="321" r:id="rId11"/>
    <p:sldId id="308" r:id="rId12"/>
    <p:sldId id="309" r:id="rId13"/>
    <p:sldId id="313" r:id="rId14"/>
    <p:sldId id="352" r:id="rId15"/>
    <p:sldId id="354" r:id="rId16"/>
    <p:sldId id="333" r:id="rId17"/>
    <p:sldId id="330" r:id="rId18"/>
    <p:sldId id="331" r:id="rId19"/>
    <p:sldId id="355" r:id="rId20"/>
    <p:sldId id="323" r:id="rId21"/>
    <p:sldId id="332" r:id="rId22"/>
    <p:sldId id="347" r:id="rId23"/>
    <p:sldId id="350" r:id="rId24"/>
  </p:sldIdLst>
  <p:sldSz cx="9144000" cy="6858000" type="screen4x3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B"/>
    <a:srgbClr val="003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54038" autoAdjust="0"/>
  </p:normalViewPr>
  <p:slideViewPr>
    <p:cSldViewPr>
      <p:cViewPr varScale="1">
        <p:scale>
          <a:sx n="92" d="100"/>
          <a:sy n="92" d="100"/>
        </p:scale>
        <p:origin x="1712" y="184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E5492-D0A5-4D95-8127-A2E3B36205AD}" type="datetimeFigureOut">
              <a:rPr lang="fi-FI" smtClean="0"/>
              <a:t>12.9.2016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E129-8513-4A56-873A-B11A8D0FE8A4}" type="slidenum">
              <a:rPr lang="fi-FI" smtClean="0"/>
              <a:t>‹n.›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64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2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noProof="0" smtClean="0"/>
              <a:t>Click to edit Master text styles</a:t>
            </a:r>
          </a:p>
          <a:p>
            <a:pPr lvl="1"/>
            <a:r>
              <a:rPr lang="fi-FI" altLang="fi-FI" noProof="0" smtClean="0"/>
              <a:t>Second level</a:t>
            </a:r>
          </a:p>
          <a:p>
            <a:pPr lvl="2"/>
            <a:r>
              <a:rPr lang="fi-FI" altLang="fi-FI" noProof="0" smtClean="0"/>
              <a:t>Third level</a:t>
            </a:r>
          </a:p>
          <a:p>
            <a:pPr lvl="3"/>
            <a:r>
              <a:rPr lang="fi-FI" altLang="fi-FI" noProof="0" smtClean="0"/>
              <a:t>Fourth level</a:t>
            </a:r>
          </a:p>
          <a:p>
            <a:pPr lvl="4"/>
            <a:r>
              <a:rPr lang="fi-FI" altLang="fi-FI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E5BDBB-ACB2-4133-ADBB-CCEE709DB89A}" type="slidenum">
              <a:rPr lang="fi-FI" altLang="fi-FI"/>
              <a:pPr>
                <a:defRPr/>
              </a:pPr>
              <a:t>‹n.›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61642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fi-FI" alt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fi-FI" alt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B811F-78A5-4D51-8334-F51E075296E8}" type="slidenum">
              <a:rPr lang="fi-FI" altLang="fi-FI"/>
              <a:pPr/>
              <a:t>20</a:t>
            </a:fld>
            <a:endParaRPr lang="fi-FI" altLang="fi-FI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2851150"/>
            <a:ext cx="0" cy="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075" y="4714875"/>
            <a:ext cx="1658938" cy="182563"/>
          </a:xfrm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5124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836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438400"/>
            <a:ext cx="8382000" cy="1524000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altLang="fi-FI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fi-FI" altLang="fi-FI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438900" y="1524000"/>
            <a:ext cx="18669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524000"/>
            <a:ext cx="5448300" cy="4572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3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9200" y="2590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5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0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88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918368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590800"/>
            <a:ext cx="6705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3C7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C7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C7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orssanyhteislyseo.fi/" TargetMode="External"/><Relationship Id="rId3" Type="http://schemas.openxmlformats.org/officeDocument/2006/relationships/hyperlink" Target="mailto:simo.veistola@forssa.f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 smtClean="0"/>
              <a:t>Finnish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school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system</a:t>
            </a:r>
            <a:endParaRPr lang="fi-FI" altLang="fi-FI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36363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978458"/>
            <a:ext cx="7467600" cy="762000"/>
          </a:xfrm>
        </p:spPr>
        <p:txBody>
          <a:bodyPr/>
          <a:lstStyle/>
          <a:p>
            <a:r>
              <a:rPr lang="fi-FI" dirty="0" err="1" smtClean="0"/>
              <a:t>Nowadays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52600" y="1718878"/>
            <a:ext cx="6705600" cy="3505200"/>
          </a:xfrm>
        </p:spPr>
        <p:txBody>
          <a:bodyPr/>
          <a:lstStyle/>
          <a:p>
            <a:r>
              <a:rPr lang="fi-FI" sz="2000" dirty="0" smtClean="0"/>
              <a:t>Forssa Upper </a:t>
            </a:r>
            <a:r>
              <a:rPr lang="fi-FI" sz="2000" dirty="0" err="1" smtClean="0"/>
              <a:t>Secondary</a:t>
            </a:r>
            <a:r>
              <a:rPr lang="fi-FI" sz="2000" dirty="0" smtClean="0"/>
              <a:t> School is a </a:t>
            </a:r>
            <a:r>
              <a:rPr lang="fi-FI" sz="2000" dirty="0" err="1"/>
              <a:t>compact</a:t>
            </a:r>
            <a:r>
              <a:rPr lang="fi-FI" sz="2000" dirty="0"/>
              <a:t> and </a:t>
            </a:r>
            <a:r>
              <a:rPr lang="fi-FI" sz="2000" dirty="0" err="1"/>
              <a:t>safe</a:t>
            </a:r>
            <a:r>
              <a:rPr lang="fi-FI" sz="2000" dirty="0"/>
              <a:t> </a:t>
            </a:r>
            <a:r>
              <a:rPr lang="fi-FI" sz="2000" dirty="0" err="1"/>
              <a:t>environment</a:t>
            </a:r>
            <a:r>
              <a:rPr lang="fi-FI" sz="2000" dirty="0"/>
              <a:t> to </a:t>
            </a:r>
            <a:r>
              <a:rPr lang="fi-FI" sz="2000" dirty="0" err="1" smtClean="0"/>
              <a:t>study</a:t>
            </a:r>
            <a:r>
              <a:rPr lang="fi-FI" sz="2000" dirty="0" smtClean="0"/>
              <a:t>. </a:t>
            </a:r>
          </a:p>
          <a:p>
            <a:r>
              <a:rPr lang="en-US" sz="2000" dirty="0"/>
              <a:t>The building has been totally renovated some years ago</a:t>
            </a:r>
            <a:r>
              <a:rPr lang="en-US" sz="2000" dirty="0" smtClean="0"/>
              <a:t>.</a:t>
            </a:r>
          </a:p>
          <a:p>
            <a:endParaRPr lang="fi-FI" sz="2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31" y="3212976"/>
            <a:ext cx="7805737" cy="32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467600" cy="762000"/>
          </a:xfrm>
        </p:spPr>
        <p:txBody>
          <a:bodyPr/>
          <a:lstStyle/>
          <a:p>
            <a:r>
              <a:rPr lang="fi-FI" dirty="0" err="1" smtClean="0"/>
              <a:t>Students</a:t>
            </a:r>
            <a:r>
              <a:rPr lang="fi-FI" dirty="0" smtClean="0"/>
              <a:t> and </a:t>
            </a:r>
            <a:r>
              <a:rPr lang="fi-FI" dirty="0" err="1" smtClean="0"/>
              <a:t>teachers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Forssan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has about </a:t>
            </a:r>
            <a:r>
              <a:rPr lang="en-US" dirty="0" smtClean="0"/>
              <a:t>500 + 100 </a:t>
            </a:r>
            <a:r>
              <a:rPr lang="en-US" dirty="0"/>
              <a:t>students.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staff includes 35 teachers.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52064"/>
            <a:ext cx="9144000" cy="20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467600" cy="762000"/>
          </a:xfrm>
        </p:spPr>
        <p:txBody>
          <a:bodyPr/>
          <a:lstStyle/>
          <a:p>
            <a:r>
              <a:rPr lang="fi-FI" dirty="0" err="1" smtClean="0"/>
              <a:t>Languages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 sz="1400" b="0" dirty="0" smtClean="0">
                <a:solidFill>
                  <a:schemeClr val="tx1"/>
                </a:solidFill>
                <a:latin typeface="Times" charset="0"/>
              </a:rPr>
              <a:t>Forssan yhteislyseo</a:t>
            </a: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Forssan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offers a wide selection of courses in different languages, such as Swedish, English, German, French, Russian, Italian and </a:t>
            </a:r>
            <a:r>
              <a:rPr lang="en-US" dirty="0" smtClean="0"/>
              <a:t>Spanish.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2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67600" cy="1194048"/>
          </a:xfrm>
        </p:spPr>
        <p:txBody>
          <a:bodyPr/>
          <a:lstStyle/>
          <a:p>
            <a:r>
              <a:rPr lang="fi-FI" dirty="0" smtClean="0"/>
              <a:t>ICT in Forssan yhteislyseo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 sz="1400" b="0" dirty="0" smtClean="0">
                <a:solidFill>
                  <a:schemeClr val="tx1"/>
                </a:solidFill>
                <a:latin typeface="Times" charset="0"/>
              </a:rPr>
              <a:t>Forssan yhteislyseo</a:t>
            </a: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772816"/>
            <a:ext cx="6705600" cy="3793232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laboratories are equipped with 80 computers (Linux) for our 500 students to use freely. </a:t>
            </a:r>
            <a:endParaRPr lang="en-US" dirty="0" smtClean="0"/>
          </a:p>
          <a:p>
            <a:r>
              <a:rPr lang="en-US" dirty="0" smtClean="0"/>
              <a:t>All students bring their own laptop or tablet. </a:t>
            </a:r>
          </a:p>
          <a:p>
            <a:r>
              <a:rPr lang="en-US" dirty="0" smtClean="0"/>
              <a:t>Each </a:t>
            </a:r>
            <a:r>
              <a:rPr lang="en-US" dirty="0"/>
              <a:t>classroom has got a Smartboard at the teacher's disposal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learning </a:t>
            </a:r>
            <a:r>
              <a:rPr lang="en-US" dirty="0"/>
              <a:t>platform </a:t>
            </a:r>
            <a:r>
              <a:rPr lang="en-US" dirty="0" smtClean="0"/>
              <a:t>Peda.net and </a:t>
            </a:r>
            <a:r>
              <a:rPr lang="en-US" dirty="0"/>
              <a:t>interactive e-study books are used in many subjects.</a:t>
            </a:r>
          </a:p>
          <a:p>
            <a:r>
              <a:rPr lang="en-US" dirty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074" name="Picture 2" descr="C:\Users\kemtai\Pictures\2016-01-15 001\WP_20160113_08_37_32_Pro_sahkoinen_abi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484784"/>
            <a:ext cx="8382000" cy="2477616"/>
          </a:xfrm>
        </p:spPr>
        <p:txBody>
          <a:bodyPr/>
          <a:lstStyle/>
          <a:p>
            <a:pPr eaLnBrk="1" hangingPunct="1"/>
            <a:r>
              <a:rPr lang="fi-FI" altLang="fi-FI" dirty="0" err="1" smtClean="0"/>
              <a:t>Studies</a:t>
            </a:r>
            <a:endParaRPr lang="fi-FI" altLang="fi-FI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altLang="fi-FI" dirty="0" smtClean="0"/>
          </a:p>
        </p:txBody>
      </p:sp>
      <p:pic>
        <p:nvPicPr>
          <p:cNvPr id="1026" name="Picture 2" descr="C:\Users\kemtai\Pictures\2016-02-02 001\WP_20160201_13_38_59_Pro_sanni_grahn_oppilaskunta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/>
              <a:t>Syllabus</a:t>
            </a:r>
            <a:endParaRPr lang="fi-FI" altLang="fi-FI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sz="2000" dirty="0"/>
              <a:t>is </a:t>
            </a:r>
            <a:r>
              <a:rPr lang="fi-FI" altLang="fi-FI" sz="2000" dirty="0" err="1"/>
              <a:t>designed</a:t>
            </a:r>
            <a:r>
              <a:rPr lang="fi-FI" altLang="fi-FI" sz="2000" dirty="0"/>
              <a:t> to </a:t>
            </a:r>
            <a:r>
              <a:rPr lang="fi-FI" altLang="fi-FI" sz="2000" dirty="0" err="1"/>
              <a:t>last</a:t>
            </a:r>
            <a:r>
              <a:rPr lang="fi-FI" altLang="fi-FI" sz="2000" dirty="0"/>
              <a:t> </a:t>
            </a:r>
            <a:r>
              <a:rPr lang="fi-FI" altLang="fi-FI" sz="2000" dirty="0" err="1"/>
              <a:t>three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years</a:t>
            </a:r>
            <a:r>
              <a:rPr lang="fi-FI" altLang="fi-FI" sz="2000" dirty="0"/>
              <a:t>, </a:t>
            </a:r>
            <a:r>
              <a:rPr lang="fi-FI" altLang="fi-FI" sz="2000" dirty="0" err="1"/>
              <a:t>but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students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may</a:t>
            </a:r>
            <a:r>
              <a:rPr lang="fi-FI" altLang="fi-FI" sz="2000" dirty="0"/>
              <a:t> </a:t>
            </a:r>
            <a:r>
              <a:rPr lang="fi-FI" altLang="fi-FI" sz="2000" dirty="0" err="1"/>
              <a:t>complete</a:t>
            </a:r>
            <a:r>
              <a:rPr lang="fi-FI" altLang="fi-FI" sz="2000" dirty="0"/>
              <a:t> it in </a:t>
            </a:r>
            <a:r>
              <a:rPr lang="fi-FI" altLang="fi-FI" sz="2000" dirty="0" err="1" smtClean="0"/>
              <a:t>from</a:t>
            </a:r>
            <a:r>
              <a:rPr lang="fi-FI" altLang="fi-FI" sz="2000" dirty="0" smtClean="0"/>
              <a:t> 2 </a:t>
            </a:r>
            <a:r>
              <a:rPr lang="fi-FI" altLang="fi-FI" sz="2000" dirty="0"/>
              <a:t>to 4 </a:t>
            </a:r>
            <a:r>
              <a:rPr lang="fi-FI" altLang="fi-FI" sz="2000" dirty="0" err="1"/>
              <a:t>years</a:t>
            </a:r>
            <a:r>
              <a:rPr lang="fi-FI" altLang="fi-FI" sz="2000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sz="2000" dirty="0" smtClean="0"/>
              <a:t>75 </a:t>
            </a:r>
            <a:r>
              <a:rPr lang="fi-FI" altLang="fi-FI" sz="2000" dirty="0" err="1"/>
              <a:t>courses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are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needed</a:t>
            </a:r>
            <a:r>
              <a:rPr lang="fi-FI" altLang="fi-FI" sz="2000" dirty="0"/>
              <a:t> to </a:t>
            </a:r>
            <a:r>
              <a:rPr lang="fi-FI" altLang="fi-FI" sz="2000" dirty="0" err="1"/>
              <a:t>receive</a:t>
            </a:r>
            <a:r>
              <a:rPr lang="fi-FI" altLang="fi-FI" sz="2000" dirty="0"/>
              <a:t> a </a:t>
            </a:r>
            <a:r>
              <a:rPr lang="fi-FI" altLang="fi-FI" sz="2000" dirty="0" err="1"/>
              <a:t>school-leaving</a:t>
            </a:r>
            <a:r>
              <a:rPr lang="fi-FI" altLang="fi-FI" sz="2000" dirty="0"/>
              <a:t> </a:t>
            </a:r>
            <a:r>
              <a:rPr lang="fi-FI" altLang="fi-FI" sz="2000" dirty="0" err="1"/>
              <a:t>certificate</a:t>
            </a:r>
            <a:r>
              <a:rPr lang="fi-FI" altLang="fi-FI" sz="2000" dirty="0"/>
              <a:t>. </a:t>
            </a:r>
            <a:r>
              <a:rPr lang="fi-FI" altLang="fi-FI" sz="2000" dirty="0" err="1"/>
              <a:t>Normally</a:t>
            </a:r>
            <a:r>
              <a:rPr lang="fi-FI" altLang="fi-FI" sz="2000" dirty="0"/>
              <a:t> it </a:t>
            </a:r>
            <a:r>
              <a:rPr lang="fi-FI" altLang="fi-FI" sz="2000" dirty="0" err="1"/>
              <a:t>takes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three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years</a:t>
            </a:r>
            <a:r>
              <a:rPr lang="fi-FI" altLang="fi-FI" sz="2000" dirty="0" smtClean="0"/>
              <a:t>.</a:t>
            </a:r>
          </a:p>
        </p:txBody>
      </p:sp>
      <p:cxnSp>
        <p:nvCxnSpPr>
          <p:cNvPr id="4" name="Suora nuoliyhdysviiva 3"/>
          <p:cNvCxnSpPr/>
          <p:nvPr/>
        </p:nvCxnSpPr>
        <p:spPr bwMode="auto">
          <a:xfrm flipH="1">
            <a:off x="5436096" y="3008239"/>
            <a:ext cx="72008" cy="8179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590800"/>
            <a:ext cx="3276600" cy="27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fi-FI" altLang="fi-FI" sz="2400"/>
              <a:t>Compulsory subjects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Mother</a:t>
            </a:r>
            <a:r>
              <a:rPr lang="fi-FI" altLang="fi-FI" dirty="0"/>
              <a:t> </a:t>
            </a:r>
            <a:r>
              <a:rPr lang="fi-FI" altLang="fi-FI" dirty="0" err="1" smtClean="0"/>
              <a:t>Tongue</a:t>
            </a:r>
            <a:r>
              <a:rPr lang="fi-FI" altLang="fi-FI" dirty="0" smtClean="0"/>
              <a:t> (</a:t>
            </a:r>
            <a:r>
              <a:rPr lang="fi-FI" altLang="fi-FI" dirty="0" err="1" smtClean="0"/>
              <a:t>Finnish</a:t>
            </a:r>
            <a:r>
              <a:rPr lang="fi-FI" altLang="fi-FI" dirty="0" smtClean="0"/>
              <a:t>) 6 </a:t>
            </a:r>
            <a:r>
              <a:rPr lang="fi-FI" altLang="fi-FI" dirty="0" err="1" smtClean="0"/>
              <a:t>courses</a:t>
            </a:r>
            <a:r>
              <a:rPr lang="fi-FI" altLang="fi-FI" dirty="0" smtClean="0"/>
              <a:t> </a:t>
            </a:r>
            <a:endParaRPr lang="fi-FI" altLang="fi-FI" dirty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 smtClean="0"/>
              <a:t>Foreign</a:t>
            </a:r>
            <a:r>
              <a:rPr lang="fi-FI" altLang="fi-FI" dirty="0" smtClean="0"/>
              <a:t> </a:t>
            </a:r>
            <a:r>
              <a:rPr lang="fi-FI" altLang="fi-FI" dirty="0"/>
              <a:t>L</a:t>
            </a:r>
            <a:r>
              <a:rPr lang="fi-FI" altLang="fi-FI" dirty="0" smtClean="0"/>
              <a:t>anguage (</a:t>
            </a:r>
            <a:r>
              <a:rPr lang="fi-FI" altLang="fi-FI" dirty="0" err="1" smtClean="0"/>
              <a:t>English</a:t>
            </a:r>
            <a:r>
              <a:rPr lang="fi-FI" altLang="fi-FI" dirty="0" smtClean="0"/>
              <a:t>) </a:t>
            </a:r>
            <a:r>
              <a:rPr lang="fi-FI" altLang="fi-FI" dirty="0"/>
              <a:t>6 </a:t>
            </a:r>
            <a:r>
              <a:rPr lang="fi-FI" altLang="fi-FI" dirty="0" err="1"/>
              <a:t>courses</a:t>
            </a:r>
            <a:endParaRPr lang="fi-FI" altLang="fi-FI" dirty="0"/>
          </a:p>
          <a:p>
            <a:pPr marL="0" indent="0">
              <a:buNone/>
            </a:pPr>
            <a:r>
              <a:rPr lang="fi-FI" altLang="fi-FI" dirty="0" smtClean="0"/>
              <a:t>3) </a:t>
            </a:r>
            <a:r>
              <a:rPr lang="fi-FI" altLang="fi-FI" dirty="0"/>
              <a:t>2</a:t>
            </a:r>
            <a:r>
              <a:rPr lang="fi-FI" altLang="fi-FI" dirty="0" smtClean="0"/>
              <a:t>nd </a:t>
            </a:r>
            <a:r>
              <a:rPr lang="fi-FI" altLang="fi-FI" dirty="0"/>
              <a:t>N</a:t>
            </a:r>
            <a:r>
              <a:rPr lang="fi-FI" altLang="fi-FI" dirty="0" smtClean="0"/>
              <a:t>ational </a:t>
            </a:r>
            <a:r>
              <a:rPr lang="fi-FI" altLang="fi-FI" dirty="0"/>
              <a:t>L</a:t>
            </a:r>
            <a:r>
              <a:rPr lang="fi-FI" altLang="fi-FI" dirty="0" smtClean="0"/>
              <a:t>anguage (</a:t>
            </a:r>
            <a:r>
              <a:rPr lang="fi-FI" altLang="fi-FI" dirty="0" err="1" smtClean="0"/>
              <a:t>Swedish</a:t>
            </a:r>
            <a:r>
              <a:rPr lang="fi-FI" altLang="fi-FI" dirty="0" smtClean="0"/>
              <a:t>) 5    </a:t>
            </a:r>
            <a:r>
              <a:rPr lang="fi-FI" altLang="fi-FI" dirty="0" err="1" smtClean="0"/>
              <a:t>courses</a:t>
            </a:r>
            <a:endParaRPr lang="fi-FI" altLang="fi-FI" dirty="0" smtClean="0"/>
          </a:p>
          <a:p>
            <a:pPr marL="0" indent="0">
              <a:buNone/>
            </a:pPr>
            <a:r>
              <a:rPr lang="fi-FI" altLang="fi-FI" dirty="0" smtClean="0"/>
              <a:t>4) </a:t>
            </a:r>
            <a:r>
              <a:rPr lang="fi-FI" altLang="fi-FI" dirty="0"/>
              <a:t>Math (Basic </a:t>
            </a:r>
            <a:r>
              <a:rPr lang="fi-FI" altLang="fi-FI" dirty="0" err="1"/>
              <a:t>or</a:t>
            </a:r>
            <a:r>
              <a:rPr lang="fi-FI" altLang="fi-FI" dirty="0"/>
              <a:t> Advanced) 6-10 </a:t>
            </a:r>
            <a:r>
              <a:rPr lang="fi-FI" altLang="fi-FI" dirty="0" err="1"/>
              <a:t>courses</a:t>
            </a:r>
            <a:endParaRPr lang="fi-FI" altLang="fi-FI" dirty="0"/>
          </a:p>
          <a:p>
            <a:pPr marL="0" indent="0">
              <a:buNone/>
            </a:pPr>
            <a:endParaRPr lang="fi-FI" altLang="fi-FI" dirty="0" smtClean="0"/>
          </a:p>
          <a:p>
            <a:pPr marL="0" indent="0"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6320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fi-FI" altLang="fi-FI" sz="2400"/>
              <a:t>Compulsory subjects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 smtClean="0"/>
              <a:t>Physics</a:t>
            </a:r>
            <a:r>
              <a:rPr lang="fi-FI" altLang="fi-FI" dirty="0"/>
              <a:t>, </a:t>
            </a:r>
            <a:r>
              <a:rPr lang="fi-FI" altLang="fi-FI" dirty="0" err="1" smtClean="0"/>
              <a:t>Chemistry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Biology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Geography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total</a:t>
            </a:r>
            <a:r>
              <a:rPr lang="fi-FI" altLang="fi-FI" dirty="0" smtClean="0"/>
              <a:t> 5 </a:t>
            </a:r>
            <a:r>
              <a:rPr lang="fi-FI" altLang="fi-FI" dirty="0" err="1" smtClean="0"/>
              <a:t>courses</a:t>
            </a:r>
            <a:endParaRPr lang="fi-FI" altLang="fi-FI" dirty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 smtClean="0"/>
              <a:t>History</a:t>
            </a:r>
            <a:r>
              <a:rPr lang="fi-FI" altLang="fi-FI" dirty="0" smtClean="0"/>
              <a:t> </a:t>
            </a:r>
            <a:r>
              <a:rPr lang="fi-FI" altLang="fi-FI" dirty="0"/>
              <a:t>and </a:t>
            </a:r>
            <a:r>
              <a:rPr lang="fi-FI" altLang="fi-FI" dirty="0" smtClean="0"/>
              <a:t>Social </a:t>
            </a:r>
            <a:r>
              <a:rPr lang="fi-FI" altLang="fi-FI" dirty="0" err="1" smtClean="0"/>
              <a:t>Studies</a:t>
            </a:r>
            <a:r>
              <a:rPr lang="fi-FI" altLang="fi-FI" dirty="0" smtClean="0"/>
              <a:t>, </a:t>
            </a:r>
            <a:r>
              <a:rPr lang="fi-FI" altLang="fi-FI" dirty="0" err="1"/>
              <a:t>t</a:t>
            </a:r>
            <a:r>
              <a:rPr lang="fi-FI" altLang="fi-FI" dirty="0" err="1" smtClean="0"/>
              <a:t>otal</a:t>
            </a:r>
            <a:r>
              <a:rPr lang="fi-FI" altLang="fi-FI" dirty="0" smtClean="0"/>
              <a:t> 6 </a:t>
            </a:r>
            <a:r>
              <a:rPr lang="fi-FI" altLang="fi-FI" dirty="0" err="1" smtClean="0"/>
              <a:t>courses</a:t>
            </a:r>
            <a:endParaRPr lang="fi-FI" altLang="fi-FI" dirty="0" smtClean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 smtClean="0"/>
              <a:t>Religion</a:t>
            </a:r>
            <a:r>
              <a:rPr lang="fi-FI" altLang="fi-FI" dirty="0"/>
              <a:t>,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Philosophy</a:t>
            </a:r>
            <a:r>
              <a:rPr lang="fi-FI" altLang="fi-FI" dirty="0" smtClean="0"/>
              <a:t> and </a:t>
            </a:r>
            <a:r>
              <a:rPr lang="fi-FI" altLang="fi-FI" dirty="0" err="1" smtClean="0"/>
              <a:t>Psychology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total</a:t>
            </a:r>
            <a:r>
              <a:rPr lang="fi-FI" altLang="fi-FI" dirty="0" smtClean="0"/>
              <a:t> 5 </a:t>
            </a:r>
            <a:r>
              <a:rPr lang="fi-FI" altLang="fi-FI" dirty="0" err="1" smtClean="0"/>
              <a:t>courses</a:t>
            </a:r>
            <a:endParaRPr lang="fi-FI" altLang="fi-FI" dirty="0" smtClean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smtClean="0"/>
              <a:t>Health </a:t>
            </a:r>
            <a:r>
              <a:rPr lang="fi-FI" altLang="fi-FI" dirty="0" err="1" smtClean="0"/>
              <a:t>Education</a:t>
            </a:r>
            <a:r>
              <a:rPr lang="fi-FI" altLang="fi-FI" dirty="0" smtClean="0"/>
              <a:t>, 1 </a:t>
            </a:r>
            <a:r>
              <a:rPr lang="fi-FI" altLang="fi-FI" dirty="0" err="1" smtClean="0"/>
              <a:t>course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2481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 smtClean="0"/>
              <a:t>Compulsory</a:t>
            </a:r>
            <a:r>
              <a:rPr lang="fi-FI" sz="2800" dirty="0" smtClean="0"/>
              <a:t> </a:t>
            </a:r>
            <a:r>
              <a:rPr lang="fi-FI" sz="2800" dirty="0" err="1" smtClean="0"/>
              <a:t>subjects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fi-FI" dirty="0" err="1" smtClean="0"/>
              <a:t>Art</a:t>
            </a:r>
            <a:r>
              <a:rPr lang="fi-FI" dirty="0" smtClean="0"/>
              <a:t>, 2 </a:t>
            </a:r>
            <a:r>
              <a:rPr lang="fi-FI" dirty="0" err="1" smtClean="0"/>
              <a:t>courses</a:t>
            </a:r>
            <a:endParaRPr lang="fi-FI" dirty="0" smtClean="0"/>
          </a:p>
          <a:p>
            <a:pPr marL="514350" indent="-514350">
              <a:buAutoNum type="arabicParenR"/>
            </a:pPr>
            <a:r>
              <a:rPr lang="fi-FI" dirty="0" smtClean="0"/>
              <a:t>Music, 2 </a:t>
            </a:r>
            <a:r>
              <a:rPr lang="fi-FI" dirty="0" err="1" smtClean="0"/>
              <a:t>courses</a:t>
            </a:r>
            <a:endParaRPr lang="fi-FI" dirty="0" smtClean="0"/>
          </a:p>
          <a:p>
            <a:pPr marL="514350" indent="-514350">
              <a:buAutoNum type="arabicParenR"/>
            </a:pP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, 2 </a:t>
            </a:r>
            <a:r>
              <a:rPr lang="fi-FI" dirty="0" err="1" smtClean="0"/>
              <a:t>courses</a:t>
            </a:r>
            <a:endParaRPr lang="fi-FI" dirty="0" smtClean="0"/>
          </a:p>
          <a:p>
            <a:pPr marL="514350" indent="-514350">
              <a:buAutoNum type="arabicParenR"/>
            </a:pPr>
            <a:r>
              <a:rPr lang="fi-FI" dirty="0" err="1" smtClean="0"/>
              <a:t>Studies</a:t>
            </a:r>
            <a:r>
              <a:rPr lang="fi-FI" dirty="0" smtClean="0"/>
              <a:t> </a:t>
            </a:r>
            <a:r>
              <a:rPr lang="fi-FI" dirty="0" err="1" smtClean="0"/>
              <a:t>Counselling</a:t>
            </a:r>
            <a:r>
              <a:rPr lang="fi-FI" dirty="0" smtClean="0"/>
              <a:t>, 2 </a:t>
            </a:r>
            <a:r>
              <a:rPr lang="fi-FI" dirty="0" err="1" smtClean="0"/>
              <a:t>courses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072" y="476672"/>
            <a:ext cx="3780548" cy="593574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83568" y="2708920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Basic </a:t>
            </a:r>
            <a:r>
              <a:rPr lang="fi-FI" dirty="0" err="1" smtClean="0"/>
              <a:t>education</a:t>
            </a:r>
            <a:r>
              <a:rPr lang="fi-FI" dirty="0" smtClean="0"/>
              <a:t> 6+3 </a:t>
            </a:r>
            <a:r>
              <a:rPr lang="fi-FI" dirty="0" err="1" smtClean="0"/>
              <a:t>years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Vocational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upper</a:t>
            </a:r>
            <a:r>
              <a:rPr lang="fi-FI" dirty="0" smtClean="0"/>
              <a:t>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(Forssan yhteislyseo)3 </a:t>
            </a:r>
            <a:r>
              <a:rPr lang="fi-FI" dirty="0" err="1" smtClean="0"/>
              <a:t>years</a:t>
            </a:r>
            <a:endParaRPr lang="fi-FI" dirty="0" smtClean="0"/>
          </a:p>
          <a:p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3783" y="996949"/>
            <a:ext cx="7467600" cy="762000"/>
          </a:xfrm>
        </p:spPr>
        <p:txBody>
          <a:bodyPr/>
          <a:lstStyle/>
          <a:p>
            <a:r>
              <a:rPr lang="fi-FI" altLang="fi-FI" sz="2800"/>
              <a:t/>
            </a:r>
            <a:br>
              <a:rPr lang="fi-FI" altLang="fi-FI" sz="2800"/>
            </a:br>
            <a:r>
              <a:rPr lang="fi-FI" altLang="fi-FI" sz="2800"/>
              <a:t>Studies in upper secondary schools 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1357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altLang="fi-FI" b="0" dirty="0"/>
              <a:t>- </a:t>
            </a:r>
            <a:r>
              <a:rPr lang="fi-FI" altLang="fi-FI" b="0" dirty="0" err="1"/>
              <a:t>Five</a:t>
            </a:r>
            <a:r>
              <a:rPr lang="fi-FI" altLang="fi-FI" b="0" dirty="0"/>
              <a:t> </a:t>
            </a:r>
            <a:r>
              <a:rPr lang="fi-FI" altLang="fi-FI" b="0" dirty="0" err="1"/>
              <a:t>study</a:t>
            </a:r>
            <a:r>
              <a:rPr lang="fi-FI" altLang="fi-FI" b="0" dirty="0"/>
              <a:t> </a:t>
            </a:r>
            <a:r>
              <a:rPr lang="fi-FI" altLang="fi-FI" b="0" dirty="0" err="1"/>
              <a:t>periods</a:t>
            </a:r>
            <a:endParaRPr lang="fi-FI" altLang="fi-FI" b="0" dirty="0"/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fi-FI" altLang="fi-FI" b="0" dirty="0"/>
              <a:t>75 </a:t>
            </a:r>
            <a:r>
              <a:rPr lang="fi-FI" altLang="fi-FI" b="0" dirty="0" err="1"/>
              <a:t>courses</a:t>
            </a:r>
            <a:r>
              <a:rPr lang="fi-FI" altLang="fi-FI" b="0" dirty="0"/>
              <a:t> (1710 </a:t>
            </a:r>
            <a:r>
              <a:rPr lang="fi-FI" altLang="fi-FI" b="0" dirty="0" err="1"/>
              <a:t>minutes</a:t>
            </a:r>
            <a:r>
              <a:rPr lang="fi-FI" altLang="fi-FI" b="0" dirty="0"/>
              <a:t>, 3*75 min in </a:t>
            </a:r>
            <a:r>
              <a:rPr lang="fi-FI" altLang="fi-FI" b="0" dirty="0" err="1"/>
              <a:t>seven</a:t>
            </a:r>
            <a:r>
              <a:rPr lang="fi-FI" altLang="fi-FI" b="0" dirty="0"/>
              <a:t> </a:t>
            </a:r>
            <a:r>
              <a:rPr lang="fi-FI" altLang="fi-FI" b="0" dirty="0" err="1"/>
              <a:t>weeks</a:t>
            </a:r>
            <a:r>
              <a:rPr lang="fi-FI" altLang="fi-FI" b="0" dirty="0"/>
              <a:t>)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fi-FI" altLang="fi-FI" b="0" dirty="0"/>
              <a:t>7 d </a:t>
            </a:r>
            <a:r>
              <a:rPr lang="fi-FI" altLang="fi-FI" b="0" dirty="0" err="1"/>
              <a:t>test</a:t>
            </a:r>
            <a:r>
              <a:rPr lang="fi-FI" altLang="fi-FI" b="0" dirty="0"/>
              <a:t> ”</a:t>
            </a:r>
            <a:r>
              <a:rPr lang="fi-FI" altLang="fi-FI" b="0" dirty="0" err="1"/>
              <a:t>weeks</a:t>
            </a:r>
            <a:r>
              <a:rPr lang="fi-FI" altLang="fi-FI" b="0" dirty="0"/>
              <a:t>”, </a:t>
            </a:r>
            <a:r>
              <a:rPr lang="fi-FI" altLang="fi-FI" b="0" dirty="0" err="1"/>
              <a:t>one</a:t>
            </a:r>
            <a:r>
              <a:rPr lang="fi-FI" altLang="fi-FI" b="0" dirty="0"/>
              <a:t> </a:t>
            </a:r>
            <a:r>
              <a:rPr lang="fi-FI" altLang="fi-FI" b="0" dirty="0" err="1"/>
              <a:t>test</a:t>
            </a:r>
            <a:r>
              <a:rPr lang="fi-FI" altLang="fi-FI" b="0" dirty="0"/>
              <a:t> / </a:t>
            </a:r>
            <a:r>
              <a:rPr lang="fi-FI" altLang="fi-FI" b="0" dirty="0" err="1"/>
              <a:t>day</a:t>
            </a:r>
            <a:endParaRPr lang="fi-FI" altLang="fi-FI" b="0" dirty="0"/>
          </a:p>
          <a:p>
            <a:pPr lvl="1">
              <a:lnSpc>
                <a:spcPct val="80000"/>
              </a:lnSpc>
              <a:buFontTx/>
              <a:buChar char="-"/>
            </a:pPr>
            <a:endParaRPr lang="fi-FI" altLang="fi-FI" b="0" dirty="0"/>
          </a:p>
          <a:p>
            <a:pPr lvl="1">
              <a:lnSpc>
                <a:spcPct val="80000"/>
              </a:lnSpc>
              <a:buFontTx/>
              <a:buNone/>
            </a:pPr>
            <a:endParaRPr lang="fi-FI" altLang="fi-FI" sz="2000" dirty="0"/>
          </a:p>
          <a:p>
            <a:pPr>
              <a:lnSpc>
                <a:spcPct val="80000"/>
              </a:lnSpc>
            </a:pPr>
            <a:r>
              <a:rPr lang="fi-FI" altLang="fi-FI" sz="800" dirty="0"/>
              <a:t> </a:t>
            </a:r>
          </a:p>
          <a:p>
            <a:pPr>
              <a:lnSpc>
                <a:spcPct val="80000"/>
              </a:lnSpc>
            </a:pPr>
            <a:endParaRPr lang="fi-FI" altLang="fi-FI" sz="800" dirty="0"/>
          </a:p>
          <a:p>
            <a:pPr>
              <a:lnSpc>
                <a:spcPct val="80000"/>
              </a:lnSpc>
            </a:pPr>
            <a:r>
              <a:rPr lang="fi-FI" altLang="fi-FI" sz="800" dirty="0"/>
              <a:t> </a:t>
            </a:r>
          </a:p>
        </p:txBody>
      </p:sp>
      <p:grpSp>
        <p:nvGrpSpPr>
          <p:cNvPr id="227332" name="Group 4"/>
          <p:cNvGrpSpPr>
            <a:grpSpLocks/>
          </p:cNvGrpSpPr>
          <p:nvPr/>
        </p:nvGrpSpPr>
        <p:grpSpPr bwMode="auto">
          <a:xfrm>
            <a:off x="555625" y="4221163"/>
            <a:ext cx="7924800" cy="1439862"/>
            <a:chOff x="376" y="1264"/>
            <a:chExt cx="4992" cy="907"/>
          </a:xfrm>
        </p:grpSpPr>
        <p:sp>
          <p:nvSpPr>
            <p:cNvPr id="227333" name="Rectangle 5"/>
            <p:cNvSpPr>
              <a:spLocks noChangeArrowheads="1"/>
            </p:cNvSpPr>
            <p:nvPr/>
          </p:nvSpPr>
          <p:spPr bwMode="auto">
            <a:xfrm>
              <a:off x="489" y="1264"/>
              <a:ext cx="4815" cy="563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shade val="46275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34" name="Rectangle 6"/>
            <p:cNvSpPr>
              <a:spLocks noChangeArrowheads="1"/>
            </p:cNvSpPr>
            <p:nvPr/>
          </p:nvSpPr>
          <p:spPr bwMode="auto">
            <a:xfrm>
              <a:off x="2421" y="1628"/>
              <a:ext cx="809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35" name="Rectangle 7"/>
            <p:cNvSpPr>
              <a:spLocks noChangeArrowheads="1"/>
            </p:cNvSpPr>
            <p:nvPr/>
          </p:nvSpPr>
          <p:spPr bwMode="auto">
            <a:xfrm>
              <a:off x="3379" y="1628"/>
              <a:ext cx="809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376" y="1883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August	</a:t>
              </a:r>
            </a:p>
          </p:txBody>
        </p:sp>
        <p:sp>
          <p:nvSpPr>
            <p:cNvPr id="227337" name="Text Box 9"/>
            <p:cNvSpPr txBox="1">
              <a:spLocks noChangeArrowheads="1"/>
            </p:cNvSpPr>
            <p:nvPr/>
          </p:nvSpPr>
          <p:spPr bwMode="auto">
            <a:xfrm>
              <a:off x="1008" y="1392"/>
              <a:ext cx="1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i-FI" altLang="fi-FI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1. autumn</a:t>
              </a:r>
            </a:p>
          </p:txBody>
        </p:sp>
        <p:sp>
          <p:nvSpPr>
            <p:cNvPr id="227338" name="Text Box 10"/>
            <p:cNvSpPr txBox="1">
              <a:spLocks noChangeArrowheads="1"/>
            </p:cNvSpPr>
            <p:nvPr/>
          </p:nvSpPr>
          <p:spPr bwMode="auto">
            <a:xfrm>
              <a:off x="3376" y="1408"/>
              <a:ext cx="13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i-FI" altLang="fi-FI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1. spring</a:t>
              </a:r>
            </a:p>
          </p:txBody>
        </p:sp>
        <p:sp>
          <p:nvSpPr>
            <p:cNvPr id="227339" name="Text Box 11"/>
            <p:cNvSpPr txBox="1">
              <a:spLocks noChangeArrowheads="1"/>
            </p:cNvSpPr>
            <p:nvPr/>
          </p:nvSpPr>
          <p:spPr bwMode="auto">
            <a:xfrm>
              <a:off x="806" y="1883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Sep</a:t>
              </a:r>
            </a:p>
          </p:txBody>
        </p:sp>
        <p:sp>
          <p:nvSpPr>
            <p:cNvPr id="227340" name="Text Box 12"/>
            <p:cNvSpPr txBox="1">
              <a:spLocks noChangeArrowheads="1"/>
            </p:cNvSpPr>
            <p:nvPr/>
          </p:nvSpPr>
          <p:spPr bwMode="auto">
            <a:xfrm>
              <a:off x="1308" y="1883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Oct	</a:t>
              </a:r>
            </a:p>
          </p:txBody>
        </p:sp>
        <p:sp>
          <p:nvSpPr>
            <p:cNvPr id="227341" name="Text Box 13"/>
            <p:cNvSpPr txBox="1">
              <a:spLocks noChangeArrowheads="1"/>
            </p:cNvSpPr>
            <p:nvPr/>
          </p:nvSpPr>
          <p:spPr bwMode="auto">
            <a:xfrm>
              <a:off x="1802" y="1883"/>
              <a:ext cx="6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Nov</a:t>
              </a:r>
            </a:p>
          </p:txBody>
        </p:sp>
        <p:sp>
          <p:nvSpPr>
            <p:cNvPr id="227342" name="Text Box 14"/>
            <p:cNvSpPr txBox="1">
              <a:spLocks noChangeArrowheads="1"/>
            </p:cNvSpPr>
            <p:nvPr/>
          </p:nvSpPr>
          <p:spPr bwMode="auto">
            <a:xfrm>
              <a:off x="2400" y="1883"/>
              <a:ext cx="5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Dec</a:t>
              </a:r>
            </a:p>
          </p:txBody>
        </p:sp>
        <p:sp>
          <p:nvSpPr>
            <p:cNvPr id="227343" name="Text Box 15"/>
            <p:cNvSpPr txBox="1">
              <a:spLocks noChangeArrowheads="1"/>
            </p:cNvSpPr>
            <p:nvPr/>
          </p:nvSpPr>
          <p:spPr bwMode="auto">
            <a:xfrm>
              <a:off x="2912" y="18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Jan</a:t>
              </a:r>
            </a:p>
          </p:txBody>
        </p:sp>
        <p:sp>
          <p:nvSpPr>
            <p:cNvPr id="227344" name="Text Box 16"/>
            <p:cNvSpPr txBox="1">
              <a:spLocks noChangeArrowheads="1"/>
            </p:cNvSpPr>
            <p:nvPr/>
          </p:nvSpPr>
          <p:spPr bwMode="auto">
            <a:xfrm>
              <a:off x="3428" y="1883"/>
              <a:ext cx="5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Feb</a:t>
              </a:r>
            </a:p>
          </p:txBody>
        </p:sp>
        <p:sp>
          <p:nvSpPr>
            <p:cNvPr id="227345" name="Text Box 17"/>
            <p:cNvSpPr txBox="1">
              <a:spLocks noChangeArrowheads="1"/>
            </p:cNvSpPr>
            <p:nvPr/>
          </p:nvSpPr>
          <p:spPr bwMode="auto">
            <a:xfrm>
              <a:off x="3920" y="1883"/>
              <a:ext cx="5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Mar</a:t>
              </a:r>
            </a:p>
          </p:txBody>
        </p:sp>
        <p:sp>
          <p:nvSpPr>
            <p:cNvPr id="227346" name="Text Box 18"/>
            <p:cNvSpPr txBox="1">
              <a:spLocks noChangeArrowheads="1"/>
            </p:cNvSpPr>
            <p:nvPr/>
          </p:nvSpPr>
          <p:spPr bwMode="auto">
            <a:xfrm>
              <a:off x="4388" y="1883"/>
              <a:ext cx="5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Apr</a:t>
              </a:r>
            </a:p>
          </p:txBody>
        </p:sp>
        <p:sp>
          <p:nvSpPr>
            <p:cNvPr id="227347" name="Text Box 19"/>
            <p:cNvSpPr txBox="1">
              <a:spLocks noChangeArrowheads="1"/>
            </p:cNvSpPr>
            <p:nvPr/>
          </p:nvSpPr>
          <p:spPr bwMode="auto">
            <a:xfrm>
              <a:off x="4840" y="1883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May</a:t>
              </a:r>
            </a:p>
          </p:txBody>
        </p:sp>
        <p:sp>
          <p:nvSpPr>
            <p:cNvPr id="227348" name="Rectangle 20"/>
            <p:cNvSpPr>
              <a:spLocks noChangeArrowheads="1"/>
            </p:cNvSpPr>
            <p:nvPr/>
          </p:nvSpPr>
          <p:spPr bwMode="auto">
            <a:xfrm>
              <a:off x="489" y="1628"/>
              <a:ext cx="821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49" name="Text Box 21"/>
            <p:cNvSpPr txBox="1">
              <a:spLocks noChangeArrowheads="1"/>
            </p:cNvSpPr>
            <p:nvPr/>
          </p:nvSpPr>
          <p:spPr bwMode="auto">
            <a:xfrm>
              <a:off x="653" y="1644"/>
              <a:ext cx="57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>
                          <a:gamma/>
                          <a:shade val="26275"/>
                          <a:invGamma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gamma/>
                          <a:shade val="2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1. period</a:t>
              </a:r>
            </a:p>
          </p:txBody>
        </p:sp>
        <p:sp>
          <p:nvSpPr>
            <p:cNvPr id="227350" name="Rectangle 22"/>
            <p:cNvSpPr>
              <a:spLocks noChangeArrowheads="1"/>
            </p:cNvSpPr>
            <p:nvPr/>
          </p:nvSpPr>
          <p:spPr bwMode="auto">
            <a:xfrm>
              <a:off x="1458" y="1628"/>
              <a:ext cx="809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1" name="Text Box 23"/>
            <p:cNvSpPr txBox="1">
              <a:spLocks noChangeArrowheads="1"/>
            </p:cNvSpPr>
            <p:nvPr/>
          </p:nvSpPr>
          <p:spPr bwMode="auto">
            <a:xfrm>
              <a:off x="1592" y="1643"/>
              <a:ext cx="2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2. </a:t>
              </a:r>
            </a:p>
          </p:txBody>
        </p:sp>
        <p:sp>
          <p:nvSpPr>
            <p:cNvPr id="227352" name="Text Box 24"/>
            <p:cNvSpPr txBox="1">
              <a:spLocks noChangeArrowheads="1"/>
            </p:cNvSpPr>
            <p:nvPr/>
          </p:nvSpPr>
          <p:spPr bwMode="auto">
            <a:xfrm>
              <a:off x="2573" y="1643"/>
              <a:ext cx="2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3. </a:t>
              </a:r>
            </a:p>
          </p:txBody>
        </p:sp>
        <p:sp>
          <p:nvSpPr>
            <p:cNvPr id="227353" name="Text Box 25"/>
            <p:cNvSpPr txBox="1">
              <a:spLocks noChangeArrowheads="1"/>
            </p:cNvSpPr>
            <p:nvPr/>
          </p:nvSpPr>
          <p:spPr bwMode="auto">
            <a:xfrm>
              <a:off x="3532" y="1643"/>
              <a:ext cx="2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4. </a:t>
              </a:r>
            </a:p>
          </p:txBody>
        </p:sp>
        <p:sp>
          <p:nvSpPr>
            <p:cNvPr id="227354" name="Rectangle 26"/>
            <p:cNvSpPr>
              <a:spLocks noChangeArrowheads="1"/>
            </p:cNvSpPr>
            <p:nvPr/>
          </p:nvSpPr>
          <p:spPr bwMode="auto">
            <a:xfrm>
              <a:off x="4342" y="1628"/>
              <a:ext cx="809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5" name="Text Box 27"/>
            <p:cNvSpPr txBox="1">
              <a:spLocks noChangeArrowheads="1"/>
            </p:cNvSpPr>
            <p:nvPr/>
          </p:nvSpPr>
          <p:spPr bwMode="auto">
            <a:xfrm>
              <a:off x="4507" y="1643"/>
              <a:ext cx="2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5. </a:t>
              </a:r>
            </a:p>
          </p:txBody>
        </p:sp>
        <p:sp>
          <p:nvSpPr>
            <p:cNvPr id="227356" name="Rectangle 28"/>
            <p:cNvSpPr>
              <a:spLocks noChangeArrowheads="1"/>
            </p:cNvSpPr>
            <p:nvPr/>
          </p:nvSpPr>
          <p:spPr bwMode="auto">
            <a:xfrm>
              <a:off x="1306" y="1628"/>
              <a:ext cx="158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7" name="Rectangle 29"/>
            <p:cNvSpPr>
              <a:spLocks noChangeArrowheads="1"/>
            </p:cNvSpPr>
            <p:nvPr/>
          </p:nvSpPr>
          <p:spPr bwMode="auto">
            <a:xfrm>
              <a:off x="2269" y="1628"/>
              <a:ext cx="146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8" name="Rectangle 30"/>
            <p:cNvSpPr>
              <a:spLocks noChangeArrowheads="1"/>
            </p:cNvSpPr>
            <p:nvPr/>
          </p:nvSpPr>
          <p:spPr bwMode="auto">
            <a:xfrm>
              <a:off x="3226" y="1628"/>
              <a:ext cx="146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9" name="Rectangle 31"/>
            <p:cNvSpPr>
              <a:spLocks noChangeArrowheads="1"/>
            </p:cNvSpPr>
            <p:nvPr/>
          </p:nvSpPr>
          <p:spPr bwMode="auto">
            <a:xfrm>
              <a:off x="4196" y="1628"/>
              <a:ext cx="146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60" name="Rectangle 32"/>
            <p:cNvSpPr>
              <a:spLocks noChangeArrowheads="1"/>
            </p:cNvSpPr>
            <p:nvPr/>
          </p:nvSpPr>
          <p:spPr bwMode="auto">
            <a:xfrm>
              <a:off x="5150" y="1628"/>
              <a:ext cx="146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</p:grpSp>
      <p:sp>
        <p:nvSpPr>
          <p:cNvPr id="227361" name="Text Box 33"/>
          <p:cNvSpPr txBox="1">
            <a:spLocks noChangeArrowheads="1"/>
          </p:cNvSpPr>
          <p:nvPr/>
        </p:nvSpPr>
        <p:spPr bwMode="auto">
          <a:xfrm>
            <a:off x="1524000" y="5864225"/>
            <a:ext cx="1509713" cy="212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r>
              <a:rPr lang="fi-FI" altLang="fi-FI" sz="1400" b="0"/>
              <a:t>Test week</a:t>
            </a:r>
          </a:p>
        </p:txBody>
      </p:sp>
      <p:sp>
        <p:nvSpPr>
          <p:cNvPr id="227362" name="Line 34"/>
          <p:cNvSpPr>
            <a:spLocks noChangeShapeType="1"/>
          </p:cNvSpPr>
          <p:nvPr/>
        </p:nvSpPr>
        <p:spPr bwMode="auto">
          <a:xfrm flipV="1">
            <a:off x="1916113" y="5051425"/>
            <a:ext cx="2317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Ctr="1"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5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52736"/>
            <a:ext cx="7467600" cy="762000"/>
          </a:xfrm>
          <a:noFill/>
          <a:ln/>
        </p:spPr>
        <p:txBody>
          <a:bodyPr lIns="92075" tIns="46038" rIns="92075" bIns="46038" anchor="ctr"/>
          <a:lstStyle/>
          <a:p>
            <a:r>
              <a:rPr lang="fi-FI" altLang="fi-FI" sz="2400" dirty="0" err="1" smtClean="0"/>
              <a:t>Optional</a:t>
            </a:r>
            <a:r>
              <a:rPr lang="fi-FI" altLang="fi-FI" sz="2400" dirty="0" smtClean="0"/>
              <a:t> and </a:t>
            </a:r>
            <a:r>
              <a:rPr lang="fi-FI" altLang="fi-FI" sz="2400" dirty="0" err="1" smtClean="0"/>
              <a:t>voluntary</a:t>
            </a:r>
            <a:r>
              <a:rPr lang="fi-FI" altLang="fi-FI" sz="2400" dirty="0" smtClean="0"/>
              <a:t> </a:t>
            </a:r>
            <a:r>
              <a:rPr lang="fi-FI" altLang="fi-FI" sz="2400" dirty="0" err="1"/>
              <a:t>studies</a:t>
            </a:r>
            <a:endParaRPr lang="fi-FI" altLang="fi-FI" sz="24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6705600" cy="3619128"/>
          </a:xfrm>
        </p:spPr>
        <p:txBody>
          <a:bodyPr/>
          <a:lstStyle/>
          <a:p>
            <a:pPr marL="800100" lvl="2" indent="0">
              <a:buNone/>
            </a:pPr>
            <a:endParaRPr lang="fi-FI" altLang="fi-FI" sz="1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 smtClean="0"/>
              <a:t>Further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applied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courses</a:t>
            </a:r>
            <a:r>
              <a:rPr lang="fi-FI" altLang="fi-FI" sz="2400" dirty="0" smtClean="0"/>
              <a:t> in </a:t>
            </a:r>
            <a:r>
              <a:rPr lang="fi-FI" altLang="fi-FI" sz="2400" dirty="0" err="1" smtClean="0"/>
              <a:t>every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subject</a:t>
            </a:r>
            <a:endParaRPr lang="fi-FI" altLang="fi-FI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 smtClean="0"/>
              <a:t>E.g</a:t>
            </a:r>
            <a:r>
              <a:rPr lang="fi-FI" altLang="fi-FI" sz="2400" dirty="0"/>
              <a:t>. </a:t>
            </a:r>
            <a:r>
              <a:rPr lang="fi-FI" altLang="fi-FI" sz="2400" dirty="0" err="1"/>
              <a:t>languages</a:t>
            </a:r>
            <a:r>
              <a:rPr lang="fi-FI" altLang="fi-FI" sz="2400" dirty="0"/>
              <a:t>: </a:t>
            </a:r>
            <a:r>
              <a:rPr lang="fi-FI" altLang="fi-FI" sz="2400" dirty="0" err="1"/>
              <a:t>German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French</a:t>
            </a:r>
            <a:r>
              <a:rPr lang="fi-FI" altLang="fi-FI" sz="2400" dirty="0"/>
              <a:t>, Russian, Italian, </a:t>
            </a:r>
            <a:r>
              <a:rPr lang="fi-FI" altLang="fi-FI" sz="2400" dirty="0" smtClean="0"/>
              <a:t>Spanish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 smtClean="0"/>
              <a:t>Theme</a:t>
            </a:r>
            <a:r>
              <a:rPr lang="fi-FI" altLang="fi-FI" sz="2400" dirty="0" smtClean="0"/>
              <a:t> </a:t>
            </a:r>
            <a:r>
              <a:rPr lang="fi-FI" altLang="fi-FI" sz="2400" dirty="0" err="1"/>
              <a:t>S</a:t>
            </a:r>
            <a:r>
              <a:rPr lang="fi-FI" altLang="fi-FI" sz="2400" dirty="0" err="1" smtClean="0"/>
              <a:t>tudies</a:t>
            </a:r>
            <a:endParaRPr lang="fi-FI" altLang="fi-FI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/>
              <a:t>Drama</a:t>
            </a:r>
            <a:r>
              <a:rPr lang="fi-FI" altLang="fi-FI" sz="2400" dirty="0"/>
              <a:t>, </a:t>
            </a:r>
            <a:r>
              <a:rPr lang="fi-FI" altLang="fi-FI" sz="2400" dirty="0" err="1" smtClean="0"/>
              <a:t>Sports</a:t>
            </a:r>
            <a:r>
              <a:rPr lang="fi-FI" altLang="fi-FI" sz="2400" dirty="0" smtClean="0"/>
              <a:t> Academy </a:t>
            </a:r>
            <a:r>
              <a:rPr lang="fi-FI" altLang="fi-FI" sz="2400" dirty="0" err="1" smtClean="0"/>
              <a:t>courses</a:t>
            </a:r>
            <a:r>
              <a:rPr lang="fi-FI" altLang="fi-FI" sz="2400" dirty="0" smtClean="0"/>
              <a:t> </a:t>
            </a:r>
            <a:r>
              <a:rPr lang="fi-FI" altLang="fi-FI" sz="2400" dirty="0"/>
              <a:t>etc.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/>
              <a:t>There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are</a:t>
            </a:r>
            <a:r>
              <a:rPr lang="fi-FI" altLang="fi-FI" sz="2400" dirty="0"/>
              <a:t>  </a:t>
            </a:r>
            <a:r>
              <a:rPr lang="fi-FI" altLang="fi-FI" sz="2400" dirty="0" err="1"/>
              <a:t>more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than</a:t>
            </a:r>
            <a:r>
              <a:rPr lang="fi-FI" altLang="fi-FI" sz="2400" dirty="0"/>
              <a:t> 300 </a:t>
            </a:r>
            <a:r>
              <a:rPr lang="fi-FI" altLang="fi-FI" sz="2400" dirty="0" err="1"/>
              <a:t>courses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available</a:t>
            </a:r>
            <a:r>
              <a:rPr lang="fi-FI" altLang="fi-FI" sz="2400" dirty="0"/>
              <a:t> in FYL.</a:t>
            </a:r>
          </a:p>
        </p:txBody>
      </p:sp>
      <p:pic>
        <p:nvPicPr>
          <p:cNvPr id="2375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2900362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2375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2820988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Students</a:t>
            </a:r>
            <a:r>
              <a:rPr lang="fi-FI" dirty="0" smtClean="0"/>
              <a:t> in Forssan yhteislyseo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2204864"/>
            <a:ext cx="6705600" cy="3505200"/>
          </a:xfrm>
        </p:spPr>
        <p:txBody>
          <a:bodyPr/>
          <a:lstStyle/>
          <a:p>
            <a:r>
              <a:rPr lang="fi-FI" dirty="0"/>
              <a:t>Highly </a:t>
            </a:r>
            <a:r>
              <a:rPr lang="fi-FI" dirty="0" err="1" smtClean="0"/>
              <a:t>motivated</a:t>
            </a:r>
            <a:r>
              <a:rPr lang="fi-FI" dirty="0" smtClean="0"/>
              <a:t> to </a:t>
            </a:r>
            <a:r>
              <a:rPr lang="fi-FI" dirty="0" err="1" smtClean="0"/>
              <a:t>continue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 in the </a:t>
            </a:r>
            <a:r>
              <a:rPr lang="fi-FI" dirty="0" err="1" smtClean="0"/>
              <a:t>university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university</a:t>
            </a:r>
            <a:r>
              <a:rPr lang="fi-FI" dirty="0" smtClean="0"/>
              <a:t> of </a:t>
            </a:r>
            <a:r>
              <a:rPr lang="fi-FI" dirty="0" err="1" smtClean="0"/>
              <a:t>applied</a:t>
            </a:r>
            <a:r>
              <a:rPr lang="fi-FI" dirty="0" smtClean="0"/>
              <a:t> </a:t>
            </a:r>
            <a:r>
              <a:rPr lang="fi-FI" dirty="0" err="1" smtClean="0"/>
              <a:t>sciences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upper</a:t>
            </a:r>
            <a:r>
              <a:rPr lang="fi-FI" dirty="0" smtClean="0"/>
              <a:t>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/>
              <a:t>s</a:t>
            </a:r>
            <a:r>
              <a:rPr lang="fi-FI" dirty="0" err="1" smtClean="0"/>
              <a:t>chool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endParaRPr lang="fi-FI" dirty="0" smtClean="0"/>
          </a:p>
          <a:p>
            <a:r>
              <a:rPr lang="fi-FI" dirty="0" err="1" smtClean="0"/>
              <a:t>Well-equipped</a:t>
            </a:r>
            <a:r>
              <a:rPr lang="fi-FI" dirty="0" smtClean="0"/>
              <a:t> with </a:t>
            </a:r>
            <a:r>
              <a:rPr lang="fi-FI" dirty="0" err="1" smtClean="0"/>
              <a:t>working</a:t>
            </a:r>
            <a:r>
              <a:rPr lang="fi-FI" dirty="0" smtClean="0"/>
              <a:t> life </a:t>
            </a:r>
            <a:r>
              <a:rPr lang="fi-FI" dirty="0" err="1" smtClean="0"/>
              <a:t>skills</a:t>
            </a:r>
            <a:r>
              <a:rPr lang="fi-FI" dirty="0" smtClean="0"/>
              <a:t>,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multiliteracy</a:t>
            </a:r>
            <a:r>
              <a:rPr lang="fi-FI" dirty="0" smtClean="0"/>
              <a:t>, </a:t>
            </a:r>
            <a:r>
              <a:rPr lang="fi-FI" dirty="0" err="1" smtClean="0"/>
              <a:t>linguistic</a:t>
            </a:r>
            <a:r>
              <a:rPr lang="fi-FI" dirty="0" smtClean="0"/>
              <a:t> </a:t>
            </a:r>
            <a:r>
              <a:rPr lang="fi-FI" dirty="0" err="1" smtClean="0"/>
              <a:t>competence</a:t>
            </a:r>
            <a:r>
              <a:rPr lang="fi-FI" dirty="0" smtClean="0"/>
              <a:t>, </a:t>
            </a:r>
            <a:r>
              <a:rPr lang="fi-FI" dirty="0" err="1" smtClean="0"/>
              <a:t>mathematical</a:t>
            </a:r>
            <a:r>
              <a:rPr lang="fi-FI" dirty="0" smtClean="0"/>
              <a:t> and social </a:t>
            </a:r>
            <a:r>
              <a:rPr lang="fi-FI" dirty="0" err="1" smtClean="0"/>
              <a:t>skills</a:t>
            </a:r>
            <a:r>
              <a:rPr lang="fi-FI" dirty="0" smtClean="0"/>
              <a:t> plus </a:t>
            </a:r>
            <a:r>
              <a:rPr lang="fi-FI" dirty="0" err="1" smtClean="0"/>
              <a:t>digital</a:t>
            </a:r>
            <a:r>
              <a:rPr lang="fi-FI" dirty="0" smtClean="0"/>
              <a:t> </a:t>
            </a:r>
            <a:r>
              <a:rPr lang="fi-FI" dirty="0" err="1" smtClean="0"/>
              <a:t>competence</a:t>
            </a: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 sz="1800" b="0" dirty="0" smtClean="0">
                <a:solidFill>
                  <a:schemeClr val="tx1"/>
                </a:solidFill>
                <a:latin typeface="Times" charset="0"/>
              </a:rPr>
              <a:t>Taina Kemppi, </a:t>
            </a:r>
            <a:r>
              <a:rPr lang="fi-FI" altLang="fi-FI" sz="1800" b="0" dirty="0" err="1">
                <a:solidFill>
                  <a:schemeClr val="tx1"/>
                </a:solidFill>
                <a:latin typeface="Times" charset="0"/>
              </a:rPr>
              <a:t>D</a:t>
            </a:r>
            <a:r>
              <a:rPr lang="fi-FI" altLang="fi-FI" sz="1800" b="0" dirty="0" err="1" smtClean="0">
                <a:solidFill>
                  <a:schemeClr val="tx1"/>
                </a:solidFill>
                <a:latin typeface="Times" charset="0"/>
              </a:rPr>
              <a:t>eputy</a:t>
            </a:r>
            <a:r>
              <a:rPr lang="fi-FI" altLang="fi-FI" sz="1800" b="0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fi-FI" altLang="fi-FI" sz="1800" b="0" dirty="0" err="1" smtClean="0">
                <a:solidFill>
                  <a:schemeClr val="tx1"/>
                </a:solidFill>
                <a:latin typeface="Times" charset="0"/>
              </a:rPr>
              <a:t>head</a:t>
            </a:r>
            <a:r>
              <a:rPr lang="fi-FI" altLang="fi-FI" sz="1800" b="0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fi-FI" altLang="fi-FI" sz="1800" b="0" dirty="0" err="1" smtClean="0">
                <a:solidFill>
                  <a:schemeClr val="tx1"/>
                </a:solidFill>
                <a:latin typeface="Times" charset="0"/>
              </a:rPr>
              <a:t>mistress</a:t>
            </a:r>
            <a:r>
              <a:rPr lang="fi-FI" altLang="fi-FI" sz="1800" b="0" dirty="0" smtClean="0">
                <a:solidFill>
                  <a:schemeClr val="tx1"/>
                </a:solidFill>
                <a:latin typeface="Times" charset="0"/>
              </a:rPr>
              <a:t>, M.A., Forssan yhteislyseo</a:t>
            </a:r>
            <a:endParaRPr lang="fi-FI" altLang="fi-FI" sz="1800" b="0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mtai\Pictures\2016-02-24 001\DSC_0721_enqv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00506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1027" name="Picture 3" descr="D:\WP_20160219_19_38_47_P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3483768"/>
            <a:ext cx="15544800" cy="87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P_20160406_08_58_23_P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1975" y="-6161301"/>
            <a:ext cx="8743950" cy="155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4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253716"/>
            <a:ext cx="7467600" cy="834008"/>
          </a:xfrm>
        </p:spPr>
        <p:txBody>
          <a:bodyPr/>
          <a:lstStyle/>
          <a:p>
            <a:r>
              <a:rPr lang="fi-FI" dirty="0" smtClean="0"/>
              <a:t>Upper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schools</a:t>
            </a:r>
            <a:r>
              <a:rPr lang="fi-FI" dirty="0" smtClean="0"/>
              <a:t> (lukio, Forssan yhteislyseo in </a:t>
            </a:r>
            <a:r>
              <a:rPr lang="fi-FI" dirty="0" err="1" smtClean="0"/>
              <a:t>the</a:t>
            </a:r>
            <a:r>
              <a:rPr lang="fi-FI" dirty="0" smtClean="0"/>
              <a:t> city of Forssa)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670720"/>
            <a:ext cx="6705600" cy="1686272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C. 50 % of </a:t>
            </a:r>
            <a:r>
              <a:rPr lang="fi-FI" dirty="0" err="1" smtClean="0"/>
              <a:t>students</a:t>
            </a:r>
            <a:endParaRPr lang="fi-FI" dirty="0" smtClean="0"/>
          </a:p>
          <a:p>
            <a:r>
              <a:rPr lang="en-US" dirty="0" smtClean="0"/>
              <a:t>provide </a:t>
            </a:r>
            <a:r>
              <a:rPr lang="en-US" dirty="0"/>
              <a:t>sufficient capabilities for further </a:t>
            </a:r>
            <a:r>
              <a:rPr lang="en-US" dirty="0" smtClean="0"/>
              <a:t>studies (universities, universities of applied science)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30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 smtClean="0"/>
              <a:t>Veikko Forssalainen,  </a:t>
            </a:r>
            <a:fld id="{9BC8AE35-AD00-44E6-BBD8-2291D74AF5FC}" type="datetime4">
              <a:rPr lang="fi-FI" altLang="fi-FI" smtClean="0"/>
              <a:pPr>
                <a:defRPr/>
              </a:pPr>
              <a:t>12. syyskuu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5" name="Picture 2" descr="Z:\veistola_siirretty_31.1.2011\teksti\valokuvia\fyL_elokuu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413" y="-282575"/>
            <a:ext cx="11558588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467600" cy="834008"/>
          </a:xfrm>
        </p:spPr>
        <p:txBody>
          <a:bodyPr/>
          <a:lstStyle/>
          <a:p>
            <a:r>
              <a:rPr lang="fi-FI" dirty="0" smtClean="0"/>
              <a:t>Upper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schools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670720"/>
            <a:ext cx="6705600" cy="1686272"/>
          </a:xfrm>
        </p:spPr>
        <p:txBody>
          <a:bodyPr/>
          <a:lstStyle/>
          <a:p>
            <a:r>
              <a:rPr lang="fi-FI" dirty="0" smtClean="0"/>
              <a:t>2-4 </a:t>
            </a:r>
            <a:r>
              <a:rPr lang="fi-FI" dirty="0" err="1" smtClean="0"/>
              <a:t>years</a:t>
            </a:r>
            <a:r>
              <a:rPr lang="fi-FI" dirty="0" smtClean="0"/>
              <a:t> of </a:t>
            </a:r>
            <a:r>
              <a:rPr lang="fi-FI" dirty="0" err="1" smtClean="0"/>
              <a:t>studies</a:t>
            </a:r>
            <a:endParaRPr lang="fi-FI" dirty="0" smtClean="0"/>
          </a:p>
          <a:p>
            <a:r>
              <a:rPr lang="fi-FI" dirty="0" err="1"/>
              <a:t>E</a:t>
            </a:r>
            <a:r>
              <a:rPr lang="fi-FI" dirty="0" err="1" smtClean="0"/>
              <a:t>ducation</a:t>
            </a:r>
            <a:r>
              <a:rPr lang="fi-FI" dirty="0" smtClean="0"/>
              <a:t> is </a:t>
            </a:r>
            <a:r>
              <a:rPr lang="fi-FI" dirty="0" err="1" smtClean="0"/>
              <a:t>free</a:t>
            </a:r>
            <a:r>
              <a:rPr lang="fi-FI" dirty="0" smtClean="0"/>
              <a:t> (</a:t>
            </a:r>
            <a:r>
              <a:rPr lang="fi-FI" dirty="0" err="1" smtClean="0"/>
              <a:t>incl</a:t>
            </a:r>
            <a:r>
              <a:rPr lang="fi-FI" dirty="0" smtClean="0"/>
              <a:t>. </a:t>
            </a:r>
            <a:r>
              <a:rPr lang="fi-FI" dirty="0" err="1"/>
              <a:t>l</a:t>
            </a:r>
            <a:r>
              <a:rPr lang="fi-FI" dirty="0" err="1" smtClean="0"/>
              <a:t>unch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pay</a:t>
            </a:r>
            <a:r>
              <a:rPr lang="fi-FI" dirty="0" smtClean="0"/>
              <a:t> for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books</a:t>
            </a:r>
            <a:r>
              <a:rPr lang="fi-FI" dirty="0" smtClean="0"/>
              <a:t>, </a:t>
            </a:r>
            <a:r>
              <a:rPr lang="fi-FI" dirty="0" err="1" smtClean="0"/>
              <a:t>laptops</a:t>
            </a:r>
            <a:r>
              <a:rPr lang="fi-FI" dirty="0" smtClean="0"/>
              <a:t> and </a:t>
            </a:r>
            <a:r>
              <a:rPr lang="fi-FI" dirty="0" err="1" smtClean="0"/>
              <a:t>transportation</a:t>
            </a:r>
            <a:endParaRPr lang="fi-FI" dirty="0" smtClean="0"/>
          </a:p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smtClean="0"/>
              <a:t> highly</a:t>
            </a:r>
            <a:r>
              <a:rPr lang="fi-FI" dirty="0" smtClean="0"/>
              <a:t> </a:t>
            </a:r>
            <a:r>
              <a:rPr lang="fi-FI" dirty="0" err="1" smtClean="0"/>
              <a:t>motivated</a:t>
            </a:r>
            <a:r>
              <a:rPr lang="fi-FI" dirty="0" smtClean="0"/>
              <a:t> and </a:t>
            </a:r>
            <a:r>
              <a:rPr lang="fi-FI" dirty="0" err="1" smtClean="0"/>
              <a:t>persistent</a:t>
            </a:r>
            <a:r>
              <a:rPr lang="fi-FI" dirty="0" smtClean="0"/>
              <a:t> with a </a:t>
            </a:r>
            <a:r>
              <a:rPr lang="fi-FI" dirty="0" err="1" smtClean="0"/>
              <a:t>lot</a:t>
            </a:r>
            <a:r>
              <a:rPr lang="fi-FI" dirty="0" smtClean="0"/>
              <a:t> of </a:t>
            </a:r>
            <a:r>
              <a:rPr lang="fi-FI" dirty="0" err="1" smtClean="0"/>
              <a:t>freedom</a:t>
            </a:r>
            <a:r>
              <a:rPr lang="fi-FI" dirty="0" smtClean="0"/>
              <a:t> to </a:t>
            </a:r>
            <a:r>
              <a:rPr lang="fi-FI" dirty="0" err="1" smtClean="0"/>
              <a:t>choose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path</a:t>
            </a:r>
            <a:r>
              <a:rPr lang="fi-FI" dirty="0" smtClean="0"/>
              <a:t> of </a:t>
            </a:r>
            <a:r>
              <a:rPr lang="fi-FI" dirty="0" err="1" smtClean="0"/>
              <a:t>study</a:t>
            </a:r>
            <a:r>
              <a:rPr lang="fi-FI" dirty="0" smtClean="0"/>
              <a:t>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04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467600" cy="762000"/>
          </a:xfrm>
          <a:noFill/>
          <a:ln/>
        </p:spPr>
        <p:txBody>
          <a:bodyPr lIns="92075" tIns="46038" rIns="92075" bIns="46038" anchor="ctr"/>
          <a:lstStyle/>
          <a:p>
            <a:r>
              <a:rPr lang="fi-FI" altLang="fi-FI" sz="2400" dirty="0"/>
              <a:t>National </a:t>
            </a:r>
            <a:r>
              <a:rPr lang="fi-FI" altLang="fi-FI" sz="2400" dirty="0" err="1"/>
              <a:t>matriculation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examination</a:t>
            </a:r>
            <a:endParaRPr lang="fi-FI" altLang="fi-FI" sz="2400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40768"/>
            <a:ext cx="6705600" cy="393724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Schooling</a:t>
            </a:r>
            <a:r>
              <a:rPr lang="fi-FI" altLang="fi-FI" dirty="0"/>
              <a:t> </a:t>
            </a:r>
            <a:r>
              <a:rPr lang="fi-FI" altLang="fi-FI" dirty="0" err="1"/>
              <a:t>ends</a:t>
            </a:r>
            <a:r>
              <a:rPr lang="fi-FI" altLang="fi-FI" dirty="0"/>
              <a:t> </a:t>
            </a:r>
            <a:r>
              <a:rPr lang="fi-FI" altLang="fi-FI" dirty="0" err="1"/>
              <a:t>with</a:t>
            </a:r>
            <a:r>
              <a:rPr lang="fi-FI" altLang="fi-FI" dirty="0"/>
              <a:t>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national</a:t>
            </a:r>
            <a:r>
              <a:rPr lang="fi-FI" altLang="fi-FI" dirty="0"/>
              <a:t> </a:t>
            </a:r>
            <a:r>
              <a:rPr lang="fi-FI" altLang="fi-FI" dirty="0" err="1"/>
              <a:t>matriculation</a:t>
            </a:r>
            <a:r>
              <a:rPr lang="fi-FI" altLang="fi-FI" dirty="0"/>
              <a:t> </a:t>
            </a:r>
            <a:r>
              <a:rPr lang="fi-FI" altLang="fi-FI" dirty="0" err="1"/>
              <a:t>exams</a:t>
            </a:r>
            <a:r>
              <a:rPr lang="fi-FI" altLang="fi-FI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Mother</a:t>
            </a:r>
            <a:r>
              <a:rPr lang="fi-FI" altLang="fi-FI" dirty="0"/>
              <a:t> </a:t>
            </a:r>
            <a:r>
              <a:rPr lang="fi-FI" altLang="fi-FI" dirty="0" err="1"/>
              <a:t>tongue</a:t>
            </a:r>
            <a:r>
              <a:rPr lang="fi-FI" altLang="fi-FI"/>
              <a:t> </a:t>
            </a:r>
            <a:r>
              <a:rPr lang="fi-FI" altLang="fi-FI" smtClean="0"/>
              <a:t>=</a:t>
            </a:r>
            <a:r>
              <a:rPr lang="fi-FI" altLang="fi-FI" dirty="0" err="1" smtClean="0"/>
              <a:t>Finnish</a:t>
            </a:r>
            <a:r>
              <a:rPr lang="fi-FI" altLang="fi-FI" dirty="0" smtClean="0"/>
              <a:t> </a:t>
            </a:r>
            <a:r>
              <a:rPr lang="fi-FI" altLang="fi-FI" dirty="0"/>
              <a:t>(</a:t>
            </a:r>
            <a:r>
              <a:rPr lang="fi-FI" altLang="fi-FI" dirty="0" err="1" smtClean="0"/>
              <a:t>separate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test</a:t>
            </a:r>
            <a:r>
              <a:rPr lang="fi-FI" altLang="fi-FI" dirty="0" smtClean="0"/>
              <a:t> for </a:t>
            </a:r>
            <a:r>
              <a:rPr lang="fi-FI" altLang="fi-FI" dirty="0" err="1" smtClean="0"/>
              <a:t>immigrants</a:t>
            </a:r>
            <a:r>
              <a:rPr lang="fi-FI" altLang="fi-FI" dirty="0" smtClean="0"/>
              <a:t>) is the </a:t>
            </a:r>
            <a:r>
              <a:rPr lang="fi-FI" altLang="fi-FI" dirty="0" err="1" smtClean="0"/>
              <a:t>only</a:t>
            </a:r>
            <a:r>
              <a:rPr lang="fi-FI" altLang="fi-FI" dirty="0" smtClean="0"/>
              <a:t> </a:t>
            </a:r>
            <a:r>
              <a:rPr lang="fi-FI" altLang="fi-FI" dirty="0" err="1"/>
              <a:t>compulsory</a:t>
            </a:r>
            <a:r>
              <a:rPr lang="fi-FI" altLang="fi-FI" dirty="0"/>
              <a:t> </a:t>
            </a:r>
            <a:r>
              <a:rPr lang="fi-FI" altLang="fi-FI" dirty="0" err="1" smtClean="0"/>
              <a:t>test</a:t>
            </a:r>
            <a:r>
              <a:rPr lang="fi-FI" altLang="fi-FI" dirty="0" smtClean="0"/>
              <a:t> for </a:t>
            </a:r>
            <a:r>
              <a:rPr lang="fi-FI" altLang="fi-FI" dirty="0" err="1" smtClean="0"/>
              <a:t>all</a:t>
            </a:r>
            <a:r>
              <a:rPr lang="fi-FI" altLang="fi-FI" dirty="0" smtClean="0"/>
              <a:t> the </a:t>
            </a:r>
            <a:r>
              <a:rPr lang="fi-FI" altLang="fi-FI" dirty="0" err="1" smtClean="0"/>
              <a:t>students</a:t>
            </a:r>
            <a:r>
              <a:rPr lang="fi-FI" altLang="fi-FI" dirty="0" smtClean="0"/>
              <a:t>.</a:t>
            </a:r>
            <a:endParaRPr lang="fi-FI" altLang="fi-FI" dirty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Swedish</a:t>
            </a:r>
            <a:r>
              <a:rPr lang="fi-FI" altLang="fi-FI" dirty="0"/>
              <a:t>, Math, </a:t>
            </a:r>
            <a:r>
              <a:rPr lang="fi-FI" altLang="fi-FI" dirty="0" err="1"/>
              <a:t>Foreign</a:t>
            </a:r>
            <a:r>
              <a:rPr lang="fi-FI" altLang="fi-FI" dirty="0"/>
              <a:t> </a:t>
            </a:r>
            <a:r>
              <a:rPr lang="fi-FI" altLang="fi-FI" dirty="0" err="1" smtClean="0"/>
              <a:t>language</a:t>
            </a:r>
            <a:r>
              <a:rPr lang="fi-FI" altLang="fi-FI" dirty="0" smtClean="0"/>
              <a:t> (</a:t>
            </a:r>
            <a:r>
              <a:rPr lang="fi-FI" altLang="fi-FI" dirty="0" err="1" smtClean="0"/>
              <a:t>English</a:t>
            </a:r>
            <a:r>
              <a:rPr lang="fi-FI" altLang="fi-FI" dirty="0" smtClean="0"/>
              <a:t>), General </a:t>
            </a:r>
            <a:r>
              <a:rPr lang="fi-FI" altLang="fi-FI" dirty="0" err="1"/>
              <a:t>S</a:t>
            </a:r>
            <a:r>
              <a:rPr lang="fi-FI" altLang="fi-FI" dirty="0" err="1" smtClean="0"/>
              <a:t>tudies</a:t>
            </a:r>
            <a:r>
              <a:rPr lang="fi-FI" altLang="fi-FI" dirty="0" smtClean="0"/>
              <a:t> (</a:t>
            </a:r>
            <a:r>
              <a:rPr lang="fi-FI" altLang="fi-FI" dirty="0" err="1"/>
              <a:t>H</a:t>
            </a:r>
            <a:r>
              <a:rPr lang="fi-FI" altLang="fi-FI" dirty="0" err="1" smtClean="0"/>
              <a:t>umanities</a:t>
            </a:r>
            <a:r>
              <a:rPr lang="fi-FI" altLang="fi-FI" dirty="0" smtClean="0"/>
              <a:t> </a:t>
            </a:r>
            <a:r>
              <a:rPr lang="fi-FI" altLang="fi-FI" dirty="0"/>
              <a:t>and N</a:t>
            </a:r>
            <a:r>
              <a:rPr lang="fi-FI" altLang="fi-FI" dirty="0" smtClean="0"/>
              <a:t>atural </a:t>
            </a:r>
            <a:r>
              <a:rPr lang="fi-FI" altLang="fi-FI" dirty="0"/>
              <a:t>S</a:t>
            </a:r>
            <a:r>
              <a:rPr lang="fi-FI" altLang="fi-FI" dirty="0" smtClean="0"/>
              <a:t>ciences</a:t>
            </a:r>
            <a:r>
              <a:rPr lang="fi-FI" altLang="fi-FI" dirty="0"/>
              <a:t>, </a:t>
            </a:r>
            <a:r>
              <a:rPr lang="fi-FI" altLang="fi-FI" dirty="0" err="1"/>
              <a:t>e.g</a:t>
            </a:r>
            <a:r>
              <a:rPr lang="fi-FI" altLang="fi-FI" dirty="0"/>
              <a:t>. </a:t>
            </a:r>
            <a:r>
              <a:rPr lang="fi-FI" altLang="fi-FI" dirty="0" err="1"/>
              <a:t>Biology</a:t>
            </a:r>
            <a:r>
              <a:rPr lang="fi-FI" altLang="fi-FI" dirty="0"/>
              <a:t>): A </a:t>
            </a:r>
            <a:r>
              <a:rPr lang="fi-FI" altLang="fi-FI" dirty="0" err="1"/>
              <a:t>student</a:t>
            </a:r>
            <a:r>
              <a:rPr lang="fi-FI" altLang="fi-FI" dirty="0"/>
              <a:t> </a:t>
            </a:r>
            <a:r>
              <a:rPr lang="fi-FI" altLang="fi-FI" dirty="0" err="1"/>
              <a:t>selects</a:t>
            </a:r>
            <a:r>
              <a:rPr lang="fi-FI" altLang="fi-FI" dirty="0"/>
              <a:t> </a:t>
            </a:r>
            <a:r>
              <a:rPr lang="fi-FI" altLang="fi-FI" dirty="0" err="1"/>
              <a:t>three</a:t>
            </a:r>
            <a:r>
              <a:rPr lang="fi-FI" altLang="fi-FI" dirty="0"/>
              <a:t> </a:t>
            </a:r>
            <a:r>
              <a:rPr lang="fi-FI" altLang="fi-FI" dirty="0" err="1"/>
              <a:t>tests</a:t>
            </a:r>
            <a:r>
              <a:rPr lang="fi-FI" altLang="fi-FI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Optional</a:t>
            </a:r>
            <a:r>
              <a:rPr lang="fi-FI" altLang="fi-FI" dirty="0"/>
              <a:t> </a:t>
            </a:r>
            <a:r>
              <a:rPr lang="fi-FI" altLang="fi-FI" dirty="0" err="1"/>
              <a:t>tests</a:t>
            </a:r>
            <a:r>
              <a:rPr lang="fi-FI" altLang="fi-FI" dirty="0"/>
              <a:t> </a:t>
            </a:r>
            <a:r>
              <a:rPr lang="fi-FI" altLang="fi-FI" dirty="0" err="1"/>
              <a:t>e.g</a:t>
            </a:r>
            <a:r>
              <a:rPr lang="fi-FI" altLang="fi-FI" dirty="0"/>
              <a:t>. in </a:t>
            </a:r>
            <a:r>
              <a:rPr lang="fi-FI" altLang="fi-FI" dirty="0" err="1"/>
              <a:t>languages</a:t>
            </a:r>
            <a:r>
              <a:rPr lang="fi-FI" altLang="fi-FI" dirty="0"/>
              <a:t>. </a:t>
            </a:r>
            <a:r>
              <a:rPr lang="fi-FI" altLang="fi-FI" dirty="0" err="1"/>
              <a:t>Students</a:t>
            </a:r>
            <a:r>
              <a:rPr lang="fi-FI" altLang="fi-FI" dirty="0"/>
              <a:t> </a:t>
            </a:r>
            <a:r>
              <a:rPr lang="fi-FI" altLang="fi-FI" dirty="0" err="1"/>
              <a:t>normally</a:t>
            </a:r>
            <a:r>
              <a:rPr lang="fi-FI" altLang="fi-FI" dirty="0"/>
              <a:t> </a:t>
            </a:r>
            <a:r>
              <a:rPr lang="fi-FI" altLang="fi-FI" dirty="0" err="1" smtClean="0"/>
              <a:t>take</a:t>
            </a:r>
            <a:r>
              <a:rPr lang="fi-FI" altLang="fi-FI" dirty="0" smtClean="0"/>
              <a:t> </a:t>
            </a:r>
            <a:r>
              <a:rPr lang="fi-FI" altLang="fi-FI" dirty="0"/>
              <a:t>4-7 </a:t>
            </a:r>
            <a:r>
              <a:rPr lang="fi-FI" altLang="fi-FI" dirty="0" err="1" smtClean="0"/>
              <a:t>tests</a:t>
            </a:r>
            <a:r>
              <a:rPr lang="fi-FI" altLang="fi-FI" dirty="0" smtClean="0"/>
              <a:t> in all. </a:t>
            </a:r>
            <a:endParaRPr lang="fi-FI" altLang="fi-FI" dirty="0"/>
          </a:p>
          <a:p>
            <a:pPr marL="457200" indent="-457200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4286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Forssa Upper </a:t>
            </a:r>
            <a:r>
              <a:rPr lang="fi-FI" altLang="fi-FI" dirty="0" err="1" smtClean="0"/>
              <a:t>Secondary</a:t>
            </a:r>
            <a:r>
              <a:rPr lang="fi-FI" altLang="fi-FI" dirty="0" smtClean="0"/>
              <a:t> School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>
                <a:hlinkClick r:id="rId2"/>
              </a:rPr>
              <a:t>www.forssanyhteislyseo.fi</a:t>
            </a:r>
            <a:endParaRPr lang="fi-FI" altLang="fi-FI" dirty="0" smtClean="0"/>
          </a:p>
          <a:p>
            <a:pPr eaLnBrk="1" hangingPunct="1"/>
            <a:r>
              <a:rPr lang="fi-FI" altLang="fi-FI" dirty="0" err="1" smtClean="0"/>
              <a:t>Principal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PhD</a:t>
            </a:r>
            <a:r>
              <a:rPr lang="fi-FI" altLang="fi-FI" dirty="0" smtClean="0"/>
              <a:t>, MBA </a:t>
            </a:r>
            <a:r>
              <a:rPr lang="fi-FI" altLang="fi-FI" dirty="0" err="1" smtClean="0">
                <a:hlinkClick r:id="rId3"/>
              </a:rPr>
              <a:t>simo.veistola@forssa.fi</a:t>
            </a:r>
            <a:r>
              <a:rPr lang="fi-FI" altLang="fi-FI" dirty="0" smtClean="0"/>
              <a:t>, p. 00358505640057</a:t>
            </a:r>
          </a:p>
        </p:txBody>
      </p:sp>
    </p:spTree>
    <p:extLst>
      <p:ext uri="{BB962C8B-B14F-4D97-AF65-F5344CB8AC3E}">
        <p14:creationId xmlns:p14="http://schemas.microsoft.com/office/powerpoint/2010/main" val="40477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3600" y="908720"/>
            <a:ext cx="7467600" cy="762000"/>
          </a:xfrm>
        </p:spPr>
        <p:txBody>
          <a:bodyPr/>
          <a:lstStyle/>
          <a:p>
            <a:r>
              <a:rPr lang="fi-FI" dirty="0" err="1" smtClean="0"/>
              <a:t>History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595928"/>
            <a:ext cx="6705600" cy="3505200"/>
          </a:xfrm>
        </p:spPr>
        <p:txBody>
          <a:bodyPr/>
          <a:lstStyle/>
          <a:p>
            <a:r>
              <a:rPr lang="en-US" dirty="0"/>
              <a:t>The Upper Secondary School of Forssa </a:t>
            </a:r>
            <a:r>
              <a:rPr lang="en-US" dirty="0" smtClean="0"/>
              <a:t>(</a:t>
            </a:r>
            <a:r>
              <a:rPr lang="en-US" dirty="0" err="1" smtClean="0"/>
              <a:t>Forssan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) was </a:t>
            </a:r>
            <a:r>
              <a:rPr lang="en-US" dirty="0"/>
              <a:t>established in 1899, thus being the oldest rural secondary school in Finland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83439"/>
            <a:ext cx="3743368" cy="27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"/>
        <a:cs typeface=""/>
      </a:majorFont>
      <a:minorFont>
        <a:latin typeface="New Century Schl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11180</TotalTime>
  <Words>625</Words>
  <Application>Microsoft Macintosh PowerPoint</Application>
  <PresentationFormat>Presentazione su schermo (4:3)</PresentationFormat>
  <Paragraphs>107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Comic Sans MS</vt:lpstr>
      <vt:lpstr>New Century Schlbk</vt:lpstr>
      <vt:lpstr>Times</vt:lpstr>
      <vt:lpstr>Trebuchet MS</vt:lpstr>
      <vt:lpstr>Wingdings</vt:lpstr>
      <vt:lpstr>Blank Presentation</vt:lpstr>
      <vt:lpstr>Finnish school system</vt:lpstr>
      <vt:lpstr>Education system</vt:lpstr>
      <vt:lpstr>Upper secondary schools (lukio, Forssan yhteislyseo in the city of Forssa)</vt:lpstr>
      <vt:lpstr>Presentazione di PowerPoint</vt:lpstr>
      <vt:lpstr>Upper secondary schools</vt:lpstr>
      <vt:lpstr>National matriculation examination</vt:lpstr>
      <vt:lpstr>Forssa Upper Secondary School</vt:lpstr>
      <vt:lpstr>History</vt:lpstr>
      <vt:lpstr>Presentazione di PowerPoint</vt:lpstr>
      <vt:lpstr>Nowadays</vt:lpstr>
      <vt:lpstr>Students and teachers</vt:lpstr>
      <vt:lpstr>Languages</vt:lpstr>
      <vt:lpstr>ICT in Forssan yhteislyseo</vt:lpstr>
      <vt:lpstr>Presentazione di PowerPoint</vt:lpstr>
      <vt:lpstr>Studies</vt:lpstr>
      <vt:lpstr>Syllabus</vt:lpstr>
      <vt:lpstr>Compulsory subjects</vt:lpstr>
      <vt:lpstr>Compulsory subjects</vt:lpstr>
      <vt:lpstr>Compulsory subjects</vt:lpstr>
      <vt:lpstr> Studies in upper secondary schools </vt:lpstr>
      <vt:lpstr>Optional and voluntary studies</vt:lpstr>
      <vt:lpstr>Students in Forssan yhteislyseo </vt:lpstr>
      <vt:lpstr>Presentazione di PowerPoint</vt:lpstr>
    </vt:vector>
  </TitlesOfParts>
  <Company>Rientola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Salmi</dc:creator>
  <cp:lastModifiedBy>Emma Abbate</cp:lastModifiedBy>
  <cp:revision>127</cp:revision>
  <cp:lastPrinted>2014-10-23T13:03:35Z</cp:lastPrinted>
  <dcterms:created xsi:type="dcterms:W3CDTF">2005-09-19T12:45:32Z</dcterms:created>
  <dcterms:modified xsi:type="dcterms:W3CDTF">2016-09-12T22:49:30Z</dcterms:modified>
</cp:coreProperties>
</file>