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57" r:id="rId4"/>
    <p:sldId id="271" r:id="rId5"/>
    <p:sldId id="258" r:id="rId6"/>
    <p:sldId id="263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9" r:id="rId15"/>
    <p:sldId id="268" r:id="rId16"/>
    <p:sldId id="272" r:id="rId17"/>
    <p:sldId id="270" r:id="rId1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72499-D9B2-4E42-BE03-26531EC5D726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5935E-224C-47F1-A731-941E25D283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6DEDE-F2DD-4063-BE64-045ABF9B949F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E002-2F31-482A-908E-4D1AB5AF390D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E002-2F31-482A-908E-4D1AB5AF390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EC00A5-4334-4AF4-986C-43F218459108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5EFEE4-8A72-4232-88E1-835F34BB0FCF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rklebox.co.uk/special-needs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free-teaching-resources.co.uk/lesson-ideas/se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lphallenschool.com/uploads/document/2_0_send-policy-2014-19.01.15pdf" TargetMode="External"/><Relationship Id="rId5" Type="http://schemas.openxmlformats.org/officeDocument/2006/relationships/hyperlink" Target="http://www.senassist.com/resources.html" TargetMode="External"/><Relationship Id="rId4" Type="http://schemas.openxmlformats.org/officeDocument/2006/relationships/hyperlink" Target="http://www.senteacher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Inclusive Education and SEN.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The English Education System Context (a brief recent history)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High quality teaching that is differentiated and personalised to meet individual needs.</a:t>
            </a:r>
          </a:p>
          <a:p>
            <a:r>
              <a:rPr lang="en-GB" dirty="0" smtClean="0"/>
              <a:t>Ensure that decisions are informed by the insights of parents and the child.</a:t>
            </a:r>
          </a:p>
          <a:p>
            <a:r>
              <a:rPr lang="en-GB" dirty="0" smtClean="0"/>
              <a:t>High ambitions and set stretching targets.</a:t>
            </a:r>
          </a:p>
          <a:p>
            <a:r>
              <a:rPr lang="en-GB" dirty="0" smtClean="0"/>
              <a:t>Track progress effectively.</a:t>
            </a:r>
          </a:p>
          <a:p>
            <a:r>
              <a:rPr lang="en-GB" dirty="0" smtClean="0"/>
              <a:t>Review the additional or different provision for SEN child regularly from Early Years to preparation for jobs/adulthood.</a:t>
            </a:r>
          </a:p>
          <a:p>
            <a:r>
              <a:rPr lang="en-GB" dirty="0" smtClean="0"/>
              <a:t>Promote positive outcomes re personal/social development.</a:t>
            </a:r>
          </a:p>
          <a:p>
            <a:r>
              <a:rPr lang="en-GB" dirty="0" smtClean="0"/>
              <a:t>Ensure that the provision/SEN approaches are measured based on evidence and are having the required impact.   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High Quality Education Provision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Early Years education the role of the SENCO for SEN provision is based on:</a:t>
            </a:r>
          </a:p>
          <a:p>
            <a:r>
              <a:rPr lang="en-GB" dirty="0" smtClean="0"/>
              <a:t>Assess – Plan – Do – Review process.</a:t>
            </a:r>
          </a:p>
          <a:p>
            <a:r>
              <a:rPr lang="en-GB" dirty="0" smtClean="0"/>
              <a:t>Ensuring all practitioners understand their responsibilities to children with SEN.</a:t>
            </a:r>
          </a:p>
          <a:p>
            <a:r>
              <a:rPr lang="en-GB" dirty="0" smtClean="0"/>
              <a:t>Advise and support colleagues.</a:t>
            </a:r>
          </a:p>
          <a:p>
            <a:r>
              <a:rPr lang="en-GB" dirty="0" smtClean="0"/>
              <a:t>Ensuring parents are closely involved throughout and that their insights inform action taken.</a:t>
            </a:r>
          </a:p>
          <a:p>
            <a:r>
              <a:rPr lang="en-GB" dirty="0" smtClean="0"/>
              <a:t>Liaising with professionals or agencies. 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role of the SENCO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pairs (different schools), describe and explain your school’s methods to providing Special Educational Needs.</a:t>
            </a:r>
          </a:p>
          <a:p>
            <a:r>
              <a:rPr lang="en-GB" dirty="0" smtClean="0"/>
              <a:t>Consider and discuss the key responsibilities of an English School’s SENCO on the information sheet.  Now classify these key responsibilities into the following groups:</a:t>
            </a:r>
          </a:p>
          <a:p>
            <a:r>
              <a:rPr lang="en-GB" dirty="0" smtClean="0"/>
              <a:t>Very important;  Fairly important; Desirable but not essential.</a:t>
            </a:r>
          </a:p>
          <a:p>
            <a:r>
              <a:rPr lang="en-GB" dirty="0" smtClean="0"/>
              <a:t>Plenary with Andrew to sum up the key points.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Workshop 3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SENCO team:</a:t>
            </a:r>
          </a:p>
          <a:p>
            <a:r>
              <a:rPr lang="en-GB" dirty="0" smtClean="0"/>
              <a:t>SENCO  </a:t>
            </a:r>
          </a:p>
          <a:p>
            <a:r>
              <a:rPr lang="en-GB" dirty="0" smtClean="0"/>
              <a:t>Speech and Language Support and Dyslexia Specialist</a:t>
            </a:r>
          </a:p>
          <a:p>
            <a:r>
              <a:rPr lang="en-GB" dirty="0" smtClean="0"/>
              <a:t>Reading recovery support.</a:t>
            </a:r>
          </a:p>
          <a:p>
            <a:r>
              <a:rPr lang="en-GB" dirty="0" smtClean="0"/>
              <a:t>Teaching Assistants x5.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SEN School Delivery (a local primary school).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Mainstream or Discreet SEN Delivery?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Mainstream 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Discreet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All children with SEN attend “mainstream schools”.</a:t>
            </a:r>
          </a:p>
          <a:p>
            <a:r>
              <a:rPr lang="en-GB" dirty="0" smtClean="0"/>
              <a:t>In class support for SEN</a:t>
            </a:r>
          </a:p>
          <a:p>
            <a:r>
              <a:rPr lang="en-GB" dirty="0" smtClean="0"/>
              <a:t>Differentiation by task, resource and outcome.</a:t>
            </a:r>
          </a:p>
          <a:p>
            <a:r>
              <a:rPr lang="en-GB" dirty="0" smtClean="0"/>
              <a:t>All class teachers responsible for SEN delivery.</a:t>
            </a:r>
          </a:p>
          <a:p>
            <a:r>
              <a:rPr lang="en-GB" dirty="0" smtClean="0"/>
              <a:t>Planned use of Teaching Assistants by teachers.</a:t>
            </a:r>
          </a:p>
          <a:p>
            <a:r>
              <a:rPr lang="en-GB" dirty="0" smtClean="0"/>
              <a:t>Pupils with SEN Statements.</a:t>
            </a:r>
          </a:p>
          <a:p>
            <a:r>
              <a:rPr lang="en-GB" dirty="0" smtClean="0"/>
              <a:t>SEN Pupils with Individual Education Plans (IEPs).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Some SEN children attend Special Schools, some mainstream.</a:t>
            </a:r>
          </a:p>
          <a:p>
            <a:r>
              <a:rPr lang="en-GB" dirty="0" smtClean="0"/>
              <a:t>SEN pupils withdrawn for certain lessons e.g. Extra reading as a form of differentiation.</a:t>
            </a:r>
          </a:p>
          <a:p>
            <a:r>
              <a:rPr lang="en-GB" dirty="0" smtClean="0"/>
              <a:t>Deployment of teaching assistants in SEN department for these activities.</a:t>
            </a:r>
          </a:p>
          <a:p>
            <a:r>
              <a:rPr lang="en-GB" dirty="0" smtClean="0"/>
              <a:t>Pupils with SEN Statements.</a:t>
            </a:r>
          </a:p>
          <a:p>
            <a:r>
              <a:rPr lang="en-GB" dirty="0" smtClean="0"/>
              <a:t>SEN Pupils with Individual Education Plans (IEPs).</a:t>
            </a:r>
            <a:endParaRPr lang="en-GB" dirty="0"/>
          </a:p>
        </p:txBody>
      </p:sp>
      <p:pic>
        <p:nvPicPr>
          <p:cNvPr id="9" name="Picture 8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6334125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u="sng" dirty="0" smtClean="0"/>
              <a:t>In pairs:</a:t>
            </a:r>
          </a:p>
          <a:p>
            <a:r>
              <a:rPr lang="en-GB" dirty="0" smtClean="0"/>
              <a:t>Compare the local primary school’s SENCO teaching resources with your own school (slide 13).</a:t>
            </a:r>
          </a:p>
          <a:p>
            <a:r>
              <a:rPr lang="en-GB" dirty="0" smtClean="0"/>
              <a:t>Does your school have an SEN policy? Now consider the local school’s policy to SEN, your thoughts about this as a professional.</a:t>
            </a:r>
          </a:p>
          <a:p>
            <a:r>
              <a:rPr lang="en-GB" dirty="0" smtClean="0"/>
              <a:t>To what extent do you agree/disagree with the notion that class teachers are responsible for SEN delivery as shown in Appendix 1?</a:t>
            </a:r>
          </a:p>
          <a:p>
            <a:r>
              <a:rPr lang="en-GB" dirty="0" smtClean="0"/>
              <a:t>Look at the Local School Offer 14 questions.  How do you school self-evaluate your own SEN provision?  How well would your school do in answering these 14 questions?</a:t>
            </a:r>
          </a:p>
          <a:p>
            <a:r>
              <a:rPr lang="en-GB" dirty="0" smtClean="0"/>
              <a:t>How does the school deliver SEN with regard to the following:</a:t>
            </a:r>
          </a:p>
          <a:p>
            <a:r>
              <a:rPr lang="en-GB" dirty="0" smtClean="0"/>
              <a:t>Intervention strategies?  Supporting parents?  Children with emotional health issues?  Autism?  </a:t>
            </a:r>
          </a:p>
          <a:p>
            <a:r>
              <a:rPr lang="en-GB" dirty="0" smtClean="0"/>
              <a:t>Overall, do you feel that the local school follows the National SEN Strategy of assess, plan, do review?  Reasons for your thoughts?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Workshop 4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 pairs</a:t>
            </a:r>
            <a:r>
              <a:rPr lang="en-GB" dirty="0" smtClean="0"/>
              <a:t>, complete the following tasks:</a:t>
            </a:r>
          </a:p>
          <a:p>
            <a:r>
              <a:rPr lang="en-GB" dirty="0" smtClean="0"/>
              <a:t>Discuss the pros and cons of the Monitoring Form and its appropriateness for your school.</a:t>
            </a:r>
          </a:p>
          <a:p>
            <a:r>
              <a:rPr lang="en-GB" dirty="0" smtClean="0"/>
              <a:t>Discuss and evaluate the SEN categories shown on the information sheet.</a:t>
            </a:r>
          </a:p>
          <a:p>
            <a:r>
              <a:rPr lang="en-GB" dirty="0" smtClean="0"/>
              <a:t>Study the Individual Education Template and exemplar.  Plan an IEP’s support strategies for a student with </a:t>
            </a:r>
            <a:r>
              <a:rPr lang="en-GB" b="1" dirty="0" smtClean="0"/>
              <a:t>either </a:t>
            </a:r>
            <a:r>
              <a:rPr lang="en-GB" dirty="0" smtClean="0"/>
              <a:t>Behaviour, Emotional &amp; Social Difficulties (BESD) </a:t>
            </a:r>
            <a:r>
              <a:rPr lang="en-GB" b="1" dirty="0" smtClean="0"/>
              <a:t>or</a:t>
            </a:r>
            <a:r>
              <a:rPr lang="en-GB" dirty="0" smtClean="0"/>
              <a:t> Autism Spectrum Disorder (ASD)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Workshop 5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pairs please review a range of websites (see below) for the remainder of the session and consider their usefulness to you:</a:t>
            </a:r>
          </a:p>
          <a:p>
            <a:r>
              <a:rPr lang="en-GB" dirty="0" smtClean="0">
                <a:hlinkClick r:id="rId2"/>
              </a:rPr>
              <a:t>www.free-teaching-resources.co.uk/lesson-ideas/sen/index.html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www.sparklebox.co.uk/special-needs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www.senteacher.org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www.senassist.com/resources.html</a:t>
            </a:r>
            <a:endParaRPr lang="en-GB" dirty="0" smtClean="0"/>
          </a:p>
          <a:p>
            <a:r>
              <a:rPr lang="en-GB" dirty="0" smtClean="0"/>
              <a:t>autismbuddy.com</a:t>
            </a:r>
          </a:p>
          <a:p>
            <a:r>
              <a:rPr lang="en-GB" dirty="0" smtClean="0">
                <a:hlinkClick r:id="rId6"/>
              </a:rPr>
              <a:t>www.ralphallenschool.com/uploads/document/2_0_send-policy-2014-19.01.15pdf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(This last website is of a local Secondary School’s SEN policy.)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Website Evaluation Session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young person with a learning difficulty or disability which calls for special educational provision to be made to him or her.</a:t>
            </a:r>
          </a:p>
          <a:p>
            <a:r>
              <a:rPr lang="en-GB" dirty="0" smtClean="0"/>
              <a:t>A child has a significantly greater difficulty in learning than the majority of others of the same age.</a:t>
            </a:r>
          </a:p>
          <a:p>
            <a:r>
              <a:rPr lang="en-GB" dirty="0" smtClean="0"/>
              <a:t>Has a disability which prevents or hinders making use of facilities generally used by children of the same age in the mainstream. 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 – English Education System definition 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u="sng" dirty="0" smtClean="0"/>
              <a:t>Pre 1993 </a:t>
            </a:r>
            <a:r>
              <a:rPr lang="en-GB" dirty="0" smtClean="0"/>
              <a:t>Children with SEN should be in mainstream schools, but often excluded e.g. Special School.</a:t>
            </a:r>
          </a:p>
          <a:p>
            <a:r>
              <a:rPr lang="en-GB" b="1" u="sng" dirty="0" smtClean="0"/>
              <a:t>1994</a:t>
            </a:r>
            <a:r>
              <a:rPr lang="en-GB" dirty="0" smtClean="0"/>
              <a:t> Salamanca Summit recommended the principle of inclusive education for all children.</a:t>
            </a:r>
          </a:p>
          <a:p>
            <a:r>
              <a:rPr lang="en-GB" b="1" u="sng" dirty="0" smtClean="0"/>
              <a:t>1997</a:t>
            </a:r>
            <a:r>
              <a:rPr lang="en-GB" dirty="0"/>
              <a:t> </a:t>
            </a:r>
            <a:r>
              <a:rPr lang="en-GB" dirty="0" smtClean="0"/>
              <a:t>“Excellence for All Children” published by the government.</a:t>
            </a:r>
          </a:p>
          <a:p>
            <a:r>
              <a:rPr lang="en-GB" b="1" u="sng" dirty="0" smtClean="0"/>
              <a:t>2001</a:t>
            </a:r>
            <a:r>
              <a:rPr lang="en-GB" dirty="0" smtClean="0"/>
              <a:t>  SEN and Disability Act published (right of SEN to mainstream education) without prejudice for parents wishing to use Special Schools.</a:t>
            </a:r>
          </a:p>
          <a:p>
            <a:endParaRPr lang="en-GB" b="1" u="sng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Recent History - Key Educational Issues. 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SEN provision in your school.</a:t>
            </a:r>
          </a:p>
          <a:p>
            <a:r>
              <a:rPr lang="en-GB" dirty="0" smtClean="0"/>
              <a:t>What does Inclusive Teaching mean to you?</a:t>
            </a:r>
          </a:p>
          <a:p>
            <a:r>
              <a:rPr lang="en-GB" dirty="0" smtClean="0"/>
              <a:t>There should be provision for gifted and talented students as an important part of SEN provision in schools.  What do you think? </a:t>
            </a:r>
          </a:p>
          <a:p>
            <a:r>
              <a:rPr lang="en-GB" dirty="0" smtClean="0"/>
              <a:t>What do you consider to be the key qualities of an SEN teacher?</a:t>
            </a:r>
          </a:p>
          <a:p>
            <a:r>
              <a:rPr lang="en-GB" dirty="0" smtClean="0"/>
              <a:t>Were do you fit as a teacher on the scale below and why</a:t>
            </a:r>
          </a:p>
          <a:p>
            <a:r>
              <a:rPr lang="en-GB" dirty="0" smtClean="0"/>
              <a:t>Facilitator...........................................Didactic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Workshop 1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Inclusion – cultures, policies and practices.</a:t>
            </a:r>
          </a:p>
          <a:p>
            <a:r>
              <a:rPr lang="en-GB" dirty="0" smtClean="0"/>
              <a:t>Training /strategies to successfully deliver SEN.</a:t>
            </a:r>
          </a:p>
          <a:p>
            <a:r>
              <a:rPr lang="en-GB" dirty="0" smtClean="0"/>
              <a:t>Excellence and choice for all.</a:t>
            </a:r>
          </a:p>
          <a:p>
            <a:r>
              <a:rPr lang="en-GB" dirty="0" smtClean="0"/>
              <a:t>Interests of pupils safeguarded.</a:t>
            </a:r>
          </a:p>
          <a:p>
            <a:r>
              <a:rPr lang="en-GB" dirty="0" smtClean="0"/>
              <a:t>LAs  seek to remove barriers to learning.</a:t>
            </a:r>
          </a:p>
          <a:p>
            <a:r>
              <a:rPr lang="en-GB" dirty="0" smtClean="0"/>
              <a:t>Open access to personal achievement for all.</a:t>
            </a:r>
          </a:p>
          <a:p>
            <a:r>
              <a:rPr lang="en-GB" dirty="0" smtClean="0"/>
              <a:t>Reviews for pupils regarding mainstream education on all regular basis.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Key Principles of SEN.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views, wishes and feelings of the child and parents must be adhered to.</a:t>
            </a:r>
          </a:p>
          <a:p>
            <a:r>
              <a:rPr lang="en-GB" dirty="0" smtClean="0"/>
              <a:t>Full participation in the SEN  process by the child and their parents with full access to appropriate information e.g. Early identification and co-operation between support agencies e.g. The LA, Health and Social Care Services.</a:t>
            </a:r>
          </a:p>
          <a:p>
            <a:r>
              <a:rPr lang="en-GB" dirty="0" smtClean="0"/>
              <a:t>Support the child/parents to facilitate the development of the child to achieve the best possible educational outcomes.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Key Principles 2. 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Schools must seek to remove barriers to TLS.</a:t>
            </a:r>
          </a:p>
          <a:p>
            <a:r>
              <a:rPr lang="en-GB" dirty="0" smtClean="0"/>
              <a:t>Engendering a sense of community and belonging to children with SEN</a:t>
            </a:r>
          </a:p>
          <a:p>
            <a:r>
              <a:rPr lang="en-GB" dirty="0" smtClean="0"/>
              <a:t>An Inclusive Ethos.</a:t>
            </a:r>
          </a:p>
          <a:p>
            <a:r>
              <a:rPr lang="en-GB" dirty="0" smtClean="0"/>
              <a:t>A broad and balanced curriculum.</a:t>
            </a:r>
          </a:p>
          <a:p>
            <a:r>
              <a:rPr lang="en-GB" dirty="0" smtClean="0"/>
              <a:t>Systems in place for early identification of barriers to learning/participation.</a:t>
            </a:r>
          </a:p>
          <a:p>
            <a:r>
              <a:rPr lang="en-GB" dirty="0" smtClean="0"/>
              <a:t>High expectations for all pupils.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Delivering Effective Inclusion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inclusive school is one where every young person matters regarding:</a:t>
            </a:r>
          </a:p>
          <a:p>
            <a:r>
              <a:rPr lang="en-GB" dirty="0" smtClean="0"/>
              <a:t>Teaching and learning, achievements,</a:t>
            </a:r>
            <a:r>
              <a:rPr lang="en-GB" dirty="0"/>
              <a:t> </a:t>
            </a:r>
            <a:r>
              <a:rPr lang="en-GB" dirty="0" smtClean="0"/>
              <a:t>attitudes</a:t>
            </a:r>
            <a:r>
              <a:rPr lang="en-GB" dirty="0"/>
              <a:t> </a:t>
            </a:r>
            <a:r>
              <a:rPr lang="en-GB" dirty="0" smtClean="0"/>
              <a:t>and well-being.</a:t>
            </a:r>
          </a:p>
          <a:p>
            <a:r>
              <a:rPr lang="en-GB" dirty="0" smtClean="0"/>
              <a:t>Inclusive in polices and practices.</a:t>
            </a:r>
          </a:p>
          <a:p>
            <a:r>
              <a:rPr lang="en-GB" dirty="0" smtClean="0"/>
              <a:t>How well a school reaches out to all learners and the practical steps schools are taking in and out of the classroom to take account of all its children’s needs and life experiences.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OFSTED Inspection Criteria for Inclusive Schools.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pairs (from different schools):</a:t>
            </a:r>
          </a:p>
          <a:p>
            <a:r>
              <a:rPr lang="en-GB" dirty="0" smtClean="0"/>
              <a:t>Evaluate the OFSTED Criteria for SEN.</a:t>
            </a:r>
          </a:p>
          <a:p>
            <a:r>
              <a:rPr lang="en-GB" dirty="0" smtClean="0"/>
              <a:t>What do you deduce to be the qualities of an SEN teacher according to the OFSTED criteria?</a:t>
            </a:r>
          </a:p>
          <a:p>
            <a:r>
              <a:rPr lang="en-GB" dirty="0" smtClean="0"/>
              <a:t>Consider each of the OFSTED Inspection criteria and discuss how well your school would do regarding these criteria.</a:t>
            </a:r>
          </a:p>
          <a:p>
            <a:r>
              <a:rPr lang="en-GB" dirty="0" smtClean="0"/>
              <a:t>Report back to the whole group in a brief plenary.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Workshop Task 2 </a:t>
            </a:r>
            <a:endParaRPr lang="en-GB" dirty="0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877272"/>
            <a:ext cx="1076325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15690</TotalTime>
  <Words>1183</Words>
  <Application>Microsoft Office PowerPoint</Application>
  <PresentationFormat>Presentazione su schermo (4:3)</PresentationFormat>
  <Paragraphs>114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Concourse</vt:lpstr>
      <vt:lpstr>Inclusive Education and SEN.</vt:lpstr>
      <vt:lpstr>SEN – English Education System definition </vt:lpstr>
      <vt:lpstr>The Recent History - Key Educational Issues. </vt:lpstr>
      <vt:lpstr>Workshop 1</vt:lpstr>
      <vt:lpstr>Key Principles of SEN.</vt:lpstr>
      <vt:lpstr>Key Principles 2. </vt:lpstr>
      <vt:lpstr>Delivering Effective Inclusion</vt:lpstr>
      <vt:lpstr>OFSTED Inspection Criteria for Inclusive Schools.</vt:lpstr>
      <vt:lpstr>Workshop Task 2 </vt:lpstr>
      <vt:lpstr>High Quality Education Provision</vt:lpstr>
      <vt:lpstr>The role of the SENCO</vt:lpstr>
      <vt:lpstr>Workshop 3</vt:lpstr>
      <vt:lpstr>SEN School Delivery (a local primary school).</vt:lpstr>
      <vt:lpstr>Mainstream or Discreet SEN Delivery?</vt:lpstr>
      <vt:lpstr>Workshop 4</vt:lpstr>
      <vt:lpstr>Workshop 5</vt:lpstr>
      <vt:lpstr>Website Evaluation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Education and SEN.</dc:title>
  <dc:creator>Andrew</dc:creator>
  <cp:lastModifiedBy>HP</cp:lastModifiedBy>
  <cp:revision>193</cp:revision>
  <dcterms:created xsi:type="dcterms:W3CDTF">2015-11-13T07:25:39Z</dcterms:created>
  <dcterms:modified xsi:type="dcterms:W3CDTF">2016-01-20T19:54:50Z</dcterms:modified>
</cp:coreProperties>
</file>