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4" r:id="rId3"/>
    <p:sldId id="258" r:id="rId4"/>
    <p:sldId id="264" r:id="rId5"/>
    <p:sldId id="259" r:id="rId6"/>
    <p:sldId id="262" r:id="rId7"/>
    <p:sldId id="263" r:id="rId8"/>
    <p:sldId id="279" r:id="rId9"/>
    <p:sldId id="260" r:id="rId10"/>
    <p:sldId id="268" r:id="rId11"/>
    <p:sldId id="280" r:id="rId12"/>
    <p:sldId id="281" r:id="rId13"/>
    <p:sldId id="269" r:id="rId14"/>
    <p:sldId id="282" r:id="rId15"/>
    <p:sldId id="271" r:id="rId16"/>
    <p:sldId id="278" r:id="rId17"/>
    <p:sldId id="272" r:id="rId18"/>
    <p:sldId id="270" r:id="rId19"/>
    <p:sldId id="273" r:id="rId20"/>
    <p:sldId id="274" r:id="rId21"/>
    <p:sldId id="283" r:id="rId22"/>
    <p:sldId id="275"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62" autoAdjust="0"/>
    <p:restoredTop sz="94660"/>
  </p:normalViewPr>
  <p:slideViewPr>
    <p:cSldViewPr snapToObjects="1">
      <p:cViewPr varScale="1">
        <p:scale>
          <a:sx n="70" d="100"/>
          <a:sy n="70" d="100"/>
        </p:scale>
        <p:origin x="163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a:p>
        </p:txBody>
      </p:sp>
    </p:spTree>
    <p:extLst>
      <p:ext uri="{BB962C8B-B14F-4D97-AF65-F5344CB8AC3E}">
        <p14:creationId xmlns:p14="http://schemas.microsoft.com/office/powerpoint/2010/main" val="244747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a:p>
        </p:txBody>
      </p:sp>
    </p:spTree>
    <p:extLst>
      <p:ext uri="{BB962C8B-B14F-4D97-AF65-F5344CB8AC3E}">
        <p14:creationId xmlns:p14="http://schemas.microsoft.com/office/powerpoint/2010/main" val="407366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a:p>
        </p:txBody>
      </p:sp>
    </p:spTree>
    <p:extLst>
      <p:ext uri="{BB962C8B-B14F-4D97-AF65-F5344CB8AC3E}">
        <p14:creationId xmlns:p14="http://schemas.microsoft.com/office/powerpoint/2010/main" val="193130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a:p>
        </p:txBody>
      </p:sp>
    </p:spTree>
    <p:extLst>
      <p:ext uri="{BB962C8B-B14F-4D97-AF65-F5344CB8AC3E}">
        <p14:creationId xmlns:p14="http://schemas.microsoft.com/office/powerpoint/2010/main" val="375086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a:p>
        </p:txBody>
      </p:sp>
    </p:spTree>
    <p:extLst>
      <p:ext uri="{BB962C8B-B14F-4D97-AF65-F5344CB8AC3E}">
        <p14:creationId xmlns:p14="http://schemas.microsoft.com/office/powerpoint/2010/main" val="82112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a:p>
        </p:txBody>
      </p:sp>
    </p:spTree>
    <p:extLst>
      <p:ext uri="{BB962C8B-B14F-4D97-AF65-F5344CB8AC3E}">
        <p14:creationId xmlns:p14="http://schemas.microsoft.com/office/powerpoint/2010/main" val="189516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t>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‹N›</a:t>
            </a:fld>
            <a:endParaRPr lang="en-US"/>
          </a:p>
        </p:txBody>
      </p:sp>
    </p:spTree>
    <p:extLst>
      <p:ext uri="{BB962C8B-B14F-4D97-AF65-F5344CB8AC3E}">
        <p14:creationId xmlns:p14="http://schemas.microsoft.com/office/powerpoint/2010/main" val="88051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t>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‹N›</a:t>
            </a:fld>
            <a:endParaRPr lang="en-US"/>
          </a:p>
        </p:txBody>
      </p:sp>
    </p:spTree>
    <p:extLst>
      <p:ext uri="{BB962C8B-B14F-4D97-AF65-F5344CB8AC3E}">
        <p14:creationId xmlns:p14="http://schemas.microsoft.com/office/powerpoint/2010/main" val="320548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‹N›</a:t>
            </a:fld>
            <a:endParaRPr lang="en-US"/>
          </a:p>
        </p:txBody>
      </p:sp>
    </p:spTree>
    <p:extLst>
      <p:ext uri="{BB962C8B-B14F-4D97-AF65-F5344CB8AC3E}">
        <p14:creationId xmlns:p14="http://schemas.microsoft.com/office/powerpoint/2010/main" val="23211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a:p>
        </p:txBody>
      </p:sp>
    </p:spTree>
    <p:extLst>
      <p:ext uri="{BB962C8B-B14F-4D97-AF65-F5344CB8AC3E}">
        <p14:creationId xmlns:p14="http://schemas.microsoft.com/office/powerpoint/2010/main" val="416768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a:p>
        </p:txBody>
      </p:sp>
    </p:spTree>
    <p:extLst>
      <p:ext uri="{BB962C8B-B14F-4D97-AF65-F5344CB8AC3E}">
        <p14:creationId xmlns:p14="http://schemas.microsoft.com/office/powerpoint/2010/main" val="3453901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‹N›</a:t>
            </a:fld>
            <a:endParaRPr lang="en-US"/>
          </a:p>
        </p:txBody>
      </p:sp>
    </p:spTree>
    <p:extLst>
      <p:ext uri="{BB962C8B-B14F-4D97-AF65-F5344CB8AC3E}">
        <p14:creationId xmlns:p14="http://schemas.microsoft.com/office/powerpoint/2010/main" val="171205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CAcQjRxqFQoTCL7d-7GJvsgCFQycGgod6sII5w&amp;url=http://appchasers.com/2015/04/02/cool-new-app-office-lens-for-iphone/&amp;psig=AFQjCNGuFIurx1rVB1oryZ_PQE7WcPXnWQ&amp;ust=1444778474933827"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CAcQjRxqFQoTCL7d-7GJvsgCFQycGgod6sII5w&amp;url=http://appchasers.com/2015/04/02/cool-new-app-office-lens-for-iphone/&amp;psig=AFQjCNGuFIurx1rVB1oryZ_PQE7WcPXnWQ&amp;ust=1444778474933827"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jpeg"/><Relationship Id="rId2" Type="http://schemas.openxmlformats.org/officeDocument/2006/relationships/hyperlink" Target="https://www.google.it/url?sa=i&amp;rct=j&amp;q=&amp;esrc=s&amp;source=images&amp;cd=&amp;cad=rja&amp;uact=8&amp;ved=0CAcQjRxqFQoTCOb_-u_X_McCFYdcFAodOZAFzA&amp;url=https://www.wolframalpha.com/media/album-logos.html&amp;psig=AFQjCNHhhcHPjfSNnAzhOELyemi9LW8TeA&amp;ust=1442531802859390" TargetMode="External"/><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cad=rja&amp;uact=8&amp;ved=0CAcQjRxqFQoTCOb_-u_X_McCFYdcFAodOZAFzA&amp;url=https://www.wolframalpha.com/media/album-logos.html&amp;psig=AFQjCNHhhcHPjfSNnAzhOELyemi9LW8TeA&amp;ust=144253180285939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jpeg"/><Relationship Id="rId4" Type="http://schemas.openxmlformats.org/officeDocument/2006/relationships/image" Target="../media/image10.png"/><Relationship Id="rId9" Type="http://schemas.openxmlformats.org/officeDocument/2006/relationships/hyperlink" Target="https://www.google.it/url?sa=i&amp;rct=j&amp;q=&amp;esrc=s&amp;source=images&amp;cd=&amp;cad=rja&amp;uact=8&amp;ved=0CAcQjRxqFQoTCOb_-u_X_McCFYdcFAodOZAFzA&amp;url=https://www.wolframalpha.com/media/album-logos.html&amp;psig=AFQjCNHhhcHPjfSNnAzhOELyemi9LW8TeA&amp;ust=144253180285939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nedrive.live.com/"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228600" y="1981200"/>
            <a:ext cx="8763000" cy="31242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228600" y="617220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7" name="CasellaDiTesto 6"/>
          <p:cNvSpPr txBox="1"/>
          <p:nvPr/>
        </p:nvSpPr>
        <p:spPr>
          <a:xfrm>
            <a:off x="228600" y="6302573"/>
            <a:ext cx="3617401" cy="307777"/>
          </a:xfrm>
          <a:prstGeom prst="rect">
            <a:avLst/>
          </a:prstGeom>
          <a:noFill/>
        </p:spPr>
        <p:txBody>
          <a:bodyPr wrap="none" rtlCol="0">
            <a:spAutoFit/>
          </a:bodyPr>
          <a:lstStyle/>
          <a:p>
            <a:r>
              <a:rPr lang="it-IT" sz="1400" i="1" dirty="0" smtClean="0"/>
              <a:t>Liceo Statale «Alessandro Manzoni » - Caserta</a:t>
            </a:r>
            <a:endParaRPr lang="it-IT" sz="1400" i="1" dirty="0"/>
          </a:p>
        </p:txBody>
      </p:sp>
      <p:pic>
        <p:nvPicPr>
          <p:cNvPr id="1026" name="Picture 2" descr="http://www.liceomanzonicaserta.gov.it/wp-content/uploads/2015/07/LOGOMANZ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8698" y="6251673"/>
            <a:ext cx="693304" cy="409576"/>
          </a:xfrm>
          <a:prstGeom prst="rect">
            <a:avLst/>
          </a:prstGeom>
          <a:noFill/>
          <a:extLst>
            <a:ext uri="{909E8E84-426E-40DD-AFC4-6F175D3DCCD1}">
              <a14:hiddenFill xmlns:a14="http://schemas.microsoft.com/office/drawing/2010/main">
                <a:solidFill>
                  <a:srgbClr val="FFFFFF"/>
                </a:solidFill>
              </a14:hiddenFill>
            </a:ext>
          </a:extLst>
        </p:spPr>
      </p:pic>
      <p:sp>
        <p:nvSpPr>
          <p:cNvPr id="13" name="Segnaposto contenuto 2"/>
          <p:cNvSpPr>
            <a:spLocks noGrp="1"/>
          </p:cNvSpPr>
          <p:nvPr>
            <p:ph idx="1"/>
          </p:nvPr>
        </p:nvSpPr>
        <p:spPr>
          <a:xfrm>
            <a:off x="335973" y="2497364"/>
            <a:ext cx="8763000" cy="2379436"/>
          </a:xfrm>
        </p:spPr>
        <p:txBody>
          <a:bodyPr>
            <a:normAutofit/>
          </a:bodyPr>
          <a:lstStyle/>
          <a:p>
            <a:pPr marL="0" indent="0">
              <a:buNone/>
            </a:pPr>
            <a:r>
              <a:rPr lang="en-US" b="1" dirty="0" smtClean="0"/>
              <a:t>Introduction </a:t>
            </a:r>
            <a:r>
              <a:rPr lang="en-US" b="1" dirty="0"/>
              <a:t>to iPads in </a:t>
            </a:r>
            <a:r>
              <a:rPr lang="en-US" b="1" dirty="0" err="1"/>
              <a:t>Maths</a:t>
            </a:r>
            <a:r>
              <a:rPr lang="en-US" b="1" dirty="0"/>
              <a:t> Teaching </a:t>
            </a:r>
            <a:r>
              <a:rPr lang="en-US" b="1" dirty="0" smtClean="0"/>
              <a:t>at </a:t>
            </a:r>
            <a:r>
              <a:rPr lang="en-US" b="1" dirty="0"/>
              <a:t>High </a:t>
            </a:r>
            <a:r>
              <a:rPr lang="en-US" b="1" dirty="0" smtClean="0"/>
              <a:t>Schools</a:t>
            </a:r>
          </a:p>
          <a:p>
            <a:pPr marL="0" indent="0">
              <a:buNone/>
            </a:pPr>
            <a:r>
              <a:rPr lang="en-US" sz="2000" b="1" dirty="0" smtClean="0"/>
              <a:t>Karl-</a:t>
            </a:r>
            <a:r>
              <a:rPr lang="en-US" sz="2000" b="1" dirty="0" err="1" smtClean="0"/>
              <a:t>Franzens</a:t>
            </a:r>
            <a:r>
              <a:rPr lang="en-US" sz="2000" b="1" dirty="0" smtClean="0"/>
              <a:t> </a:t>
            </a:r>
            <a:r>
              <a:rPr lang="en-US" sz="2000" b="1" dirty="0"/>
              <a:t>University </a:t>
            </a:r>
            <a:r>
              <a:rPr lang="en-US" sz="2000" b="1" dirty="0" smtClean="0"/>
              <a:t>- Graz </a:t>
            </a:r>
            <a:r>
              <a:rPr lang="en-US" sz="1600" dirty="0" smtClean="0"/>
              <a:t>(teacher : </a:t>
            </a:r>
            <a:r>
              <a:rPr lang="en-US" sz="1600" b="1" dirty="0" err="1" smtClean="0"/>
              <a:t>Reinhard</a:t>
            </a:r>
            <a:r>
              <a:rPr lang="en-US" sz="1600" b="1" dirty="0" smtClean="0"/>
              <a:t> </a:t>
            </a:r>
            <a:r>
              <a:rPr lang="en-US" sz="1600" b="1" dirty="0" err="1" smtClean="0"/>
              <a:t>Simonovits</a:t>
            </a:r>
            <a:r>
              <a:rPr lang="en-US" sz="1600" dirty="0" smtClean="0"/>
              <a:t>)</a:t>
            </a:r>
            <a:br>
              <a:rPr lang="en-US" sz="1600" dirty="0" smtClean="0"/>
            </a:br>
            <a:endParaRPr lang="en-US" sz="1600" dirty="0" smtClean="0"/>
          </a:p>
          <a:p>
            <a:pPr marL="0" indent="0">
              <a:buNone/>
            </a:pPr>
            <a:r>
              <a:rPr lang="en-US" sz="1600" dirty="0" smtClean="0"/>
              <a:t>September 5</a:t>
            </a:r>
            <a:r>
              <a:rPr lang="en-US" sz="1600" baseline="30000" dirty="0" smtClean="0"/>
              <a:t>th</a:t>
            </a:r>
            <a:r>
              <a:rPr lang="en-US" sz="1600" dirty="0" smtClean="0"/>
              <a:t> – 12</a:t>
            </a:r>
            <a:r>
              <a:rPr lang="en-US" sz="1600" baseline="30000" dirty="0" smtClean="0"/>
              <a:t>th</a:t>
            </a:r>
            <a:r>
              <a:rPr lang="en-US" sz="1600" dirty="0" smtClean="0"/>
              <a:t> 2015</a:t>
            </a:r>
          </a:p>
          <a:p>
            <a:pPr marL="0" indent="0">
              <a:buNone/>
            </a:pPr>
            <a:endParaRPr lang="en-US" sz="1600" dirty="0"/>
          </a:p>
          <a:p>
            <a:pPr marL="0" indent="0">
              <a:buNone/>
            </a:pPr>
            <a:r>
              <a:rPr lang="en-US" sz="1600" b="1" dirty="0" err="1" smtClean="0">
                <a:latin typeface="Andalus" panose="02020603050405020304" pitchFamily="18" charset="-78"/>
                <a:cs typeface="Andalus" panose="02020603050405020304" pitchFamily="18" charset="-78"/>
              </a:rPr>
              <a:t>Prof.ssa</a:t>
            </a:r>
            <a:r>
              <a:rPr lang="en-US" sz="1600" b="1" dirty="0" smtClean="0">
                <a:latin typeface="Andalus" panose="02020603050405020304" pitchFamily="18" charset="-78"/>
                <a:cs typeface="Andalus" panose="02020603050405020304" pitchFamily="18" charset="-78"/>
              </a:rPr>
              <a:t> Angela Calandra</a:t>
            </a:r>
            <a:endParaRPr lang="it-IT" b="1" dirty="0">
              <a:latin typeface="Andalus" panose="02020603050405020304" pitchFamily="18" charset="-78"/>
              <a:cs typeface="Andalus" panose="02020603050405020304" pitchFamily="18" charset="-78"/>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73" y="228600"/>
            <a:ext cx="1752600" cy="1035364"/>
          </a:xfrm>
          <a:prstGeom prst="rect">
            <a:avLst/>
          </a:prstGeom>
        </p:spPr>
      </p:pic>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304800"/>
            <a:ext cx="3352800" cy="762510"/>
          </a:xfrm>
          <a:prstGeom prst="rect">
            <a:avLst/>
          </a:prstGeom>
        </p:spPr>
      </p:pic>
    </p:spTree>
    <p:extLst>
      <p:ext uri="{BB962C8B-B14F-4D97-AF65-F5344CB8AC3E}">
        <p14:creationId xmlns:p14="http://schemas.microsoft.com/office/powerpoint/2010/main" val="4140401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438400" y="1300011"/>
            <a:ext cx="6423602" cy="2357589"/>
          </a:xfrm>
        </p:spPr>
        <p:txBody>
          <a:bodyPr/>
          <a:lstStyle/>
          <a:p>
            <a:pPr marL="0" indent="0" algn="ctr">
              <a:buNone/>
            </a:pPr>
            <a:r>
              <a:rPr lang="it-IT" dirty="0"/>
              <a:t>Quando si avvia </a:t>
            </a:r>
            <a:r>
              <a:rPr lang="it-IT" b="1" dirty="0"/>
              <a:t>OneNote</a:t>
            </a:r>
            <a:r>
              <a:rPr lang="it-IT" dirty="0"/>
              <a:t> per la prima volta, viene creato automaticamente un blocco appunti di esempio. È possibile utilizzare questo blocco appunti o crearne rapidamente uno personalizzato</a:t>
            </a:r>
            <a:r>
              <a:rPr lang="it-IT" dirty="0" smtClean="0"/>
              <a:t>.</a:t>
            </a:r>
            <a:endParaRPr lang="it-IT" dirty="0"/>
          </a:p>
        </p:txBody>
      </p:sp>
      <p:pic>
        <p:nvPicPr>
          <p:cNvPr id="1028" name="Picture 4" descr="Il processo per un nuovo blocco appunti in OneN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36" y="1448431"/>
            <a:ext cx="1975798" cy="1523369"/>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228600" y="285750"/>
            <a:ext cx="8763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6" name="Titolo 1"/>
          <p:cNvSpPr>
            <a:spLocks noGrp="1"/>
          </p:cNvSpPr>
          <p:nvPr>
            <p:ph type="title"/>
          </p:nvPr>
        </p:nvSpPr>
        <p:spPr>
          <a:xfrm>
            <a:off x="619125" y="327027"/>
            <a:ext cx="7886700" cy="777874"/>
          </a:xfrm>
        </p:spPr>
        <p:txBody>
          <a:bodyPr/>
          <a:lstStyle/>
          <a:p>
            <a:pPr algn="ctr"/>
            <a:r>
              <a:rPr lang="it-IT" b="1" dirty="0" smtClean="0">
                <a:solidFill>
                  <a:schemeClr val="accent5">
                    <a:lumMod val="75000"/>
                  </a:schemeClr>
                </a:solidFill>
                <a:latin typeface="+mn-lt"/>
              </a:rPr>
              <a:t>OneNote</a:t>
            </a:r>
            <a:endParaRPr lang="it-IT" b="1" dirty="0">
              <a:solidFill>
                <a:schemeClr val="accent5">
                  <a:lumMod val="75000"/>
                </a:schemeClr>
              </a:solidFill>
              <a:latin typeface="+mn-lt"/>
            </a:endParaRPr>
          </a:p>
        </p:txBody>
      </p:sp>
      <p:pic>
        <p:nvPicPr>
          <p:cNvPr id="7" name="Picture 83"/>
          <p:cNvPicPr>
            <a:picLocks noChangeAspect="1"/>
          </p:cNvPicPr>
          <p:nvPr/>
        </p:nvPicPr>
        <p:blipFill>
          <a:blip r:embed="rId3"/>
          <a:stretch>
            <a:fillRect/>
          </a:stretch>
        </p:blipFill>
        <p:spPr>
          <a:xfrm>
            <a:off x="457200" y="379144"/>
            <a:ext cx="876299" cy="575212"/>
          </a:xfrm>
          <a:prstGeom prst="rect">
            <a:avLst/>
          </a:prstGeom>
        </p:spPr>
      </p:pic>
      <p:sp>
        <p:nvSpPr>
          <p:cNvPr id="8" name="Rettangolo 7"/>
          <p:cNvSpPr/>
          <p:nvPr/>
        </p:nvSpPr>
        <p:spPr>
          <a:xfrm>
            <a:off x="228600" y="626745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pic>
        <p:nvPicPr>
          <p:cNvPr id="10" name="Picture 2" descr="http://www.liceomanzonicaserta.gov.it/wp-content/uploads/2015/07/LOGOMANZ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8698" y="6346923"/>
            <a:ext cx="693304" cy="409576"/>
          </a:xfrm>
          <a:prstGeom prst="rect">
            <a:avLst/>
          </a:prstGeom>
          <a:noFill/>
          <a:extLst>
            <a:ext uri="{909E8E84-426E-40DD-AFC4-6F175D3DCCD1}">
              <a14:hiddenFill xmlns:a14="http://schemas.microsoft.com/office/drawing/2010/main">
                <a:solidFill>
                  <a:srgbClr val="FFFFFF"/>
                </a:solidFill>
              </a14:hiddenFill>
            </a:ext>
          </a:extLst>
        </p:spPr>
      </p:pic>
      <p:sp>
        <p:nvSpPr>
          <p:cNvPr id="11" name="Segnaposto contenuto 2"/>
          <p:cNvSpPr txBox="1">
            <a:spLocks/>
          </p:cNvSpPr>
          <p:nvPr/>
        </p:nvSpPr>
        <p:spPr>
          <a:xfrm>
            <a:off x="619125" y="3900585"/>
            <a:ext cx="7886700" cy="18906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dirty="0" smtClean="0"/>
              <a:t>E’ possibile selezionare una delle posizioni disponibili (ad esempio </a:t>
            </a:r>
            <a:r>
              <a:rPr lang="it-IT" b="1" dirty="0" err="1" smtClean="0"/>
              <a:t>OneDrive</a:t>
            </a:r>
            <a:r>
              <a:rPr lang="it-IT" dirty="0" smtClean="0"/>
              <a:t>) o fare clic su </a:t>
            </a:r>
            <a:r>
              <a:rPr lang="it-IT" b="1" dirty="0" smtClean="0"/>
              <a:t>Aggiungi una posizione</a:t>
            </a:r>
            <a:r>
              <a:rPr lang="it-IT" dirty="0" smtClean="0"/>
              <a:t> per indicare a OneNote dove archiviare il nuovo blocco appunti. </a:t>
            </a:r>
          </a:p>
          <a:p>
            <a:pPr algn="ctr"/>
            <a:endParaRPr lang="it-IT" dirty="0"/>
          </a:p>
        </p:txBody>
      </p:sp>
      <p:sp>
        <p:nvSpPr>
          <p:cNvPr id="12" name="CasellaDiTesto 11"/>
          <p:cNvSpPr txBox="1"/>
          <p:nvPr/>
        </p:nvSpPr>
        <p:spPr>
          <a:xfrm>
            <a:off x="228600" y="6397823"/>
            <a:ext cx="5604996" cy="307777"/>
          </a:xfrm>
          <a:prstGeom prst="rect">
            <a:avLst/>
          </a:prstGeom>
          <a:noFill/>
        </p:spPr>
        <p:txBody>
          <a:bodyPr wrap="none" rtlCol="0">
            <a:spAutoFit/>
          </a:bodyPr>
          <a:lstStyle/>
          <a:p>
            <a:r>
              <a:rPr lang="it-IT" sz="1400" i="1" dirty="0" smtClean="0"/>
              <a:t>Liceo Statale «Alessandro Manzoni » - Caserta  –  Prof.ssa Angela Calandra</a:t>
            </a:r>
            <a:endParaRPr lang="it-IT" sz="1400" i="1" dirty="0"/>
          </a:p>
        </p:txBody>
      </p:sp>
    </p:spTree>
    <p:extLst>
      <p:ext uri="{BB962C8B-B14F-4D97-AF65-F5344CB8AC3E}">
        <p14:creationId xmlns:p14="http://schemas.microsoft.com/office/powerpoint/2010/main" val="3696836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28600" y="285750"/>
            <a:ext cx="8763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5" name="Titolo 1"/>
          <p:cNvSpPr>
            <a:spLocks noGrp="1"/>
          </p:cNvSpPr>
          <p:nvPr>
            <p:ph type="title"/>
          </p:nvPr>
        </p:nvSpPr>
        <p:spPr>
          <a:xfrm>
            <a:off x="619125" y="327027"/>
            <a:ext cx="7886700" cy="777874"/>
          </a:xfrm>
        </p:spPr>
        <p:txBody>
          <a:bodyPr/>
          <a:lstStyle/>
          <a:p>
            <a:pPr algn="ctr"/>
            <a:r>
              <a:rPr lang="it-IT" b="1" dirty="0" smtClean="0">
                <a:solidFill>
                  <a:schemeClr val="accent5">
                    <a:lumMod val="75000"/>
                  </a:schemeClr>
                </a:solidFill>
                <a:latin typeface="+mn-lt"/>
              </a:rPr>
              <a:t>Office Lens</a:t>
            </a:r>
            <a:endParaRPr lang="it-IT" b="1" dirty="0">
              <a:solidFill>
                <a:schemeClr val="accent5">
                  <a:lumMod val="75000"/>
                </a:schemeClr>
              </a:solidFill>
              <a:latin typeface="+mn-lt"/>
            </a:endParaRPr>
          </a:p>
        </p:txBody>
      </p:sp>
      <p:sp>
        <p:nvSpPr>
          <p:cNvPr id="6" name="Rettangolo 5"/>
          <p:cNvSpPr/>
          <p:nvPr/>
        </p:nvSpPr>
        <p:spPr>
          <a:xfrm>
            <a:off x="228600" y="626745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pic>
        <p:nvPicPr>
          <p:cNvPr id="8" name="Picture 2" descr="http://www.liceomanzonicaserta.gov.it/wp-content/uploads/2015/07/LOGOMANZ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8698" y="6346923"/>
            <a:ext cx="693304" cy="4095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appchasers.com/wp-content/uploads/2015/04/image12.jpe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760" y="405245"/>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14" name="Segnaposto contenuto 2"/>
          <p:cNvSpPr>
            <a:spLocks noGrp="1"/>
          </p:cNvSpPr>
          <p:nvPr>
            <p:ph idx="1"/>
          </p:nvPr>
        </p:nvSpPr>
        <p:spPr>
          <a:xfrm>
            <a:off x="574960" y="2895600"/>
            <a:ext cx="8188040" cy="2875540"/>
          </a:xfrm>
        </p:spPr>
        <p:txBody>
          <a:bodyPr/>
          <a:lstStyle/>
          <a:p>
            <a:pPr marL="0" indent="0" algn="ctr">
              <a:buNone/>
            </a:pPr>
            <a:r>
              <a:rPr lang="it-IT" dirty="0" smtClean="0"/>
              <a:t>Office </a:t>
            </a:r>
            <a:r>
              <a:rPr lang="it-IT" dirty="0"/>
              <a:t>Lens consente di </a:t>
            </a:r>
            <a:r>
              <a:rPr lang="it-IT" dirty="0" smtClean="0"/>
              <a:t>acquisire e salvare su </a:t>
            </a:r>
            <a:r>
              <a:rPr lang="it-IT" b="1" dirty="0" smtClean="0"/>
              <a:t>OneNote</a:t>
            </a:r>
            <a:r>
              <a:rPr lang="it-IT" dirty="0" smtClean="0"/>
              <a:t> note </a:t>
            </a:r>
            <a:r>
              <a:rPr lang="it-IT" dirty="0"/>
              <a:t>e informazioni da lavagne, menu, cartelli o tutto ciò che contiene molto testo, eliminando la necessità di prendere appunti, che possono essere facilmente smarriti, o di affidarsi a immagini sfuocate. È ideale anche per acquisire schizzi, disegni </a:t>
            </a:r>
            <a:r>
              <a:rPr lang="it-IT" dirty="0" smtClean="0"/>
              <a:t>e immagini </a:t>
            </a:r>
            <a:r>
              <a:rPr lang="it-IT" dirty="0"/>
              <a:t>senza testo.</a:t>
            </a:r>
          </a:p>
          <a:p>
            <a:pPr algn="ctr"/>
            <a:endParaRPr lang="it-IT" dirty="0"/>
          </a:p>
        </p:txBody>
      </p:sp>
      <p:sp>
        <p:nvSpPr>
          <p:cNvPr id="15" name="Segnaposto contenuto 2"/>
          <p:cNvSpPr txBox="1">
            <a:spLocks/>
          </p:cNvSpPr>
          <p:nvPr/>
        </p:nvSpPr>
        <p:spPr>
          <a:xfrm>
            <a:off x="609600" y="1219200"/>
            <a:ext cx="7886700" cy="14377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3200" b="1" dirty="0" smtClean="0"/>
              <a:t>Office Lens </a:t>
            </a:r>
            <a:r>
              <a:rPr lang="it-IT" sz="3200" dirty="0" smtClean="0"/>
              <a:t>trasforma il tuo </a:t>
            </a:r>
            <a:r>
              <a:rPr lang="it-IT" sz="3200" dirty="0" err="1" smtClean="0"/>
              <a:t>tablet</a:t>
            </a:r>
            <a:r>
              <a:rPr lang="it-IT" sz="3200" dirty="0" smtClean="0"/>
              <a:t> in uno scanner sempre a portata di mano</a:t>
            </a:r>
            <a:endParaRPr lang="it-IT" sz="3200" dirty="0"/>
          </a:p>
        </p:txBody>
      </p:sp>
      <p:sp>
        <p:nvSpPr>
          <p:cNvPr id="10" name="CasellaDiTesto 9"/>
          <p:cNvSpPr txBox="1"/>
          <p:nvPr/>
        </p:nvSpPr>
        <p:spPr>
          <a:xfrm>
            <a:off x="228600" y="6397823"/>
            <a:ext cx="5604996" cy="307777"/>
          </a:xfrm>
          <a:prstGeom prst="rect">
            <a:avLst/>
          </a:prstGeom>
          <a:noFill/>
        </p:spPr>
        <p:txBody>
          <a:bodyPr wrap="none" rtlCol="0">
            <a:spAutoFit/>
          </a:bodyPr>
          <a:lstStyle/>
          <a:p>
            <a:r>
              <a:rPr lang="it-IT" sz="1400" i="1" dirty="0" smtClean="0"/>
              <a:t>Liceo Statale «Alessandro Manzoni » - Caserta  –  Prof.ssa Angela Calandra</a:t>
            </a:r>
            <a:endParaRPr lang="it-IT" sz="1400" i="1" dirty="0"/>
          </a:p>
        </p:txBody>
      </p:sp>
    </p:spTree>
    <p:extLst>
      <p:ext uri="{BB962C8B-B14F-4D97-AF65-F5344CB8AC3E}">
        <p14:creationId xmlns:p14="http://schemas.microsoft.com/office/powerpoint/2010/main" val="1498781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28600" y="285750"/>
            <a:ext cx="8763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5" name="Titolo 1"/>
          <p:cNvSpPr>
            <a:spLocks noGrp="1"/>
          </p:cNvSpPr>
          <p:nvPr>
            <p:ph type="title"/>
          </p:nvPr>
        </p:nvSpPr>
        <p:spPr>
          <a:xfrm>
            <a:off x="619125" y="327027"/>
            <a:ext cx="7886700" cy="777874"/>
          </a:xfrm>
        </p:spPr>
        <p:txBody>
          <a:bodyPr/>
          <a:lstStyle/>
          <a:p>
            <a:pPr algn="ctr"/>
            <a:r>
              <a:rPr lang="it-IT" b="1" dirty="0" smtClean="0">
                <a:solidFill>
                  <a:schemeClr val="accent5">
                    <a:lumMod val="75000"/>
                  </a:schemeClr>
                </a:solidFill>
                <a:latin typeface="+mn-lt"/>
              </a:rPr>
              <a:t>Office Lens</a:t>
            </a:r>
            <a:endParaRPr lang="it-IT" b="1" dirty="0">
              <a:solidFill>
                <a:schemeClr val="accent5">
                  <a:lumMod val="75000"/>
                </a:schemeClr>
              </a:solidFill>
              <a:latin typeface="+mn-lt"/>
            </a:endParaRPr>
          </a:p>
        </p:txBody>
      </p:sp>
      <p:sp>
        <p:nvSpPr>
          <p:cNvPr id="6" name="Rettangolo 5"/>
          <p:cNvSpPr/>
          <p:nvPr/>
        </p:nvSpPr>
        <p:spPr>
          <a:xfrm>
            <a:off x="228600" y="626745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pic>
        <p:nvPicPr>
          <p:cNvPr id="8" name="Picture 2" descr="http://www.liceomanzonicaserta.gov.it/wp-content/uploads/2015/07/LOGOMANZ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8698" y="6346923"/>
            <a:ext cx="693304" cy="4095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appchasers.com/wp-content/uploads/2015/04/image12.jpe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760" y="405245"/>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11" name="Segnaposto contenuto 2"/>
          <p:cNvSpPr>
            <a:spLocks noGrp="1"/>
          </p:cNvSpPr>
          <p:nvPr>
            <p:ph idx="1"/>
          </p:nvPr>
        </p:nvSpPr>
        <p:spPr>
          <a:xfrm>
            <a:off x="533400" y="1447800"/>
            <a:ext cx="8458200" cy="4351338"/>
          </a:xfrm>
        </p:spPr>
        <p:txBody>
          <a:bodyPr>
            <a:normAutofit fontScale="77500" lnSpcReduction="20000"/>
          </a:bodyPr>
          <a:lstStyle/>
          <a:p>
            <a:pPr marL="0" indent="0">
              <a:buNone/>
            </a:pPr>
            <a:r>
              <a:rPr lang="it-IT" sz="3600" dirty="0" smtClean="0"/>
              <a:t>Le </a:t>
            </a:r>
            <a:r>
              <a:rPr lang="it-IT" sz="3600" dirty="0" err="1" smtClean="0"/>
              <a:t>modalita’</a:t>
            </a:r>
            <a:r>
              <a:rPr lang="it-IT" sz="3600" dirty="0" smtClean="0"/>
              <a:t> di utilizzo di </a:t>
            </a:r>
            <a:r>
              <a:rPr lang="it-IT" sz="3600" b="1" dirty="0" smtClean="0"/>
              <a:t>Office Lens </a:t>
            </a:r>
            <a:r>
              <a:rPr lang="it-IT" sz="3600" dirty="0" smtClean="0"/>
              <a:t>sono :</a:t>
            </a:r>
            <a:endParaRPr lang="it-IT" dirty="0" smtClean="0"/>
          </a:p>
          <a:p>
            <a:endParaRPr lang="it-IT" b="1" dirty="0"/>
          </a:p>
          <a:p>
            <a:pPr marL="0" indent="0">
              <a:buNone/>
            </a:pPr>
            <a:r>
              <a:rPr lang="it-IT" b="1" dirty="0" smtClean="0"/>
              <a:t>Foto</a:t>
            </a:r>
            <a:r>
              <a:rPr lang="it-IT" dirty="0"/>
              <a:t>    </a:t>
            </a:r>
            <a:r>
              <a:rPr lang="it-IT" dirty="0" smtClean="0"/>
              <a:t>			Ideale </a:t>
            </a:r>
            <a:r>
              <a:rPr lang="it-IT" dirty="0"/>
              <a:t>per le foto di paesaggi o persone.</a:t>
            </a:r>
          </a:p>
          <a:p>
            <a:pPr marL="0" indent="0">
              <a:buNone/>
            </a:pPr>
            <a:r>
              <a:rPr lang="it-IT" b="1" dirty="0"/>
              <a:t>Biglietto da visita</a:t>
            </a:r>
            <a:r>
              <a:rPr lang="it-IT" dirty="0"/>
              <a:t>    </a:t>
            </a:r>
            <a:r>
              <a:rPr lang="it-IT" dirty="0" smtClean="0"/>
              <a:t>	Ideale per </a:t>
            </a:r>
            <a:r>
              <a:rPr lang="it-IT" dirty="0"/>
              <a:t>acquisire </a:t>
            </a:r>
            <a:r>
              <a:rPr lang="it-IT" dirty="0" smtClean="0"/>
              <a:t>biglietti </a:t>
            </a:r>
            <a:r>
              <a:rPr lang="it-IT" dirty="0"/>
              <a:t>da visita. Office </a:t>
            </a:r>
            <a:r>
              <a:rPr lang="it-IT" dirty="0" smtClean="0"/>
              <a:t>				Lens </a:t>
            </a:r>
            <a:r>
              <a:rPr lang="it-IT" dirty="0"/>
              <a:t>estrae automaticamente </a:t>
            </a:r>
            <a:r>
              <a:rPr lang="it-IT" dirty="0" smtClean="0"/>
              <a:t>le informazioni </a:t>
            </a:r>
            <a:r>
              <a:rPr lang="it-IT" dirty="0"/>
              <a:t>del </a:t>
            </a:r>
            <a:r>
              <a:rPr lang="it-IT" dirty="0" smtClean="0"/>
              <a:t>			contatto </a:t>
            </a:r>
            <a:r>
              <a:rPr lang="it-IT" dirty="0"/>
              <a:t>dal biglietto da visita per facilitarne la </a:t>
            </a:r>
            <a:r>
              <a:rPr lang="it-IT" dirty="0" smtClean="0"/>
              <a:t>				lettura </a:t>
            </a:r>
            <a:r>
              <a:rPr lang="it-IT" dirty="0"/>
              <a:t>e l'importazione nell'elenco contatti.</a:t>
            </a:r>
          </a:p>
          <a:p>
            <a:pPr marL="0" indent="0">
              <a:buNone/>
            </a:pPr>
            <a:r>
              <a:rPr lang="it-IT" b="1" dirty="0"/>
              <a:t>Lavagna</a:t>
            </a:r>
            <a:r>
              <a:rPr lang="it-IT" dirty="0"/>
              <a:t>   </a:t>
            </a:r>
            <a:r>
              <a:rPr lang="it-IT" dirty="0" smtClean="0"/>
              <a:t>		Questa </a:t>
            </a:r>
            <a:r>
              <a:rPr lang="it-IT" dirty="0"/>
              <a:t>modalità </a:t>
            </a:r>
            <a:r>
              <a:rPr lang="it-IT" dirty="0" err="1" smtClean="0"/>
              <a:t>e’</a:t>
            </a:r>
            <a:r>
              <a:rPr lang="it-IT" dirty="0" smtClean="0"/>
              <a:t> utile per </a:t>
            </a:r>
            <a:r>
              <a:rPr lang="it-IT" dirty="0"/>
              <a:t>acquisire note. </a:t>
            </a:r>
            <a:r>
              <a:rPr lang="it-IT" dirty="0" smtClean="0"/>
              <a:t>				Office </a:t>
            </a:r>
            <a:r>
              <a:rPr lang="it-IT" dirty="0"/>
              <a:t>Lens regolerà le immagini in modo che lo </a:t>
            </a:r>
            <a:r>
              <a:rPr lang="it-IT" dirty="0" smtClean="0"/>
              <a:t>				sfondo </a:t>
            </a:r>
            <a:r>
              <a:rPr lang="it-IT" dirty="0"/>
              <a:t>non sia troppo luminoso e le parole siano </a:t>
            </a:r>
            <a:r>
              <a:rPr lang="it-IT" dirty="0" smtClean="0"/>
              <a:t>			più </a:t>
            </a:r>
            <a:r>
              <a:rPr lang="it-IT" dirty="0"/>
              <a:t>facili da leggere. È un'impostazione ideale </a:t>
            </a:r>
            <a:r>
              <a:rPr lang="it-IT" dirty="0" smtClean="0"/>
              <a:t>				anche </a:t>
            </a:r>
            <a:r>
              <a:rPr lang="it-IT" dirty="0"/>
              <a:t>per lavagne e schizzi.</a:t>
            </a:r>
          </a:p>
          <a:p>
            <a:pPr marL="0" indent="0">
              <a:buNone/>
            </a:pPr>
            <a:r>
              <a:rPr lang="it-IT" b="1" dirty="0"/>
              <a:t>Documento</a:t>
            </a:r>
            <a:r>
              <a:rPr lang="it-IT" dirty="0"/>
              <a:t>    </a:t>
            </a:r>
            <a:r>
              <a:rPr lang="it-IT" dirty="0" smtClean="0"/>
              <a:t>		Questa </a:t>
            </a:r>
            <a:r>
              <a:rPr lang="it-IT" dirty="0"/>
              <a:t>modalità visualizza al meglio le parole </a:t>
            </a:r>
            <a:r>
              <a:rPr lang="it-IT" dirty="0" smtClean="0"/>
              <a:t>				piccole </a:t>
            </a:r>
            <a:r>
              <a:rPr lang="it-IT" dirty="0"/>
              <a:t>e i dettagli di una pagina. È ideale per </a:t>
            </a:r>
            <a:r>
              <a:rPr lang="it-IT" dirty="0" smtClean="0"/>
              <a:t>				poster </a:t>
            </a:r>
            <a:r>
              <a:rPr lang="it-IT" dirty="0"/>
              <a:t>e menu di ristoranti.</a:t>
            </a:r>
          </a:p>
          <a:p>
            <a:endParaRPr lang="it-IT" dirty="0"/>
          </a:p>
        </p:txBody>
      </p:sp>
      <p:cxnSp>
        <p:nvCxnSpPr>
          <p:cNvPr id="9" name="Connettore 2 8"/>
          <p:cNvCxnSpPr/>
          <p:nvPr/>
        </p:nvCxnSpPr>
        <p:spPr>
          <a:xfrm>
            <a:off x="1295400" y="2386445"/>
            <a:ext cx="1905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2743200" y="27432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1752600" y="3810000"/>
            <a:ext cx="1447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2133600" y="51054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228600" y="6397823"/>
            <a:ext cx="5604996" cy="307777"/>
          </a:xfrm>
          <a:prstGeom prst="rect">
            <a:avLst/>
          </a:prstGeom>
          <a:noFill/>
        </p:spPr>
        <p:txBody>
          <a:bodyPr wrap="none" rtlCol="0">
            <a:spAutoFit/>
          </a:bodyPr>
          <a:lstStyle/>
          <a:p>
            <a:r>
              <a:rPr lang="it-IT" sz="1400" i="1" dirty="0" smtClean="0"/>
              <a:t>Liceo Statale «Alessandro Manzoni » - Caserta  –  Prof.ssa Angela Calandra</a:t>
            </a:r>
            <a:endParaRPr lang="it-IT" sz="1400" i="1" dirty="0"/>
          </a:p>
        </p:txBody>
      </p:sp>
    </p:spTree>
    <p:extLst>
      <p:ext uri="{BB962C8B-B14F-4D97-AF65-F5344CB8AC3E}">
        <p14:creationId xmlns:p14="http://schemas.microsoft.com/office/powerpoint/2010/main" val="978429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228600" y="285750"/>
            <a:ext cx="8763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3" name="Segnaposto contenuto 2"/>
          <p:cNvSpPr>
            <a:spLocks noGrp="1"/>
          </p:cNvSpPr>
          <p:nvPr>
            <p:ph idx="1"/>
          </p:nvPr>
        </p:nvSpPr>
        <p:spPr>
          <a:xfrm>
            <a:off x="3390900" y="1613311"/>
            <a:ext cx="7886700" cy="4351338"/>
          </a:xfrm>
        </p:spPr>
        <p:txBody>
          <a:bodyPr/>
          <a:lstStyle/>
          <a:p>
            <a:pPr marL="0" indent="0">
              <a:buNone/>
            </a:pPr>
            <a:r>
              <a:rPr lang="it-IT" dirty="0" smtClean="0"/>
              <a:t>Wolfram Alpha</a:t>
            </a:r>
          </a:p>
          <a:p>
            <a:pPr marL="0" indent="0">
              <a:buNone/>
            </a:pPr>
            <a:endParaRPr lang="it-IT" dirty="0" smtClean="0"/>
          </a:p>
          <a:p>
            <a:pPr marL="0" indent="0">
              <a:buNone/>
            </a:pPr>
            <a:endParaRPr lang="it-IT" dirty="0" smtClean="0"/>
          </a:p>
          <a:p>
            <a:pPr marL="0" indent="0">
              <a:buNone/>
            </a:pPr>
            <a:r>
              <a:rPr lang="it-IT" dirty="0" err="1" smtClean="0"/>
              <a:t>GeoGebra</a:t>
            </a:r>
            <a:r>
              <a:rPr lang="it-IT" dirty="0" smtClean="0"/>
              <a:t>    </a:t>
            </a:r>
          </a:p>
          <a:p>
            <a:endParaRPr lang="it-IT" dirty="0" smtClean="0"/>
          </a:p>
          <a:p>
            <a:pPr marL="0" indent="0">
              <a:buNone/>
            </a:pPr>
            <a:endParaRPr lang="it-IT" dirty="0" smtClean="0"/>
          </a:p>
          <a:p>
            <a:pPr marL="0" indent="0">
              <a:buNone/>
            </a:pPr>
            <a:r>
              <a:rPr lang="it-IT" dirty="0" err="1" smtClean="0"/>
              <a:t>Desmos</a:t>
            </a:r>
            <a:endParaRPr lang="it-IT" dirty="0" smtClean="0"/>
          </a:p>
          <a:p>
            <a:endParaRPr lang="it-IT" dirty="0"/>
          </a:p>
        </p:txBody>
      </p:sp>
      <p:pic>
        <p:nvPicPr>
          <p:cNvPr id="4" name="Picture 6" descr="https://encrypted-tbn3.gstatic.com/images?q=tbn:ANd9GcSa5O1JLGdoEtccg8UtE57gxBdxypdQt6CYUGRv-y-zFl-EfroKI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2100" y="1447800"/>
            <a:ext cx="754118" cy="94105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Risultati immagini per logo di geogeb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9" name="Picture 6" descr="http://1.bp.blogspot.com/-49bmd3Pmgqg/TeI2apbu9rI/AAAAAAAAABk/-9EC7AqCmLk/s200/geogebra-logo.png"/>
          <p:cNvPicPr/>
          <p:nvPr/>
        </p:nvPicPr>
        <p:blipFill>
          <a:blip r:embed="rId4">
            <a:extLst>
              <a:ext uri="{28A0092B-C50C-407E-A947-70E740481C1C}">
                <a14:useLocalDpi xmlns:a14="http://schemas.microsoft.com/office/drawing/2010/main" val="0"/>
              </a:ext>
            </a:extLst>
          </a:blip>
          <a:srcRect/>
          <a:stretch>
            <a:fillRect/>
          </a:stretch>
        </p:blipFill>
        <p:spPr bwMode="auto">
          <a:xfrm>
            <a:off x="1303014" y="2746786"/>
            <a:ext cx="1209675" cy="12096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3.amazonaws.com/desmos/img/calc_thum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7888" y="4508911"/>
            <a:ext cx="1002542" cy="100254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5a.wolframalpha.com/input/subpodimage.jsp?podtitle=&amp;cdtf=MSP39120e841di0fc1f98f00005dicc5e251h8c5a5&amp;i=y%3D2x%5E2&amp;theme=1&amp;plottype=2DMathPlot&amp;incframe=false&amp;inctitle=false&amp;incinput=false&amp;mck=&amp;spidx=1&amp;s=59&amp;id=MSP39020e841di0fc1f98f00005d4e7i3g232cch2b&amp;podidentifier=Plot&amp;subtitle=&amp;&amp;&amp;view=preview&amp;zoom=s&amp;subselection=undefined&amp;as=null&amp;au=null&amp;at=null&a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2357" y="2454664"/>
            <a:ext cx="2638715" cy="1389972"/>
          </a:xfrm>
          <a:prstGeom prst="rect">
            <a:avLst/>
          </a:prstGeom>
          <a:noFill/>
          <a:extLst>
            <a:ext uri="{909E8E84-426E-40DD-AFC4-6F175D3DCCD1}">
              <a14:hiddenFill xmlns:a14="http://schemas.microsoft.com/office/drawing/2010/main">
                <a:solidFill>
                  <a:srgbClr val="FFFFFF"/>
                </a:solidFill>
              </a14:hiddenFill>
            </a:ext>
          </a:extLst>
        </p:spPr>
      </p:pic>
      <p:sp>
        <p:nvSpPr>
          <p:cNvPr id="11" name="Titolo 1"/>
          <p:cNvSpPr txBox="1">
            <a:spLocks/>
          </p:cNvSpPr>
          <p:nvPr/>
        </p:nvSpPr>
        <p:spPr>
          <a:xfrm>
            <a:off x="619125" y="327027"/>
            <a:ext cx="7886700" cy="777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chemeClr val="accent5">
                    <a:lumMod val="75000"/>
                  </a:schemeClr>
                </a:solidFill>
                <a:latin typeface="+mn-lt"/>
              </a:rPr>
              <a:t>Math </a:t>
            </a:r>
            <a:r>
              <a:rPr lang="it-IT" b="1" dirty="0" err="1" smtClean="0">
                <a:solidFill>
                  <a:schemeClr val="accent5">
                    <a:lumMod val="75000"/>
                  </a:schemeClr>
                </a:solidFill>
                <a:latin typeface="+mn-lt"/>
              </a:rPr>
              <a:t>Apps</a:t>
            </a:r>
            <a:endParaRPr lang="it-IT" b="1" dirty="0">
              <a:solidFill>
                <a:schemeClr val="accent5">
                  <a:lumMod val="75000"/>
                </a:schemeClr>
              </a:solidFill>
              <a:latin typeface="+mn-lt"/>
            </a:endParaRPr>
          </a:p>
        </p:txBody>
      </p:sp>
      <p:sp>
        <p:nvSpPr>
          <p:cNvPr id="12" name="Rettangolo 11"/>
          <p:cNvSpPr/>
          <p:nvPr/>
        </p:nvSpPr>
        <p:spPr>
          <a:xfrm>
            <a:off x="228600" y="626745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pic>
        <p:nvPicPr>
          <p:cNvPr id="14" name="Picture 2" descr="http://www.liceomanzonicaserta.gov.it/wp-content/uploads/2015/07/LOGOMANZ_croppe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68698" y="6346923"/>
            <a:ext cx="693304" cy="409576"/>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p:cNvSpPr txBox="1"/>
          <p:nvPr/>
        </p:nvSpPr>
        <p:spPr>
          <a:xfrm>
            <a:off x="228600" y="6397823"/>
            <a:ext cx="5604996" cy="307777"/>
          </a:xfrm>
          <a:prstGeom prst="rect">
            <a:avLst/>
          </a:prstGeom>
          <a:noFill/>
        </p:spPr>
        <p:txBody>
          <a:bodyPr wrap="none" rtlCol="0">
            <a:spAutoFit/>
          </a:bodyPr>
          <a:lstStyle/>
          <a:p>
            <a:r>
              <a:rPr lang="it-IT" sz="1400" i="1" dirty="0" smtClean="0"/>
              <a:t>Liceo Statale «Alessandro Manzoni » - Caserta  –  Prof.ssa Angela Calandra</a:t>
            </a:r>
            <a:endParaRPr lang="it-IT" sz="1400" i="1" dirty="0"/>
          </a:p>
        </p:txBody>
      </p:sp>
    </p:spTree>
    <p:extLst>
      <p:ext uri="{BB962C8B-B14F-4D97-AF65-F5344CB8AC3E}">
        <p14:creationId xmlns:p14="http://schemas.microsoft.com/office/powerpoint/2010/main" val="2540336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28600" y="285750"/>
            <a:ext cx="8763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5" name="AutoShape 2" descr="Risultati immagini per logo di geogeb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Titolo 1"/>
          <p:cNvSpPr txBox="1">
            <a:spLocks/>
          </p:cNvSpPr>
          <p:nvPr/>
        </p:nvSpPr>
        <p:spPr>
          <a:xfrm>
            <a:off x="619125" y="327027"/>
            <a:ext cx="7886700" cy="777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chemeClr val="accent5">
                    <a:lumMod val="75000"/>
                  </a:schemeClr>
                </a:solidFill>
                <a:latin typeface="+mn-lt"/>
              </a:rPr>
              <a:t>Wolfram Alpha</a:t>
            </a:r>
            <a:endParaRPr lang="it-IT" b="1" dirty="0">
              <a:solidFill>
                <a:schemeClr val="accent5">
                  <a:lumMod val="75000"/>
                </a:schemeClr>
              </a:solidFill>
              <a:latin typeface="+mn-lt"/>
            </a:endParaRPr>
          </a:p>
        </p:txBody>
      </p:sp>
      <p:sp>
        <p:nvSpPr>
          <p:cNvPr id="7" name="Rettangolo 6"/>
          <p:cNvSpPr/>
          <p:nvPr/>
        </p:nvSpPr>
        <p:spPr>
          <a:xfrm>
            <a:off x="228600" y="626745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pic>
        <p:nvPicPr>
          <p:cNvPr id="9" name="Picture 2" descr="http://www.liceomanzonicaserta.gov.it/wp-content/uploads/2015/07/LOGOMANZ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8698" y="6346923"/>
            <a:ext cx="693304" cy="4095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encrypted-tbn3.gstatic.com/images?q=tbn:ANd9GcSa5O1JLGdoEtccg8UtE57gxBdxypdQt6CYUGRv-y-zFl-EfroKI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70609"/>
            <a:ext cx="488505" cy="609600"/>
          </a:xfrm>
          <a:prstGeom prst="rect">
            <a:avLst/>
          </a:prstGeom>
          <a:noFill/>
          <a:extLst>
            <a:ext uri="{909E8E84-426E-40DD-AFC4-6F175D3DCCD1}">
              <a14:hiddenFill xmlns:a14="http://schemas.microsoft.com/office/drawing/2010/main">
                <a:solidFill>
                  <a:srgbClr val="FFFFFF"/>
                </a:solidFill>
              </a14:hiddenFill>
            </a:ext>
          </a:extLst>
        </p:spPr>
      </p:pic>
      <p:sp>
        <p:nvSpPr>
          <p:cNvPr id="11" name="Segnaposto contenuto 2"/>
          <p:cNvSpPr>
            <a:spLocks noGrp="1"/>
          </p:cNvSpPr>
          <p:nvPr>
            <p:ph idx="1"/>
          </p:nvPr>
        </p:nvSpPr>
        <p:spPr>
          <a:xfrm>
            <a:off x="415636" y="1160607"/>
            <a:ext cx="8534399" cy="2147166"/>
          </a:xfrm>
        </p:spPr>
        <p:txBody>
          <a:bodyPr>
            <a:noAutofit/>
          </a:bodyPr>
          <a:lstStyle/>
          <a:p>
            <a:pPr marL="0" indent="0" algn="ctr">
              <a:buNone/>
            </a:pPr>
            <a:r>
              <a:rPr lang="it-IT" sz="3200" b="1" dirty="0" smtClean="0"/>
              <a:t>Wolfram Alpha</a:t>
            </a:r>
            <a:r>
              <a:rPr lang="it-IT" sz="3200" dirty="0" smtClean="0"/>
              <a:t> </a:t>
            </a:r>
            <a:r>
              <a:rPr lang="it-IT" sz="3200" dirty="0"/>
              <a:t>è un motore computazionale di </a:t>
            </a:r>
            <a:r>
              <a:rPr lang="it-IT" sz="3200" dirty="0" smtClean="0"/>
              <a:t>conoscenza </a:t>
            </a:r>
            <a:r>
              <a:rPr lang="it-IT" sz="3200" dirty="0"/>
              <a:t>che interpreta le parole chiave inserite dall'utente e propone direttamente una risposta invece che offrire una lista di collegamenti ad altri siti </a:t>
            </a:r>
            <a:r>
              <a:rPr lang="it-IT" sz="3200" dirty="0" smtClean="0"/>
              <a:t>web</a:t>
            </a:r>
            <a:endParaRPr lang="it-IT" sz="3200" dirty="0"/>
          </a:p>
        </p:txBody>
      </p:sp>
      <p:sp>
        <p:nvSpPr>
          <p:cNvPr id="12" name="Segnaposto contenuto 2"/>
          <p:cNvSpPr txBox="1">
            <a:spLocks/>
          </p:cNvSpPr>
          <p:nvPr/>
        </p:nvSpPr>
        <p:spPr>
          <a:xfrm>
            <a:off x="751609" y="3602182"/>
            <a:ext cx="8080952" cy="2621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dirty="0" smtClean="0"/>
              <a:t>Utilizza un software molto sofisticato e il modo in cui si pone la domanda può dunque influenzare l'efficacia della risposta. Attualmente è incentrato soprattutto sulle conoscenze tecniche (come matematica, fisica, chimica, biologia, astronomia, meteorologia, demografia, eccetera) ed è solo in lingua inglese.</a:t>
            </a:r>
            <a:endParaRPr lang="it-IT" dirty="0"/>
          </a:p>
        </p:txBody>
      </p:sp>
      <p:sp>
        <p:nvSpPr>
          <p:cNvPr id="13" name="CasellaDiTesto 12"/>
          <p:cNvSpPr txBox="1"/>
          <p:nvPr/>
        </p:nvSpPr>
        <p:spPr>
          <a:xfrm>
            <a:off x="228600" y="6397823"/>
            <a:ext cx="5604996" cy="307777"/>
          </a:xfrm>
          <a:prstGeom prst="rect">
            <a:avLst/>
          </a:prstGeom>
          <a:noFill/>
        </p:spPr>
        <p:txBody>
          <a:bodyPr wrap="none" rtlCol="0">
            <a:spAutoFit/>
          </a:bodyPr>
          <a:lstStyle/>
          <a:p>
            <a:r>
              <a:rPr lang="it-IT" sz="1400" i="1" dirty="0" smtClean="0"/>
              <a:t>Liceo Statale «Alessandro Manzoni » - Caserta  –  Prof.ssa Angela Calandra</a:t>
            </a:r>
            <a:endParaRPr lang="it-IT" sz="1400" i="1" dirty="0"/>
          </a:p>
        </p:txBody>
      </p:sp>
    </p:spTree>
    <p:extLst>
      <p:ext uri="{BB962C8B-B14F-4D97-AF65-F5344CB8AC3E}">
        <p14:creationId xmlns:p14="http://schemas.microsoft.com/office/powerpoint/2010/main" val="1208577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28600" y="285750"/>
            <a:ext cx="8763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8" name="Titolo 1"/>
          <p:cNvSpPr txBox="1">
            <a:spLocks/>
          </p:cNvSpPr>
          <p:nvPr/>
        </p:nvSpPr>
        <p:spPr>
          <a:xfrm>
            <a:off x="723900" y="327027"/>
            <a:ext cx="7886700" cy="777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err="1" smtClean="0">
                <a:solidFill>
                  <a:schemeClr val="accent5">
                    <a:lumMod val="75000"/>
                  </a:schemeClr>
                </a:solidFill>
                <a:latin typeface="+mn-lt"/>
              </a:rPr>
              <a:t>GeoGebra</a:t>
            </a:r>
            <a:endParaRPr lang="it-IT" b="1" dirty="0">
              <a:solidFill>
                <a:schemeClr val="accent5">
                  <a:lumMod val="75000"/>
                </a:schemeClr>
              </a:solidFill>
              <a:latin typeface="+mn-lt"/>
            </a:endParaRPr>
          </a:p>
        </p:txBody>
      </p:sp>
      <p:sp>
        <p:nvSpPr>
          <p:cNvPr id="9" name="Rettangolo 8"/>
          <p:cNvSpPr/>
          <p:nvPr/>
        </p:nvSpPr>
        <p:spPr>
          <a:xfrm>
            <a:off x="228600" y="626745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pic>
        <p:nvPicPr>
          <p:cNvPr id="11" name="Picture 2" descr="http://www.liceomanzonicaserta.gov.it/wp-content/uploads/2015/07/LOGOMANZ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8698" y="6346923"/>
            <a:ext cx="693304" cy="4095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1.bp.blogspot.com/-49bmd3Pmgqg/TeI2apbu9rI/AAAAAAAAABk/-9EC7AqCmLk/s200/geogebra-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538" y="397730"/>
            <a:ext cx="533400" cy="547843"/>
          </a:xfrm>
          <a:prstGeom prst="rect">
            <a:avLst/>
          </a:prstGeom>
          <a:noFill/>
          <a:extLst>
            <a:ext uri="{909E8E84-426E-40DD-AFC4-6F175D3DCCD1}">
              <a14:hiddenFill xmlns:a14="http://schemas.microsoft.com/office/drawing/2010/main">
                <a:solidFill>
                  <a:srgbClr val="FFFFFF"/>
                </a:solidFill>
              </a14:hiddenFill>
            </a:ext>
          </a:extLst>
        </p:spPr>
      </p:pic>
      <p:sp>
        <p:nvSpPr>
          <p:cNvPr id="14" name="Segnaposto contenuto 2"/>
          <p:cNvSpPr>
            <a:spLocks noGrp="1"/>
          </p:cNvSpPr>
          <p:nvPr>
            <p:ph idx="1"/>
          </p:nvPr>
        </p:nvSpPr>
        <p:spPr>
          <a:xfrm>
            <a:off x="628650" y="1167245"/>
            <a:ext cx="7886700" cy="2261755"/>
          </a:xfrm>
        </p:spPr>
        <p:txBody>
          <a:bodyPr>
            <a:noAutofit/>
          </a:bodyPr>
          <a:lstStyle/>
          <a:p>
            <a:pPr marL="0" indent="0" algn="ctr">
              <a:buNone/>
            </a:pPr>
            <a:r>
              <a:rPr lang="it-IT" sz="3200" b="1" dirty="0" err="1"/>
              <a:t>Geogebra</a:t>
            </a:r>
            <a:r>
              <a:rPr lang="it-IT" sz="3200" dirty="0"/>
              <a:t> è un software interattivo che fornisce strumenti per lo studio della geometria, dell’ algebra e dell’ analisi per l' apprendimento della matematica nella scuola </a:t>
            </a:r>
            <a:r>
              <a:rPr lang="it-IT" sz="3200" dirty="0" smtClean="0"/>
              <a:t>primaria e secondaria.</a:t>
            </a:r>
            <a:endParaRPr lang="it-IT" sz="3200" dirty="0"/>
          </a:p>
        </p:txBody>
      </p:sp>
      <p:sp>
        <p:nvSpPr>
          <p:cNvPr id="15" name="Segnaposto contenuto 2"/>
          <p:cNvSpPr txBox="1">
            <a:spLocks/>
          </p:cNvSpPr>
          <p:nvPr/>
        </p:nvSpPr>
        <p:spPr>
          <a:xfrm>
            <a:off x="439884" y="3483408"/>
            <a:ext cx="8484464" cy="28635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2400" dirty="0" smtClean="0"/>
              <a:t>Da un lato </a:t>
            </a:r>
            <a:r>
              <a:rPr lang="it-IT" sz="2400" dirty="0" err="1" smtClean="0"/>
              <a:t>Geogebra</a:t>
            </a:r>
            <a:r>
              <a:rPr lang="it-IT" sz="2400" dirty="0" smtClean="0"/>
              <a:t> è un sistema di geometria dinamica con il quale costruire punti, vettori, segmenti, rette, coniche come pure funzioni per poi modificarle dinamicamente. Dall’altro consente di inserire direttamente equazioni e coordinate. Cosi con </a:t>
            </a:r>
            <a:r>
              <a:rPr lang="it-IT" sz="2400" dirty="0" err="1" smtClean="0"/>
              <a:t>Geogebra</a:t>
            </a:r>
            <a:r>
              <a:rPr lang="it-IT" sz="2400" dirty="0" smtClean="0"/>
              <a:t> è possibile trattare variabili numeriche, vettori e punti e calcolare derivate ed integrali di funzioni. Queste due visualizzazioni sono caratteristiche di </a:t>
            </a:r>
            <a:r>
              <a:rPr lang="it-IT" sz="2400" dirty="0" err="1" smtClean="0"/>
              <a:t>GeoGebra</a:t>
            </a:r>
            <a:r>
              <a:rPr lang="it-IT" sz="2400" dirty="0" smtClean="0"/>
              <a:t>: un' espressione nella finestra algebra corrisponde a un oggetto nella finestra geometria e viceversa.</a:t>
            </a:r>
            <a:endParaRPr lang="it-IT" sz="2400" dirty="0"/>
          </a:p>
        </p:txBody>
      </p:sp>
      <p:sp>
        <p:nvSpPr>
          <p:cNvPr id="12" name="CasellaDiTesto 11"/>
          <p:cNvSpPr txBox="1"/>
          <p:nvPr/>
        </p:nvSpPr>
        <p:spPr>
          <a:xfrm>
            <a:off x="228600" y="6397823"/>
            <a:ext cx="5604996" cy="307777"/>
          </a:xfrm>
          <a:prstGeom prst="rect">
            <a:avLst/>
          </a:prstGeom>
          <a:noFill/>
        </p:spPr>
        <p:txBody>
          <a:bodyPr wrap="none" rtlCol="0">
            <a:spAutoFit/>
          </a:bodyPr>
          <a:lstStyle/>
          <a:p>
            <a:r>
              <a:rPr lang="it-IT" sz="1400" i="1" dirty="0" smtClean="0"/>
              <a:t>Liceo Statale «Alessandro Manzoni » - Caserta  –  Prof.ssa Angela Calandra</a:t>
            </a:r>
            <a:endParaRPr lang="it-IT" sz="1400" i="1" dirty="0"/>
          </a:p>
        </p:txBody>
      </p:sp>
    </p:spTree>
    <p:extLst>
      <p:ext uri="{BB962C8B-B14F-4D97-AF65-F5344CB8AC3E}">
        <p14:creationId xmlns:p14="http://schemas.microsoft.com/office/powerpoint/2010/main" val="3034955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28600" y="285750"/>
            <a:ext cx="8763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8" name="Titolo 1"/>
          <p:cNvSpPr txBox="1">
            <a:spLocks/>
          </p:cNvSpPr>
          <p:nvPr/>
        </p:nvSpPr>
        <p:spPr>
          <a:xfrm>
            <a:off x="723900" y="327027"/>
            <a:ext cx="7886700" cy="777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err="1" smtClean="0">
                <a:solidFill>
                  <a:schemeClr val="accent5">
                    <a:lumMod val="75000"/>
                  </a:schemeClr>
                </a:solidFill>
                <a:latin typeface="+mn-lt"/>
              </a:rPr>
              <a:t>Desmos</a:t>
            </a:r>
            <a:endParaRPr lang="it-IT" b="1" dirty="0">
              <a:solidFill>
                <a:schemeClr val="accent5">
                  <a:lumMod val="75000"/>
                </a:schemeClr>
              </a:solidFill>
              <a:latin typeface="+mn-lt"/>
            </a:endParaRPr>
          </a:p>
        </p:txBody>
      </p:sp>
      <p:sp>
        <p:nvSpPr>
          <p:cNvPr id="9" name="Rettangolo 8"/>
          <p:cNvSpPr/>
          <p:nvPr/>
        </p:nvSpPr>
        <p:spPr>
          <a:xfrm>
            <a:off x="228600" y="626745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pic>
        <p:nvPicPr>
          <p:cNvPr id="11" name="Picture 2" descr="http://www.liceomanzonicaserta.gov.it/wp-content/uploads/2015/07/LOGOMANZ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8698" y="6346923"/>
            <a:ext cx="693304" cy="4095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s://s3.amazonaws.com/desmos/img/calc_thum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5127"/>
            <a:ext cx="594531" cy="594532"/>
          </a:xfrm>
          <a:prstGeom prst="rect">
            <a:avLst/>
          </a:prstGeom>
          <a:noFill/>
          <a:extLst>
            <a:ext uri="{909E8E84-426E-40DD-AFC4-6F175D3DCCD1}">
              <a14:hiddenFill xmlns:a14="http://schemas.microsoft.com/office/drawing/2010/main">
                <a:solidFill>
                  <a:srgbClr val="FFFFFF"/>
                </a:solidFill>
              </a14:hiddenFill>
            </a:ext>
          </a:extLst>
        </p:spPr>
      </p:pic>
      <p:sp>
        <p:nvSpPr>
          <p:cNvPr id="14" name="Segnaposto contenuto 2"/>
          <p:cNvSpPr>
            <a:spLocks noGrp="1"/>
          </p:cNvSpPr>
          <p:nvPr>
            <p:ph idx="1"/>
          </p:nvPr>
        </p:nvSpPr>
        <p:spPr>
          <a:xfrm>
            <a:off x="228600" y="1946564"/>
            <a:ext cx="8633402" cy="4149436"/>
          </a:xfrm>
        </p:spPr>
        <p:txBody>
          <a:bodyPr>
            <a:noAutofit/>
          </a:bodyPr>
          <a:lstStyle/>
          <a:p>
            <a:pPr marL="0" indent="0" algn="ctr">
              <a:buNone/>
            </a:pPr>
            <a:r>
              <a:rPr lang="it-IT" sz="2400" dirty="0" smtClean="0"/>
              <a:t>E’ online </a:t>
            </a:r>
            <a:r>
              <a:rPr lang="it-IT" sz="2400" dirty="0"/>
              <a:t>free, </a:t>
            </a:r>
            <a:r>
              <a:rPr lang="it-IT" sz="2400" dirty="0" smtClean="0"/>
              <a:t>utilizzabile </a:t>
            </a:r>
            <a:r>
              <a:rPr lang="it-IT" sz="2400" dirty="0"/>
              <a:t>direttamente in rete senza necessità di installazioni o registrazioni per potervi </a:t>
            </a:r>
            <a:r>
              <a:rPr lang="it-IT" sz="2400" dirty="0" err="1" smtClean="0"/>
              <a:t>accedere.La</a:t>
            </a:r>
            <a:r>
              <a:rPr lang="it-IT" sz="2400" dirty="0" smtClean="0"/>
              <a:t> </a:t>
            </a:r>
            <a:r>
              <a:rPr lang="it-IT" sz="2400" dirty="0"/>
              <a:t>schermata di </a:t>
            </a:r>
            <a:r>
              <a:rPr lang="it-IT" sz="2400" dirty="0" err="1"/>
              <a:t>Desmos</a:t>
            </a:r>
            <a:r>
              <a:rPr lang="it-IT" sz="2400" dirty="0"/>
              <a:t> è divisa in due parti: una colonna nella quale inserire formule ed equazioni e una sezione più ampia che ospita il piano cartesiano. Una volta inserite le formule nella colonna sulla sinistra, nel piano cartesiano compaiono le rette, le parabole, le circonferenze e tutti gli altri grafici descritti dalle </a:t>
            </a:r>
            <a:r>
              <a:rPr lang="it-IT" sz="2400" dirty="0" smtClean="0"/>
              <a:t>formule. L'obiettivo </a:t>
            </a:r>
            <a:r>
              <a:rPr lang="it-IT" sz="2400" dirty="0"/>
              <a:t>è quello di fornire a tutti, docenti, studenti – ma anche artisti che vogliono divertirsi creando immagini con i grafici e le formule matematiche – uno strumento matematico bello e funzionale. </a:t>
            </a:r>
            <a:r>
              <a:rPr lang="it-IT" sz="2400" dirty="0" err="1"/>
              <a:t>Desmos</a:t>
            </a:r>
            <a:r>
              <a:rPr lang="it-IT" sz="2400" dirty="0"/>
              <a:t> offre anche la possibilità di salvare le proprie creazioni e di condividerle con gli altri utenti, in modo da facilitare lo scambio di idee e materiale didattico</a:t>
            </a:r>
            <a:r>
              <a:rPr lang="it-IT" sz="2400" dirty="0" smtClean="0"/>
              <a:t>.</a:t>
            </a:r>
            <a:endParaRPr lang="it-IT" sz="2400" dirty="0"/>
          </a:p>
        </p:txBody>
      </p:sp>
      <p:sp>
        <p:nvSpPr>
          <p:cNvPr id="15" name="Segnaposto contenuto 2"/>
          <p:cNvSpPr txBox="1">
            <a:spLocks/>
          </p:cNvSpPr>
          <p:nvPr/>
        </p:nvSpPr>
        <p:spPr>
          <a:xfrm>
            <a:off x="723292" y="1118520"/>
            <a:ext cx="7886700" cy="95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b="1" dirty="0" err="1" smtClean="0"/>
              <a:t>Desmos</a:t>
            </a:r>
            <a:r>
              <a:rPr lang="it-IT" dirty="0" smtClean="0"/>
              <a:t> offre </a:t>
            </a:r>
            <a:r>
              <a:rPr lang="it-IT" sz="3200" dirty="0" smtClean="0"/>
              <a:t>la</a:t>
            </a:r>
            <a:r>
              <a:rPr lang="it-IT" dirty="0" smtClean="0"/>
              <a:t> possibilità di disegnare e produrre facilmente grafici in rete. </a:t>
            </a:r>
            <a:endParaRPr lang="it-IT" dirty="0"/>
          </a:p>
        </p:txBody>
      </p:sp>
      <p:sp>
        <p:nvSpPr>
          <p:cNvPr id="12" name="CasellaDiTesto 11"/>
          <p:cNvSpPr txBox="1"/>
          <p:nvPr/>
        </p:nvSpPr>
        <p:spPr>
          <a:xfrm>
            <a:off x="228600" y="6397823"/>
            <a:ext cx="5604996" cy="307777"/>
          </a:xfrm>
          <a:prstGeom prst="rect">
            <a:avLst/>
          </a:prstGeom>
          <a:noFill/>
        </p:spPr>
        <p:txBody>
          <a:bodyPr wrap="none" rtlCol="0">
            <a:spAutoFit/>
          </a:bodyPr>
          <a:lstStyle/>
          <a:p>
            <a:r>
              <a:rPr lang="it-IT" sz="1400" i="1" dirty="0" smtClean="0"/>
              <a:t>Liceo Statale «Alessandro Manzoni » - Caserta  –  Prof.ssa Angela Calandra</a:t>
            </a:r>
            <a:endParaRPr lang="it-IT" sz="1400" i="1" dirty="0"/>
          </a:p>
        </p:txBody>
      </p:sp>
    </p:spTree>
    <p:extLst>
      <p:ext uri="{BB962C8B-B14F-4D97-AF65-F5344CB8AC3E}">
        <p14:creationId xmlns:p14="http://schemas.microsoft.com/office/powerpoint/2010/main" val="2004215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28600" y="285750"/>
            <a:ext cx="8763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8" name="Titolo 1"/>
          <p:cNvSpPr txBox="1">
            <a:spLocks/>
          </p:cNvSpPr>
          <p:nvPr/>
        </p:nvSpPr>
        <p:spPr>
          <a:xfrm>
            <a:off x="723900" y="327027"/>
            <a:ext cx="7886700" cy="777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err="1" smtClean="0">
                <a:solidFill>
                  <a:schemeClr val="accent5">
                    <a:lumMod val="75000"/>
                  </a:schemeClr>
                </a:solidFill>
                <a:latin typeface="+mn-lt"/>
              </a:rPr>
              <a:t>Edmodo</a:t>
            </a:r>
            <a:endParaRPr lang="it-IT" b="1" dirty="0">
              <a:solidFill>
                <a:schemeClr val="accent5">
                  <a:lumMod val="75000"/>
                </a:schemeClr>
              </a:solidFill>
              <a:latin typeface="+mn-lt"/>
            </a:endParaRPr>
          </a:p>
        </p:txBody>
      </p:sp>
      <p:sp>
        <p:nvSpPr>
          <p:cNvPr id="9" name="Rettangolo 8"/>
          <p:cNvSpPr/>
          <p:nvPr/>
        </p:nvSpPr>
        <p:spPr>
          <a:xfrm>
            <a:off x="228600" y="626745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pic>
        <p:nvPicPr>
          <p:cNvPr id="11" name="Picture 2" descr="http://www.liceomanzonicaserta.gov.it/wp-content/uploads/2015/07/LOGOMANZ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8698" y="6346923"/>
            <a:ext cx="693304" cy="4095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4.bp.blogspot.com/-74ZOxfJHfGQ/U7ebgP0aDZI/AAAAAAAABuY/xYQ5yyKwxWc/s1600/edmod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027" y="354811"/>
            <a:ext cx="609988" cy="611544"/>
          </a:xfrm>
          <a:prstGeom prst="rect">
            <a:avLst/>
          </a:prstGeom>
          <a:noFill/>
          <a:extLst>
            <a:ext uri="{909E8E84-426E-40DD-AFC4-6F175D3DCCD1}">
              <a14:hiddenFill xmlns:a14="http://schemas.microsoft.com/office/drawing/2010/main">
                <a:solidFill>
                  <a:srgbClr val="FFFFFF"/>
                </a:solidFill>
              </a14:hiddenFill>
            </a:ext>
          </a:extLst>
        </p:spPr>
      </p:pic>
      <p:sp>
        <p:nvSpPr>
          <p:cNvPr id="14" name="Segnaposto contenuto 2"/>
          <p:cNvSpPr>
            <a:spLocks noGrp="1"/>
          </p:cNvSpPr>
          <p:nvPr>
            <p:ph idx="1"/>
          </p:nvPr>
        </p:nvSpPr>
        <p:spPr>
          <a:xfrm>
            <a:off x="666750" y="1056409"/>
            <a:ext cx="7886700" cy="1905000"/>
          </a:xfrm>
        </p:spPr>
        <p:txBody>
          <a:bodyPr>
            <a:noAutofit/>
          </a:bodyPr>
          <a:lstStyle/>
          <a:p>
            <a:pPr marL="0" indent="0" algn="ctr">
              <a:buNone/>
            </a:pPr>
            <a:r>
              <a:rPr lang="it-IT" sz="3200" dirty="0" smtClean="0"/>
              <a:t>La </a:t>
            </a:r>
            <a:r>
              <a:rPr lang="it-IT" sz="3200" dirty="0"/>
              <a:t>piattaforma di </a:t>
            </a:r>
            <a:r>
              <a:rPr lang="it-IT" sz="3200" dirty="0" smtClean="0"/>
              <a:t>e-learning </a:t>
            </a:r>
            <a:r>
              <a:rPr lang="it-IT" sz="3200" b="1" dirty="0" err="1" smtClean="0"/>
              <a:t>Edmodo</a:t>
            </a:r>
            <a:r>
              <a:rPr lang="it-IT" sz="3200" dirty="0" smtClean="0"/>
              <a:t> , fornisce </a:t>
            </a:r>
            <a:r>
              <a:rPr lang="it-IT" sz="3200" dirty="0"/>
              <a:t>un ambiente operativo sicuro e semplice da utilizzare, dove studenti e professori, </a:t>
            </a:r>
            <a:r>
              <a:rPr lang="it-IT" sz="3200" dirty="0" smtClean="0"/>
              <a:t>possono </a:t>
            </a:r>
            <a:r>
              <a:rPr lang="it-IT" sz="3200" dirty="0"/>
              <a:t>continuare a cooperare anche al di fuori dell'ambiente </a:t>
            </a:r>
            <a:r>
              <a:rPr lang="it-IT" sz="3200" dirty="0" smtClean="0"/>
              <a:t>scolastico.</a:t>
            </a:r>
          </a:p>
          <a:p>
            <a:pPr marL="0" indent="0" algn="ctr">
              <a:buNone/>
            </a:pPr>
            <a:endParaRPr lang="it-IT" sz="3200" dirty="0"/>
          </a:p>
        </p:txBody>
      </p:sp>
      <p:sp>
        <p:nvSpPr>
          <p:cNvPr id="15" name="Segnaposto contenuto 2"/>
          <p:cNvSpPr txBox="1">
            <a:spLocks/>
          </p:cNvSpPr>
          <p:nvPr/>
        </p:nvSpPr>
        <p:spPr>
          <a:xfrm>
            <a:off x="228600" y="3210791"/>
            <a:ext cx="8763000" cy="3295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dirty="0" smtClean="0"/>
              <a:t>Su </a:t>
            </a:r>
            <a:r>
              <a:rPr lang="it-IT" dirty="0" err="1" smtClean="0"/>
              <a:t>Edmodo</a:t>
            </a:r>
            <a:r>
              <a:rPr lang="it-IT" dirty="0" smtClean="0"/>
              <a:t> si possono assegnare compiti e fornire spiegazioni, inviare schemi esplicativi e segnalare articoli di approfondimento relativi agli argomenti appena spiegati in classe. Gli studenti possono collaborare tra di loro in gruppi-studio, chiedere chiarimenti ai compagni di classe e ai professori e segnalare materiali di studio ai “compagni di classe”. Il tutto su una piattaforma, come già accennato, identica o quasi a </a:t>
            </a:r>
            <a:r>
              <a:rPr lang="it-IT" dirty="0" err="1" smtClean="0"/>
              <a:t>Facebook</a:t>
            </a:r>
            <a:r>
              <a:rPr lang="it-IT" dirty="0" smtClean="0"/>
              <a:t>.</a:t>
            </a:r>
            <a:endParaRPr lang="it-IT" dirty="0"/>
          </a:p>
        </p:txBody>
      </p:sp>
      <p:sp>
        <p:nvSpPr>
          <p:cNvPr id="12" name="CasellaDiTesto 11"/>
          <p:cNvSpPr txBox="1"/>
          <p:nvPr/>
        </p:nvSpPr>
        <p:spPr>
          <a:xfrm>
            <a:off x="228600" y="6397823"/>
            <a:ext cx="5604996" cy="307777"/>
          </a:xfrm>
          <a:prstGeom prst="rect">
            <a:avLst/>
          </a:prstGeom>
          <a:noFill/>
        </p:spPr>
        <p:txBody>
          <a:bodyPr wrap="none" rtlCol="0">
            <a:spAutoFit/>
          </a:bodyPr>
          <a:lstStyle/>
          <a:p>
            <a:r>
              <a:rPr lang="it-IT" sz="1400" i="1" dirty="0" smtClean="0"/>
              <a:t>Liceo Statale «Alessandro Manzoni » - Caserta  –  Prof.ssa Angela Calandra</a:t>
            </a:r>
            <a:endParaRPr lang="it-IT" sz="1400" i="1" dirty="0"/>
          </a:p>
        </p:txBody>
      </p:sp>
    </p:spTree>
    <p:extLst>
      <p:ext uri="{BB962C8B-B14F-4D97-AF65-F5344CB8AC3E}">
        <p14:creationId xmlns:p14="http://schemas.microsoft.com/office/powerpoint/2010/main" val="234926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28600" y="285750"/>
            <a:ext cx="8763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8" name="Titolo 1"/>
          <p:cNvSpPr txBox="1">
            <a:spLocks/>
          </p:cNvSpPr>
          <p:nvPr/>
        </p:nvSpPr>
        <p:spPr>
          <a:xfrm>
            <a:off x="723900" y="327027"/>
            <a:ext cx="7886700" cy="777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chemeClr val="accent5">
                    <a:lumMod val="75000"/>
                  </a:schemeClr>
                </a:solidFill>
                <a:latin typeface="+mn-lt"/>
              </a:rPr>
              <a:t>Khan Academy</a:t>
            </a:r>
            <a:endParaRPr lang="it-IT" b="1" dirty="0">
              <a:solidFill>
                <a:schemeClr val="accent5">
                  <a:lumMod val="75000"/>
                </a:schemeClr>
              </a:solidFill>
              <a:latin typeface="+mn-lt"/>
            </a:endParaRPr>
          </a:p>
        </p:txBody>
      </p:sp>
      <p:sp>
        <p:nvSpPr>
          <p:cNvPr id="9" name="Rettangolo 8"/>
          <p:cNvSpPr/>
          <p:nvPr/>
        </p:nvSpPr>
        <p:spPr>
          <a:xfrm>
            <a:off x="228600" y="626745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pic>
        <p:nvPicPr>
          <p:cNvPr id="11" name="Picture 2" descr="http://www.liceomanzonicaserta.gov.it/wp-content/uploads/2015/07/LOGOMANZ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8698" y="6346923"/>
            <a:ext cx="693304" cy="4095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www.kastatic.org/images/khan-logo-vertical-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346364"/>
            <a:ext cx="457200" cy="642135"/>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434399" y="1219200"/>
            <a:ext cx="8481001" cy="2123658"/>
          </a:xfrm>
          <a:prstGeom prst="rect">
            <a:avLst/>
          </a:prstGeom>
        </p:spPr>
        <p:txBody>
          <a:bodyPr wrap="square">
            <a:spAutoFit/>
          </a:bodyPr>
          <a:lstStyle/>
          <a:p>
            <a:pPr algn="ctr"/>
            <a:r>
              <a:rPr lang="it-IT" sz="3600" dirty="0"/>
              <a:t>Khan Academy </a:t>
            </a:r>
            <a:r>
              <a:rPr lang="it-IT" sz="3200" dirty="0"/>
              <a:t>è un’applicazione </a:t>
            </a:r>
            <a:r>
              <a:rPr lang="it-IT" sz="3200" dirty="0" smtClean="0"/>
              <a:t>che </a:t>
            </a:r>
            <a:r>
              <a:rPr lang="it-IT" sz="3200" dirty="0"/>
              <a:t>permette di apprendere diverse nozioni in modo gratuito accedendo alla libreria Khan Academy </a:t>
            </a:r>
            <a:r>
              <a:rPr lang="it-IT" sz="3200" dirty="0" smtClean="0"/>
              <a:t>che contiene </a:t>
            </a:r>
            <a:r>
              <a:rPr lang="it-IT" sz="3200" dirty="0"/>
              <a:t>più di 2700 video.</a:t>
            </a:r>
          </a:p>
        </p:txBody>
      </p:sp>
      <p:sp>
        <p:nvSpPr>
          <p:cNvPr id="15" name="Segnaposto contenuto 2"/>
          <p:cNvSpPr>
            <a:spLocks noGrp="1"/>
          </p:cNvSpPr>
          <p:nvPr>
            <p:ph idx="1"/>
          </p:nvPr>
        </p:nvSpPr>
        <p:spPr>
          <a:xfrm>
            <a:off x="685800" y="3647209"/>
            <a:ext cx="8153400" cy="2514600"/>
          </a:xfrm>
        </p:spPr>
        <p:txBody>
          <a:bodyPr/>
          <a:lstStyle/>
          <a:p>
            <a:pPr marL="0" indent="0" algn="ctr">
              <a:buNone/>
            </a:pPr>
            <a:r>
              <a:rPr lang="it-IT" dirty="0" smtClean="0"/>
              <a:t>Creata nel 2006, la </a:t>
            </a:r>
            <a:r>
              <a:rPr lang="it-IT" b="1" dirty="0"/>
              <a:t>Khan Academy</a:t>
            </a:r>
            <a:r>
              <a:rPr lang="it-IT" dirty="0"/>
              <a:t> </a:t>
            </a:r>
            <a:r>
              <a:rPr lang="it-IT" dirty="0" smtClean="0"/>
              <a:t>è un'organizzazione </a:t>
            </a:r>
            <a:r>
              <a:rPr lang="it-IT" dirty="0"/>
              <a:t>educativa senza scopo di lucro creata nel 2006 da </a:t>
            </a:r>
            <a:r>
              <a:rPr lang="it-IT" dirty="0" err="1"/>
              <a:t>Salman</a:t>
            </a:r>
            <a:r>
              <a:rPr lang="it-IT" dirty="0"/>
              <a:t> Khan, ingegnere statunitense originario del Bangladesh, </a:t>
            </a:r>
            <a:r>
              <a:rPr lang="it-IT" dirty="0" smtClean="0"/>
              <a:t>con </a:t>
            </a:r>
            <a:r>
              <a:rPr lang="it-IT" dirty="0"/>
              <a:t>lo scopo di offrire </a:t>
            </a:r>
            <a:r>
              <a:rPr lang="it-IT" dirty="0" smtClean="0"/>
              <a:t>servizi, materiali </a:t>
            </a:r>
            <a:r>
              <a:rPr lang="it-IT" dirty="0"/>
              <a:t>e </a:t>
            </a:r>
            <a:r>
              <a:rPr lang="it-IT" dirty="0" smtClean="0"/>
              <a:t>tutorial gratuiti </a:t>
            </a:r>
            <a:r>
              <a:rPr lang="it-IT" dirty="0"/>
              <a:t>per l'istruzione e l'apprendimento a distanza attraverso tecnologie di e-learning.</a:t>
            </a:r>
          </a:p>
        </p:txBody>
      </p:sp>
      <p:sp>
        <p:nvSpPr>
          <p:cNvPr id="12" name="CasellaDiTesto 11"/>
          <p:cNvSpPr txBox="1"/>
          <p:nvPr/>
        </p:nvSpPr>
        <p:spPr>
          <a:xfrm>
            <a:off x="228600" y="6397823"/>
            <a:ext cx="5604996" cy="307777"/>
          </a:xfrm>
          <a:prstGeom prst="rect">
            <a:avLst/>
          </a:prstGeom>
          <a:noFill/>
        </p:spPr>
        <p:txBody>
          <a:bodyPr wrap="none" rtlCol="0">
            <a:spAutoFit/>
          </a:bodyPr>
          <a:lstStyle/>
          <a:p>
            <a:r>
              <a:rPr lang="it-IT" sz="1400" i="1" dirty="0" smtClean="0"/>
              <a:t>Liceo Statale «Alessandro Manzoni » - Caserta  –  Prof.ssa Angela Calandra</a:t>
            </a:r>
            <a:endParaRPr lang="it-IT" sz="1400" i="1" dirty="0"/>
          </a:p>
        </p:txBody>
      </p:sp>
    </p:spTree>
    <p:extLst>
      <p:ext uri="{BB962C8B-B14F-4D97-AF65-F5344CB8AC3E}">
        <p14:creationId xmlns:p14="http://schemas.microsoft.com/office/powerpoint/2010/main" val="3524303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28600" y="285750"/>
            <a:ext cx="8763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8" name="Titolo 1"/>
          <p:cNvSpPr txBox="1">
            <a:spLocks/>
          </p:cNvSpPr>
          <p:nvPr/>
        </p:nvSpPr>
        <p:spPr>
          <a:xfrm>
            <a:off x="723900" y="327027"/>
            <a:ext cx="7886700" cy="777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err="1" smtClean="0">
                <a:solidFill>
                  <a:schemeClr val="accent5">
                    <a:lumMod val="75000"/>
                  </a:schemeClr>
                </a:solidFill>
                <a:latin typeface="+mn-lt"/>
              </a:rPr>
              <a:t>Pedagogical</a:t>
            </a:r>
            <a:r>
              <a:rPr lang="it-IT" b="1" dirty="0" smtClean="0">
                <a:solidFill>
                  <a:schemeClr val="accent5">
                    <a:lumMod val="75000"/>
                  </a:schemeClr>
                </a:solidFill>
                <a:latin typeface="+mn-lt"/>
              </a:rPr>
              <a:t> </a:t>
            </a:r>
            <a:r>
              <a:rPr lang="it-IT" b="1" dirty="0" err="1" smtClean="0">
                <a:solidFill>
                  <a:schemeClr val="accent5">
                    <a:lumMod val="75000"/>
                  </a:schemeClr>
                </a:solidFill>
                <a:latin typeface="+mn-lt"/>
              </a:rPr>
              <a:t>approaches</a:t>
            </a:r>
            <a:endParaRPr lang="it-IT" b="1" dirty="0">
              <a:solidFill>
                <a:schemeClr val="accent5">
                  <a:lumMod val="75000"/>
                </a:schemeClr>
              </a:solidFill>
              <a:latin typeface="+mn-lt"/>
            </a:endParaRPr>
          </a:p>
        </p:txBody>
      </p:sp>
      <p:sp>
        <p:nvSpPr>
          <p:cNvPr id="9" name="Rettangolo 8"/>
          <p:cNvSpPr/>
          <p:nvPr/>
        </p:nvSpPr>
        <p:spPr>
          <a:xfrm>
            <a:off x="228600" y="626745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pic>
        <p:nvPicPr>
          <p:cNvPr id="11" name="Picture 2" descr="http://www.liceomanzonicaserta.gov.it/wp-content/uploads/2015/07/LOGOMANZ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8698" y="6346923"/>
            <a:ext cx="693304" cy="409576"/>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12"/>
          <p:cNvSpPr/>
          <p:nvPr/>
        </p:nvSpPr>
        <p:spPr>
          <a:xfrm>
            <a:off x="4305301" y="2286000"/>
            <a:ext cx="4152899" cy="2308324"/>
          </a:xfrm>
          <a:prstGeom prst="rect">
            <a:avLst/>
          </a:prstGeom>
        </p:spPr>
        <p:txBody>
          <a:bodyPr wrap="square">
            <a:spAutoFit/>
          </a:bodyPr>
          <a:lstStyle/>
          <a:p>
            <a:r>
              <a:rPr lang="it-IT" sz="3600" dirty="0" err="1" smtClean="0"/>
              <a:t>Blended</a:t>
            </a:r>
            <a:r>
              <a:rPr lang="it-IT" sz="3600" dirty="0" smtClean="0"/>
              <a:t> Learning</a:t>
            </a:r>
          </a:p>
          <a:p>
            <a:endParaRPr lang="it-IT" sz="3600" dirty="0" smtClean="0"/>
          </a:p>
          <a:p>
            <a:endParaRPr lang="it-IT" sz="3600" dirty="0"/>
          </a:p>
          <a:p>
            <a:r>
              <a:rPr lang="it-IT" sz="3600" dirty="0" err="1" smtClean="0"/>
              <a:t>Flipped</a:t>
            </a:r>
            <a:r>
              <a:rPr lang="it-IT" sz="3600" dirty="0" smtClean="0"/>
              <a:t> </a:t>
            </a:r>
            <a:r>
              <a:rPr lang="it-IT" sz="3600" dirty="0" err="1" smtClean="0"/>
              <a:t>Classroom</a:t>
            </a:r>
            <a:endParaRPr lang="it-IT" sz="3200" dirty="0"/>
          </a:p>
        </p:txBody>
      </p:sp>
      <p:pic>
        <p:nvPicPr>
          <p:cNvPr id="14" name="Picture 4" descr="https://upload.wikimedia.org/wikipedia/commons/d/d5/Blended-learning-methodolo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5553" y="2149265"/>
            <a:ext cx="939047" cy="9014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washington.edu/teaching/files/2012/11/FlippedClassroomUWcolors-1-1024x242.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963888"/>
            <a:ext cx="2895600" cy="684312"/>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228600" y="6397823"/>
            <a:ext cx="5604996" cy="307777"/>
          </a:xfrm>
          <a:prstGeom prst="rect">
            <a:avLst/>
          </a:prstGeom>
          <a:noFill/>
        </p:spPr>
        <p:txBody>
          <a:bodyPr wrap="none" rtlCol="0">
            <a:spAutoFit/>
          </a:bodyPr>
          <a:lstStyle/>
          <a:p>
            <a:r>
              <a:rPr lang="it-IT" sz="1400" i="1" dirty="0" smtClean="0"/>
              <a:t>Liceo Statale «Alessandro Manzoni » - Caserta  –  Prof.ssa Angela Calandra</a:t>
            </a:r>
            <a:endParaRPr lang="it-IT" sz="1400" i="1" dirty="0"/>
          </a:p>
        </p:txBody>
      </p:sp>
    </p:spTree>
    <p:extLst>
      <p:ext uri="{BB962C8B-B14F-4D97-AF65-F5344CB8AC3E}">
        <p14:creationId xmlns:p14="http://schemas.microsoft.com/office/powerpoint/2010/main" val="204829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28600" y="285750"/>
            <a:ext cx="8763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2" name="Titolo 1"/>
          <p:cNvSpPr>
            <a:spLocks noGrp="1"/>
          </p:cNvSpPr>
          <p:nvPr>
            <p:ph type="title"/>
          </p:nvPr>
        </p:nvSpPr>
        <p:spPr>
          <a:xfrm>
            <a:off x="2514600" y="304800"/>
            <a:ext cx="4114800" cy="762000"/>
          </a:xfrm>
        </p:spPr>
        <p:txBody>
          <a:bodyPr>
            <a:normAutofit/>
          </a:bodyPr>
          <a:lstStyle/>
          <a:p>
            <a:pPr algn="ctr"/>
            <a:r>
              <a:rPr lang="it-IT" b="1" dirty="0" smtClean="0">
                <a:solidFill>
                  <a:schemeClr val="accent1">
                    <a:lumMod val="75000"/>
                  </a:schemeClr>
                </a:solidFill>
                <a:latin typeface="+mn-lt"/>
              </a:rPr>
              <a:t>ERASMUS +</a:t>
            </a:r>
            <a:endParaRPr lang="it-IT" b="1" dirty="0">
              <a:solidFill>
                <a:schemeClr val="accent1">
                  <a:lumMod val="75000"/>
                </a:schemeClr>
              </a:solidFill>
              <a:latin typeface="+mn-lt"/>
            </a:endParaRPr>
          </a:p>
        </p:txBody>
      </p:sp>
      <p:sp>
        <p:nvSpPr>
          <p:cNvPr id="4" name="Titolo 1"/>
          <p:cNvSpPr txBox="1">
            <a:spLocks/>
          </p:cNvSpPr>
          <p:nvPr/>
        </p:nvSpPr>
        <p:spPr>
          <a:xfrm>
            <a:off x="628650" y="2286001"/>
            <a:ext cx="7886700" cy="297179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dirty="0" smtClean="0">
                <a:latin typeface="+mn-lt"/>
              </a:rPr>
              <a:t>Progetto </a:t>
            </a:r>
          </a:p>
          <a:p>
            <a:pPr algn="ctr"/>
            <a:r>
              <a:rPr lang="it-IT" sz="4000" b="1" dirty="0" err="1" smtClean="0">
                <a:latin typeface="+mn-lt"/>
              </a:rPr>
              <a:t>roBOT</a:t>
            </a:r>
            <a:r>
              <a:rPr lang="it-IT" sz="4000" b="1" dirty="0" smtClean="0">
                <a:latin typeface="+mn-lt"/>
              </a:rPr>
              <a:t> </a:t>
            </a:r>
            <a:r>
              <a:rPr lang="it-IT" sz="4000" b="1" dirty="0" err="1" smtClean="0">
                <a:latin typeface="+mn-lt"/>
              </a:rPr>
              <a:t>classes</a:t>
            </a:r>
            <a:r>
              <a:rPr lang="it-IT" sz="4000" b="1" dirty="0" smtClean="0">
                <a:latin typeface="+mn-lt"/>
              </a:rPr>
              <a:t> per una didattica inclusiva e compensativa basata sul bilinguismo e sull’utilizzo dei Tablet</a:t>
            </a:r>
            <a:r>
              <a:rPr lang="it-IT" sz="4000" dirty="0" smtClean="0">
                <a:latin typeface="+mn-lt"/>
              </a:rPr>
              <a:t/>
            </a:r>
            <a:br>
              <a:rPr lang="it-IT" sz="4000" dirty="0" smtClean="0">
                <a:latin typeface="+mn-lt"/>
              </a:rPr>
            </a:br>
            <a:endParaRPr lang="it-IT" sz="4000" dirty="0">
              <a:latin typeface="+mn-lt"/>
            </a:endParaRPr>
          </a:p>
        </p:txBody>
      </p:sp>
      <p:sp>
        <p:nvSpPr>
          <p:cNvPr id="6" name="Rettangolo 5"/>
          <p:cNvSpPr/>
          <p:nvPr/>
        </p:nvSpPr>
        <p:spPr>
          <a:xfrm>
            <a:off x="228600" y="626745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7" name="CasellaDiTesto 6"/>
          <p:cNvSpPr txBox="1"/>
          <p:nvPr/>
        </p:nvSpPr>
        <p:spPr>
          <a:xfrm>
            <a:off x="228600" y="6397823"/>
            <a:ext cx="5604996" cy="307777"/>
          </a:xfrm>
          <a:prstGeom prst="rect">
            <a:avLst/>
          </a:prstGeom>
          <a:noFill/>
        </p:spPr>
        <p:txBody>
          <a:bodyPr wrap="none" rtlCol="0">
            <a:spAutoFit/>
          </a:bodyPr>
          <a:lstStyle/>
          <a:p>
            <a:r>
              <a:rPr lang="it-IT" sz="1400" i="1" dirty="0" smtClean="0"/>
              <a:t>Liceo Statale «Alessandro Manzoni » - Caserta  –  Prof.ssa Angela Calandra</a:t>
            </a:r>
            <a:endParaRPr lang="it-IT" sz="1400" i="1" dirty="0"/>
          </a:p>
        </p:txBody>
      </p:sp>
      <p:pic>
        <p:nvPicPr>
          <p:cNvPr id="1026" name="Picture 2" descr="http://www.liceomanzonicaserta.gov.it/wp-content/uploads/2015/07/LOGOMANZ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8698" y="6346923"/>
            <a:ext cx="693304" cy="409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289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1000" y="1143000"/>
            <a:ext cx="8481002" cy="5486400"/>
          </a:xfrm>
        </p:spPr>
        <p:txBody>
          <a:bodyPr>
            <a:noAutofit/>
          </a:bodyPr>
          <a:lstStyle/>
          <a:p>
            <a:pPr marL="0" indent="0" algn="ctr">
              <a:buNone/>
            </a:pPr>
            <a:r>
              <a:rPr lang="it-IT" sz="2400" b="1" i="1" dirty="0" err="1"/>
              <a:t>Blended</a:t>
            </a:r>
            <a:r>
              <a:rPr lang="it-IT" sz="2400" b="1" i="1" dirty="0"/>
              <a:t> L</a:t>
            </a:r>
            <a:r>
              <a:rPr lang="it-IT" sz="2400" b="1" i="1" dirty="0" smtClean="0"/>
              <a:t>earning</a:t>
            </a:r>
            <a:r>
              <a:rPr lang="it-IT" sz="2400" dirty="0" smtClean="0"/>
              <a:t> (o </a:t>
            </a:r>
            <a:r>
              <a:rPr lang="it-IT" sz="2400" b="1" dirty="0"/>
              <a:t>apprendimento misto</a:t>
            </a:r>
            <a:r>
              <a:rPr lang="it-IT" sz="2400" dirty="0"/>
              <a:t> o </a:t>
            </a:r>
            <a:r>
              <a:rPr lang="it-IT" sz="2400" b="1" dirty="0"/>
              <a:t>apprendimento </a:t>
            </a:r>
            <a:r>
              <a:rPr lang="it-IT" sz="2400" b="1" dirty="0" smtClean="0"/>
              <a:t>ibrido)</a:t>
            </a:r>
            <a:r>
              <a:rPr lang="it-IT" sz="2400" dirty="0" smtClean="0"/>
              <a:t> combina </a:t>
            </a:r>
            <a:r>
              <a:rPr lang="it-IT" sz="2400" dirty="0"/>
              <a:t>il metodo tradizionale frontale in aula con attività mediata dal computer (ad esempio </a:t>
            </a:r>
            <a:r>
              <a:rPr lang="it-IT" sz="2400" i="1" dirty="0"/>
              <a:t>e-learning</a:t>
            </a:r>
            <a:r>
              <a:rPr lang="it-IT" sz="2400" dirty="0"/>
              <a:t>, uso di DVD, ecc.) e/o da sistemi mobili (come </a:t>
            </a:r>
            <a:r>
              <a:rPr lang="it-IT" sz="2400" dirty="0" err="1" smtClean="0"/>
              <a:t>smartphones</a:t>
            </a:r>
            <a:r>
              <a:rPr lang="it-IT" sz="2400" dirty="0" smtClean="0"/>
              <a:t> </a:t>
            </a:r>
            <a:r>
              <a:rPr lang="it-IT" sz="2400" dirty="0"/>
              <a:t>e </a:t>
            </a:r>
            <a:r>
              <a:rPr lang="it-IT" sz="2400" dirty="0" err="1" smtClean="0"/>
              <a:t>tablets</a:t>
            </a:r>
            <a:r>
              <a:rPr lang="it-IT" sz="2400" dirty="0" smtClean="0"/>
              <a:t>).  La </a:t>
            </a:r>
            <a:r>
              <a:rPr lang="it-IT" sz="2400" dirty="0"/>
              <a:t>strategia crea un approccio più integrato tra docenti e discenti.</a:t>
            </a:r>
            <a:br>
              <a:rPr lang="it-IT" sz="2400" dirty="0"/>
            </a:br>
            <a:r>
              <a:rPr lang="it-IT" sz="2400" dirty="0" smtClean="0"/>
              <a:t>In passato metodi basati </a:t>
            </a:r>
            <a:r>
              <a:rPr lang="it-IT" sz="2400" dirty="0"/>
              <a:t>sulla tecnologia hanno giocato un ruolo di supporto all'istruzione frontale. Attraverso un approccio </a:t>
            </a:r>
            <a:r>
              <a:rPr lang="it-IT" sz="2400" b="1" dirty="0" err="1" smtClean="0"/>
              <a:t>Blended</a:t>
            </a:r>
            <a:r>
              <a:rPr lang="it-IT" sz="2400" b="1" dirty="0" smtClean="0"/>
              <a:t> Learning</a:t>
            </a:r>
            <a:r>
              <a:rPr lang="it-IT" sz="2400" dirty="0"/>
              <a:t>, la tecnologia avrà un ruolo ancor più </a:t>
            </a:r>
            <a:r>
              <a:rPr lang="it-IT" sz="2400" dirty="0" smtClean="0"/>
              <a:t>importante : attività </a:t>
            </a:r>
            <a:r>
              <a:rPr lang="it-IT" sz="2400" dirty="0"/>
              <a:t>che altrimenti avrebbero avuto luogo in aula possono essere spostate </a:t>
            </a:r>
            <a:r>
              <a:rPr lang="it-IT" sz="2400" dirty="0" smtClean="0"/>
              <a:t>online.</a:t>
            </a:r>
            <a:br>
              <a:rPr lang="it-IT" sz="2400" dirty="0" smtClean="0"/>
            </a:br>
            <a:r>
              <a:rPr lang="it-IT" sz="2400" dirty="0" smtClean="0"/>
              <a:t>In altre circostanze, può verificarsi un maggiore utilizzo della tecnologia all'interno dell'aula. Le attività possono essere strutturate </a:t>
            </a:r>
            <a:r>
              <a:rPr lang="it-IT" sz="2400" dirty="0"/>
              <a:t>con l'accesso a risorse online, comunicazione via social media o </a:t>
            </a:r>
            <a:r>
              <a:rPr lang="it-IT" sz="2400" dirty="0" smtClean="0"/>
              <a:t>interazione </a:t>
            </a:r>
            <a:r>
              <a:rPr lang="it-IT" sz="2400" dirty="0"/>
              <a:t>con gli studenti a distanza in altre aule o in altri ambienti di apprendimento.</a:t>
            </a:r>
          </a:p>
        </p:txBody>
      </p:sp>
      <p:sp>
        <p:nvSpPr>
          <p:cNvPr id="6" name="Rettangolo 5"/>
          <p:cNvSpPr/>
          <p:nvPr/>
        </p:nvSpPr>
        <p:spPr>
          <a:xfrm>
            <a:off x="228600" y="285750"/>
            <a:ext cx="8763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7" name="Titolo 1"/>
          <p:cNvSpPr txBox="1">
            <a:spLocks/>
          </p:cNvSpPr>
          <p:nvPr/>
        </p:nvSpPr>
        <p:spPr>
          <a:xfrm>
            <a:off x="723900" y="327027"/>
            <a:ext cx="7886700" cy="777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err="1" smtClean="0">
                <a:solidFill>
                  <a:schemeClr val="accent5">
                    <a:lumMod val="75000"/>
                  </a:schemeClr>
                </a:solidFill>
                <a:latin typeface="+mn-lt"/>
              </a:rPr>
              <a:t>Blended</a:t>
            </a:r>
            <a:r>
              <a:rPr lang="it-IT" b="1" dirty="0" smtClean="0">
                <a:solidFill>
                  <a:schemeClr val="accent5">
                    <a:lumMod val="75000"/>
                  </a:schemeClr>
                </a:solidFill>
                <a:latin typeface="+mn-lt"/>
              </a:rPr>
              <a:t> Learning</a:t>
            </a:r>
            <a:endParaRPr lang="it-IT" b="1" dirty="0">
              <a:solidFill>
                <a:schemeClr val="accent5">
                  <a:lumMod val="75000"/>
                </a:schemeClr>
              </a:solidFill>
              <a:latin typeface="+mn-lt"/>
            </a:endParaRPr>
          </a:p>
        </p:txBody>
      </p:sp>
      <p:sp>
        <p:nvSpPr>
          <p:cNvPr id="8" name="Rettangolo 7"/>
          <p:cNvSpPr/>
          <p:nvPr/>
        </p:nvSpPr>
        <p:spPr>
          <a:xfrm>
            <a:off x="228600" y="626745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pic>
        <p:nvPicPr>
          <p:cNvPr id="10" name="Picture 2" descr="http://www.liceomanzonicaserta.gov.it/wp-content/uploads/2015/07/LOGOMANZ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8698" y="6346923"/>
            <a:ext cx="693304" cy="4095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upload.wikimedia.org/wikipedia/commons/d/d5/Blended-learning-methodolo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41378"/>
            <a:ext cx="469523" cy="450743"/>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228600" y="6397823"/>
            <a:ext cx="5604996" cy="307777"/>
          </a:xfrm>
          <a:prstGeom prst="rect">
            <a:avLst/>
          </a:prstGeom>
          <a:noFill/>
        </p:spPr>
        <p:txBody>
          <a:bodyPr wrap="none" rtlCol="0">
            <a:spAutoFit/>
          </a:bodyPr>
          <a:lstStyle/>
          <a:p>
            <a:r>
              <a:rPr lang="it-IT" sz="1400" i="1" dirty="0" smtClean="0"/>
              <a:t>Liceo Statale «Alessandro Manzoni » - Caserta  –  Prof.ssa Angela Calandra</a:t>
            </a:r>
            <a:endParaRPr lang="it-IT" sz="1400" i="1" dirty="0"/>
          </a:p>
        </p:txBody>
      </p:sp>
    </p:spTree>
    <p:extLst>
      <p:ext uri="{BB962C8B-B14F-4D97-AF65-F5344CB8AC3E}">
        <p14:creationId xmlns:p14="http://schemas.microsoft.com/office/powerpoint/2010/main" val="3968422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28600" y="285750"/>
            <a:ext cx="8763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7" name="Titolo 1"/>
          <p:cNvSpPr txBox="1">
            <a:spLocks/>
          </p:cNvSpPr>
          <p:nvPr/>
        </p:nvSpPr>
        <p:spPr>
          <a:xfrm>
            <a:off x="723900" y="327027"/>
            <a:ext cx="7886700" cy="777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err="1" smtClean="0">
                <a:solidFill>
                  <a:schemeClr val="accent5">
                    <a:lumMod val="75000"/>
                  </a:schemeClr>
                </a:solidFill>
                <a:latin typeface="+mn-lt"/>
              </a:rPr>
              <a:t>Flipped</a:t>
            </a:r>
            <a:r>
              <a:rPr lang="it-IT" b="1" dirty="0" smtClean="0">
                <a:solidFill>
                  <a:schemeClr val="accent5">
                    <a:lumMod val="75000"/>
                  </a:schemeClr>
                </a:solidFill>
                <a:latin typeface="+mn-lt"/>
              </a:rPr>
              <a:t> </a:t>
            </a:r>
            <a:r>
              <a:rPr lang="it-IT" b="1" dirty="0" err="1" smtClean="0">
                <a:solidFill>
                  <a:schemeClr val="accent5">
                    <a:lumMod val="75000"/>
                  </a:schemeClr>
                </a:solidFill>
                <a:latin typeface="+mn-lt"/>
              </a:rPr>
              <a:t>Classroom</a:t>
            </a:r>
            <a:endParaRPr lang="it-IT" b="1" dirty="0">
              <a:solidFill>
                <a:schemeClr val="accent5">
                  <a:lumMod val="75000"/>
                </a:schemeClr>
              </a:solidFill>
              <a:latin typeface="+mn-lt"/>
            </a:endParaRPr>
          </a:p>
        </p:txBody>
      </p:sp>
      <p:sp>
        <p:nvSpPr>
          <p:cNvPr id="8" name="Rettangolo 7"/>
          <p:cNvSpPr/>
          <p:nvPr/>
        </p:nvSpPr>
        <p:spPr>
          <a:xfrm>
            <a:off x="228600" y="626745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pic>
        <p:nvPicPr>
          <p:cNvPr id="10" name="Picture 2" descr="http://www.liceomanzonicaserta.gov.it/wp-content/uploads/2015/07/LOGOMANZ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8698" y="6346923"/>
            <a:ext cx="693304" cy="4095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washington.edu/teaching/files/2012/11/FlippedClassroomUWcolors-1-1024x24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50424" y="4899507"/>
            <a:ext cx="5429250" cy="1283084"/>
          </a:xfrm>
          <a:prstGeom prst="rect">
            <a:avLst/>
          </a:prstGeom>
          <a:noFill/>
          <a:extLst>
            <a:ext uri="{909E8E84-426E-40DD-AFC4-6F175D3DCCD1}">
              <a14:hiddenFill xmlns:a14="http://schemas.microsoft.com/office/drawing/2010/main">
                <a:solidFill>
                  <a:srgbClr val="FFFFFF"/>
                </a:solidFill>
              </a14:hiddenFill>
            </a:ext>
          </a:extLst>
        </p:spPr>
      </p:pic>
      <p:sp>
        <p:nvSpPr>
          <p:cNvPr id="15" name="Rettangolo 14"/>
          <p:cNvSpPr/>
          <p:nvPr/>
        </p:nvSpPr>
        <p:spPr>
          <a:xfrm>
            <a:off x="325582" y="1125681"/>
            <a:ext cx="8557201" cy="3785652"/>
          </a:xfrm>
          <a:prstGeom prst="rect">
            <a:avLst/>
          </a:prstGeom>
        </p:spPr>
        <p:txBody>
          <a:bodyPr wrap="square">
            <a:spAutoFit/>
          </a:bodyPr>
          <a:lstStyle/>
          <a:p>
            <a:r>
              <a:rPr lang="it-IT" sz="2000" dirty="0" smtClean="0"/>
              <a:t>La </a:t>
            </a:r>
            <a:r>
              <a:rPr lang="it-IT" sz="2000" b="1" dirty="0" err="1" smtClean="0"/>
              <a:t>Flipped</a:t>
            </a:r>
            <a:r>
              <a:rPr lang="it-IT" sz="2000" b="1" dirty="0" smtClean="0"/>
              <a:t> </a:t>
            </a:r>
            <a:r>
              <a:rPr lang="it-IT" sz="2000" b="1" dirty="0" err="1" smtClean="0"/>
              <a:t>Classroom</a:t>
            </a:r>
            <a:r>
              <a:rPr lang="it-IT" sz="2000" dirty="0" smtClean="0"/>
              <a:t> </a:t>
            </a:r>
            <a:r>
              <a:rPr lang="it-IT" sz="2000" dirty="0"/>
              <a:t>è un modello pedagogico nel quale le classiche lezioni e l’assegnazione del lavoro da svolgere a casa, vengono capovolti. L’insegnante assegna per casa ai propri studenti alcuni video da seguire su un dato argomento, prima di trattarlo in classe. In questo modo, poiché gli studenti hanno già un’infarinatura generale dei contenuti da affrontare, si può dedicare il tempo a disposizione a scuola per dare chiarimenti, effettuare delle esercitazioni e qualsiasi altra attività funzionale ad una migliore comprensione. </a:t>
            </a:r>
          </a:p>
          <a:p>
            <a:r>
              <a:rPr lang="it-IT" sz="2000" dirty="0"/>
              <a:t>Ciò richiede, da parte del docente, un’attentissima selezione delle risorse video che devono essere catalogate all’interno di un apposito corso on line creato per gli studenti. Questi ultimi, infatti, collegandosi nello spazio virtuale, hanno sempre disposizione i materiali didattici che il docente ha selezionato e/o creato proprio per loro e possono utilizzarli in qualsiasi momento della giornata. </a:t>
            </a:r>
          </a:p>
        </p:txBody>
      </p:sp>
      <p:sp>
        <p:nvSpPr>
          <p:cNvPr id="11" name="CasellaDiTesto 10"/>
          <p:cNvSpPr txBox="1"/>
          <p:nvPr/>
        </p:nvSpPr>
        <p:spPr>
          <a:xfrm>
            <a:off x="228600" y="6397823"/>
            <a:ext cx="5604996" cy="307777"/>
          </a:xfrm>
          <a:prstGeom prst="rect">
            <a:avLst/>
          </a:prstGeom>
          <a:noFill/>
        </p:spPr>
        <p:txBody>
          <a:bodyPr wrap="none" rtlCol="0">
            <a:spAutoFit/>
          </a:bodyPr>
          <a:lstStyle/>
          <a:p>
            <a:r>
              <a:rPr lang="it-IT" sz="1400" i="1" dirty="0" smtClean="0"/>
              <a:t>Liceo Statale «Alessandro Manzoni » - Caserta  –  Prof.ssa Angela Calandra</a:t>
            </a:r>
            <a:endParaRPr lang="it-IT" sz="1400" i="1" dirty="0"/>
          </a:p>
        </p:txBody>
      </p:sp>
    </p:spTree>
    <p:extLst>
      <p:ext uri="{BB962C8B-B14F-4D97-AF65-F5344CB8AC3E}">
        <p14:creationId xmlns:p14="http://schemas.microsoft.com/office/powerpoint/2010/main" val="3611954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28600" y="285750"/>
            <a:ext cx="8763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8" name="Titolo 1"/>
          <p:cNvSpPr txBox="1">
            <a:spLocks/>
          </p:cNvSpPr>
          <p:nvPr/>
        </p:nvSpPr>
        <p:spPr>
          <a:xfrm>
            <a:off x="723900" y="327027"/>
            <a:ext cx="7886700" cy="777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err="1" smtClean="0">
                <a:solidFill>
                  <a:schemeClr val="accent5">
                    <a:lumMod val="75000"/>
                  </a:schemeClr>
                </a:solidFill>
                <a:latin typeface="+mn-lt"/>
              </a:rPr>
              <a:t>Flipped</a:t>
            </a:r>
            <a:r>
              <a:rPr lang="it-IT" b="1" dirty="0" smtClean="0">
                <a:solidFill>
                  <a:schemeClr val="accent5">
                    <a:lumMod val="75000"/>
                  </a:schemeClr>
                </a:solidFill>
                <a:latin typeface="+mn-lt"/>
              </a:rPr>
              <a:t> </a:t>
            </a:r>
            <a:r>
              <a:rPr lang="it-IT" b="1" dirty="0" err="1" smtClean="0">
                <a:solidFill>
                  <a:schemeClr val="accent5">
                    <a:lumMod val="75000"/>
                  </a:schemeClr>
                </a:solidFill>
                <a:latin typeface="+mn-lt"/>
              </a:rPr>
              <a:t>Classroom</a:t>
            </a:r>
            <a:endParaRPr lang="it-IT" b="1" dirty="0">
              <a:solidFill>
                <a:schemeClr val="accent5">
                  <a:lumMod val="75000"/>
                </a:schemeClr>
              </a:solidFill>
              <a:latin typeface="+mn-lt"/>
            </a:endParaRPr>
          </a:p>
        </p:txBody>
      </p:sp>
      <p:sp>
        <p:nvSpPr>
          <p:cNvPr id="9" name="Rettangolo 8"/>
          <p:cNvSpPr/>
          <p:nvPr/>
        </p:nvSpPr>
        <p:spPr>
          <a:xfrm>
            <a:off x="228600" y="626745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pic>
        <p:nvPicPr>
          <p:cNvPr id="11" name="Picture 2" descr="http://www.liceomanzonicaserta.gov.it/wp-content/uploads/2015/07/LOGOMANZ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8698" y="6346923"/>
            <a:ext cx="693304" cy="409576"/>
          </a:xfrm>
          <a:prstGeom prst="rect">
            <a:avLst/>
          </a:prstGeom>
          <a:noFill/>
          <a:extLst>
            <a:ext uri="{909E8E84-426E-40DD-AFC4-6F175D3DCCD1}">
              <a14:hiddenFill xmlns:a14="http://schemas.microsoft.com/office/drawing/2010/main">
                <a:solidFill>
                  <a:srgbClr val="FFFFFF"/>
                </a:solidFill>
              </a14:hiddenFill>
            </a:ext>
          </a:extLst>
        </p:spPr>
      </p:pic>
      <p:sp>
        <p:nvSpPr>
          <p:cNvPr id="12" name="Segnaposto contenuto 2"/>
          <p:cNvSpPr>
            <a:spLocks noGrp="1"/>
          </p:cNvSpPr>
          <p:nvPr>
            <p:ph idx="1"/>
          </p:nvPr>
        </p:nvSpPr>
        <p:spPr>
          <a:xfrm>
            <a:off x="628650" y="1825625"/>
            <a:ext cx="7886700" cy="3965575"/>
          </a:xfrm>
        </p:spPr>
        <p:txBody>
          <a:bodyPr>
            <a:normAutofit/>
          </a:bodyPr>
          <a:lstStyle/>
          <a:p>
            <a:pPr marL="0" indent="0" algn="ctr">
              <a:buNone/>
            </a:pPr>
            <a:r>
              <a:rPr lang="it-IT" dirty="0" err="1" smtClean="0"/>
              <a:t>ll</a:t>
            </a:r>
            <a:r>
              <a:rPr lang="it-IT" dirty="0" smtClean="0"/>
              <a:t> </a:t>
            </a:r>
            <a:r>
              <a:rPr lang="it-IT" dirty="0"/>
              <a:t>vantaggio del </a:t>
            </a:r>
            <a:r>
              <a:rPr lang="it-IT" b="1" dirty="0" err="1" smtClean="0"/>
              <a:t>Flip</a:t>
            </a:r>
            <a:r>
              <a:rPr lang="it-IT" b="1" dirty="0" smtClean="0"/>
              <a:t> </a:t>
            </a:r>
            <a:r>
              <a:rPr lang="it-IT" b="1" dirty="0" err="1" smtClean="0"/>
              <a:t>Teaching</a:t>
            </a:r>
            <a:r>
              <a:rPr lang="it-IT" b="1" dirty="0" smtClean="0"/>
              <a:t> </a:t>
            </a:r>
            <a:r>
              <a:rPr lang="it-IT" dirty="0"/>
              <a:t>sta proprio nella possibilità di utilizzare in maniera diversa le ore di lezione settimanali dedicate all’insegnamento di una data disciplina, permettendo anche gli studenti di costruire il proprio sapere e di testare in qualsiasi momento le proprie competenze. Il ruolo del docente sarà quello di “guida” che incoraggia gli studenti alla ricerca personale e alla collaborazione e condivisione dei </a:t>
            </a:r>
            <a:r>
              <a:rPr lang="it-IT" dirty="0" err="1"/>
              <a:t>saperi</a:t>
            </a:r>
            <a:r>
              <a:rPr lang="it-IT" dirty="0"/>
              <a:t> appresi.</a:t>
            </a:r>
          </a:p>
          <a:p>
            <a:pPr marL="0" indent="0" algn="ctr">
              <a:buNone/>
            </a:pPr>
            <a:endParaRPr lang="it-IT" dirty="0"/>
          </a:p>
        </p:txBody>
      </p:sp>
      <p:sp>
        <p:nvSpPr>
          <p:cNvPr id="13" name="CasellaDiTesto 12"/>
          <p:cNvSpPr txBox="1"/>
          <p:nvPr/>
        </p:nvSpPr>
        <p:spPr>
          <a:xfrm>
            <a:off x="228600" y="6397823"/>
            <a:ext cx="5604996" cy="307777"/>
          </a:xfrm>
          <a:prstGeom prst="rect">
            <a:avLst/>
          </a:prstGeom>
          <a:noFill/>
        </p:spPr>
        <p:txBody>
          <a:bodyPr wrap="none" rtlCol="0">
            <a:spAutoFit/>
          </a:bodyPr>
          <a:lstStyle/>
          <a:p>
            <a:r>
              <a:rPr lang="it-IT" sz="1400" i="1" dirty="0" smtClean="0"/>
              <a:t>Liceo Statale «Alessandro Manzoni » - Caserta  –  Prof.ssa Angela Calandra</a:t>
            </a:r>
            <a:endParaRPr lang="it-IT" sz="1400" i="1" dirty="0"/>
          </a:p>
        </p:txBody>
      </p:sp>
    </p:spTree>
    <p:extLst>
      <p:ext uri="{BB962C8B-B14F-4D97-AF65-F5344CB8AC3E}">
        <p14:creationId xmlns:p14="http://schemas.microsoft.com/office/powerpoint/2010/main" val="1091168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scuolaetecnologia.it/wp-content/uploads/2015/09/classecapovolt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219200"/>
            <a:ext cx="4267200" cy="3775652"/>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228600" y="285750"/>
            <a:ext cx="8763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5" name="Titolo 1"/>
          <p:cNvSpPr txBox="1">
            <a:spLocks/>
          </p:cNvSpPr>
          <p:nvPr/>
        </p:nvSpPr>
        <p:spPr>
          <a:xfrm>
            <a:off x="647700" y="327027"/>
            <a:ext cx="7886700" cy="777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chemeClr val="accent5">
                    <a:lumMod val="75000"/>
                  </a:schemeClr>
                </a:solidFill>
                <a:latin typeface="+mn-lt"/>
              </a:rPr>
              <a:t>…just for </a:t>
            </a:r>
            <a:r>
              <a:rPr lang="it-IT" b="1" dirty="0" err="1" smtClean="0">
                <a:solidFill>
                  <a:schemeClr val="accent5">
                    <a:lumMod val="75000"/>
                  </a:schemeClr>
                </a:solidFill>
                <a:latin typeface="+mn-lt"/>
              </a:rPr>
              <a:t>fun</a:t>
            </a:r>
            <a:endParaRPr lang="it-IT" b="1" dirty="0">
              <a:solidFill>
                <a:schemeClr val="accent5">
                  <a:lumMod val="75000"/>
                </a:schemeClr>
              </a:solidFill>
              <a:latin typeface="+mn-lt"/>
            </a:endParaRPr>
          </a:p>
        </p:txBody>
      </p:sp>
      <p:sp>
        <p:nvSpPr>
          <p:cNvPr id="6" name="Rettangolo 5"/>
          <p:cNvSpPr/>
          <p:nvPr/>
        </p:nvSpPr>
        <p:spPr>
          <a:xfrm>
            <a:off x="228600" y="626745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pic>
        <p:nvPicPr>
          <p:cNvPr id="8" name="Picture 2" descr="http://www.liceomanzonicaserta.gov.it/wp-content/uploads/2015/07/LOGOMANZ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8698" y="6346923"/>
            <a:ext cx="693304" cy="409576"/>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3404661" y="5250359"/>
            <a:ext cx="2615139" cy="769441"/>
          </a:xfrm>
          <a:prstGeom prst="rect">
            <a:avLst/>
          </a:prstGeom>
          <a:noFill/>
        </p:spPr>
        <p:txBody>
          <a:bodyPr wrap="none" rtlCol="0">
            <a:spAutoFit/>
          </a:bodyPr>
          <a:lstStyle/>
          <a:p>
            <a:r>
              <a:rPr lang="it-IT" sz="4400" b="1" dirty="0" err="1" smtClean="0"/>
              <a:t>Thank</a:t>
            </a:r>
            <a:r>
              <a:rPr lang="it-IT" sz="4400" b="1" dirty="0" smtClean="0"/>
              <a:t> </a:t>
            </a:r>
            <a:r>
              <a:rPr lang="it-IT" sz="4400" b="1" dirty="0" err="1" smtClean="0"/>
              <a:t>you</a:t>
            </a:r>
            <a:endParaRPr lang="it-IT" sz="4400" b="1" dirty="0"/>
          </a:p>
        </p:txBody>
      </p:sp>
      <p:sp>
        <p:nvSpPr>
          <p:cNvPr id="10" name="CasellaDiTesto 9"/>
          <p:cNvSpPr txBox="1"/>
          <p:nvPr/>
        </p:nvSpPr>
        <p:spPr>
          <a:xfrm>
            <a:off x="228600" y="6397823"/>
            <a:ext cx="5604996" cy="307777"/>
          </a:xfrm>
          <a:prstGeom prst="rect">
            <a:avLst/>
          </a:prstGeom>
          <a:noFill/>
        </p:spPr>
        <p:txBody>
          <a:bodyPr wrap="none" rtlCol="0">
            <a:spAutoFit/>
          </a:bodyPr>
          <a:lstStyle/>
          <a:p>
            <a:r>
              <a:rPr lang="it-IT" sz="1400" i="1" dirty="0" smtClean="0"/>
              <a:t>Liceo Statale «Alessandro Manzoni » - Caserta  –  Prof.ssa Angela Calandra</a:t>
            </a:r>
            <a:endParaRPr lang="it-IT" sz="1400" i="1" dirty="0"/>
          </a:p>
        </p:txBody>
      </p:sp>
    </p:spTree>
    <p:extLst>
      <p:ext uri="{BB962C8B-B14F-4D97-AF65-F5344CB8AC3E}">
        <p14:creationId xmlns:p14="http://schemas.microsoft.com/office/powerpoint/2010/main" val="80220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28600" y="285750"/>
            <a:ext cx="8763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2" name="Titolo 1"/>
          <p:cNvSpPr>
            <a:spLocks noGrp="1"/>
          </p:cNvSpPr>
          <p:nvPr>
            <p:ph type="title"/>
          </p:nvPr>
        </p:nvSpPr>
        <p:spPr>
          <a:xfrm>
            <a:off x="628650" y="365127"/>
            <a:ext cx="7886700" cy="682623"/>
          </a:xfrm>
        </p:spPr>
        <p:txBody>
          <a:bodyPr>
            <a:noAutofit/>
          </a:bodyPr>
          <a:lstStyle/>
          <a:p>
            <a:pPr algn="ctr"/>
            <a:r>
              <a:rPr lang="it-IT" b="1" dirty="0" smtClean="0">
                <a:solidFill>
                  <a:schemeClr val="accent5">
                    <a:lumMod val="75000"/>
                  </a:schemeClr>
                </a:solidFill>
                <a:latin typeface="+mn-lt"/>
              </a:rPr>
              <a:t>First </a:t>
            </a:r>
            <a:r>
              <a:rPr lang="it-IT" b="1" dirty="0" err="1" smtClean="0">
                <a:solidFill>
                  <a:schemeClr val="accent5">
                    <a:lumMod val="75000"/>
                  </a:schemeClr>
                </a:solidFill>
                <a:latin typeface="+mn-lt"/>
              </a:rPr>
              <a:t>Mobility</a:t>
            </a:r>
            <a:endParaRPr lang="it-IT" b="1" dirty="0">
              <a:solidFill>
                <a:schemeClr val="accent5">
                  <a:lumMod val="75000"/>
                </a:schemeClr>
              </a:solidFill>
              <a:latin typeface="+mn-lt"/>
            </a:endParaRPr>
          </a:p>
        </p:txBody>
      </p:sp>
      <p:sp>
        <p:nvSpPr>
          <p:cNvPr id="5" name="Rettangolo 4"/>
          <p:cNvSpPr/>
          <p:nvPr/>
        </p:nvSpPr>
        <p:spPr>
          <a:xfrm>
            <a:off x="228600" y="626745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pic>
        <p:nvPicPr>
          <p:cNvPr id="7" name="Picture 2" descr="http://www.liceomanzonicaserta.gov.it/wp-content/uploads/2015/07/LOGOMANZ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8698" y="6346923"/>
            <a:ext cx="693304" cy="409576"/>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p:cNvPicPr>
            <a:picLocks noChangeAspect="1"/>
          </p:cNvPicPr>
          <p:nvPr/>
        </p:nvPicPr>
        <p:blipFill rotWithShape="1">
          <a:blip r:embed="rId3">
            <a:extLst>
              <a:ext uri="{28A0092B-C50C-407E-A947-70E740481C1C}">
                <a14:useLocalDpi xmlns:a14="http://schemas.microsoft.com/office/drawing/2010/main" val="0"/>
              </a:ext>
            </a:extLst>
          </a:blip>
          <a:srcRect l="-1" t="27868" r="-1639" b="16758"/>
          <a:stretch/>
        </p:blipFill>
        <p:spPr>
          <a:xfrm>
            <a:off x="434967" y="1219200"/>
            <a:ext cx="5192261" cy="1591178"/>
          </a:xfrm>
          <a:prstGeom prst="rect">
            <a:avLst/>
          </a:prstGeom>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8773" y="3990109"/>
            <a:ext cx="3386667" cy="1905000"/>
          </a:xfrm>
          <a:prstGeom prst="rect">
            <a:avLst/>
          </a:prstGeom>
        </p:spPr>
      </p:pic>
      <p:sp>
        <p:nvSpPr>
          <p:cNvPr id="10" name="CasellaDiTesto 9"/>
          <p:cNvSpPr txBox="1"/>
          <p:nvPr/>
        </p:nvSpPr>
        <p:spPr>
          <a:xfrm>
            <a:off x="228600" y="6397823"/>
            <a:ext cx="5604996" cy="307777"/>
          </a:xfrm>
          <a:prstGeom prst="rect">
            <a:avLst/>
          </a:prstGeom>
          <a:noFill/>
        </p:spPr>
        <p:txBody>
          <a:bodyPr wrap="none" rtlCol="0">
            <a:spAutoFit/>
          </a:bodyPr>
          <a:lstStyle/>
          <a:p>
            <a:r>
              <a:rPr lang="it-IT" sz="1400" i="1" dirty="0" smtClean="0"/>
              <a:t>Liceo Statale «Alessandro Manzoni » - Caserta  –  Prof.ssa Angela Calandra</a:t>
            </a:r>
            <a:endParaRPr lang="it-IT" sz="1400" i="1" dirty="0"/>
          </a:p>
        </p:txBody>
      </p:sp>
      <p:pic>
        <p:nvPicPr>
          <p:cNvPr id="12" name="Immagin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7442" y="2014789"/>
            <a:ext cx="3115733" cy="1752600"/>
          </a:xfrm>
          <a:prstGeom prst="rect">
            <a:avLst/>
          </a:prstGeom>
        </p:spPr>
      </p:pic>
      <p:pic>
        <p:nvPicPr>
          <p:cNvPr id="13" name="Immagin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800" y="3276600"/>
            <a:ext cx="1371600" cy="2438399"/>
          </a:xfrm>
          <a:prstGeom prst="rect">
            <a:avLst/>
          </a:prstGeom>
        </p:spPr>
      </p:pic>
    </p:spTree>
    <p:extLst>
      <p:ext uri="{BB962C8B-B14F-4D97-AF65-F5344CB8AC3E}">
        <p14:creationId xmlns:p14="http://schemas.microsoft.com/office/powerpoint/2010/main" val="1228286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28600" y="285750"/>
            <a:ext cx="8763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6" name="Titolo 1"/>
          <p:cNvSpPr>
            <a:spLocks noGrp="1"/>
          </p:cNvSpPr>
          <p:nvPr>
            <p:ph type="title"/>
          </p:nvPr>
        </p:nvSpPr>
        <p:spPr>
          <a:xfrm>
            <a:off x="628650" y="365127"/>
            <a:ext cx="7886700" cy="682623"/>
          </a:xfrm>
        </p:spPr>
        <p:txBody>
          <a:bodyPr>
            <a:noAutofit/>
          </a:bodyPr>
          <a:lstStyle/>
          <a:p>
            <a:pPr algn="ctr"/>
            <a:r>
              <a:rPr lang="en-US" b="1" dirty="0" smtClean="0">
                <a:solidFill>
                  <a:schemeClr val="accent5">
                    <a:lumMod val="75000"/>
                  </a:schemeClr>
                </a:solidFill>
                <a:latin typeface="+mn-lt"/>
              </a:rPr>
              <a:t>Karl-</a:t>
            </a:r>
            <a:r>
              <a:rPr lang="en-US" b="1" dirty="0" err="1" smtClean="0">
                <a:solidFill>
                  <a:schemeClr val="accent5">
                    <a:lumMod val="75000"/>
                  </a:schemeClr>
                </a:solidFill>
                <a:latin typeface="+mn-lt"/>
              </a:rPr>
              <a:t>Franzens</a:t>
            </a:r>
            <a:r>
              <a:rPr lang="en-US" b="1" dirty="0" smtClean="0">
                <a:solidFill>
                  <a:schemeClr val="accent5">
                    <a:lumMod val="75000"/>
                  </a:schemeClr>
                </a:solidFill>
                <a:latin typeface="+mn-lt"/>
              </a:rPr>
              <a:t> University</a:t>
            </a:r>
            <a:endParaRPr lang="it-IT" b="1" dirty="0">
              <a:solidFill>
                <a:schemeClr val="accent5">
                  <a:lumMod val="75000"/>
                </a:schemeClr>
              </a:solidFill>
              <a:latin typeface="+mn-lt"/>
            </a:endParaRPr>
          </a:p>
        </p:txBody>
      </p:sp>
      <p:sp>
        <p:nvSpPr>
          <p:cNvPr id="7" name="Rettangolo 6"/>
          <p:cNvSpPr/>
          <p:nvPr/>
        </p:nvSpPr>
        <p:spPr>
          <a:xfrm>
            <a:off x="228600" y="626745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pic>
        <p:nvPicPr>
          <p:cNvPr id="9" name="Picture 2" descr="http://www.liceomanzonicaserta.gov.it/wp-content/uploads/2015/07/LOGOMANZ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8698" y="6346923"/>
            <a:ext cx="693304" cy="409576"/>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p:nvPr/>
        </p:nvSpPr>
        <p:spPr>
          <a:xfrm>
            <a:off x="228600" y="6397823"/>
            <a:ext cx="5604996" cy="307777"/>
          </a:xfrm>
          <a:prstGeom prst="rect">
            <a:avLst/>
          </a:prstGeom>
          <a:noFill/>
        </p:spPr>
        <p:txBody>
          <a:bodyPr wrap="none" rtlCol="0">
            <a:spAutoFit/>
          </a:bodyPr>
          <a:lstStyle/>
          <a:p>
            <a:r>
              <a:rPr lang="it-IT" sz="1400" i="1" dirty="0" smtClean="0"/>
              <a:t>Liceo Statale «Alessandro Manzoni » - Caserta  –  Prof.ssa Angela Calandra</a:t>
            </a:r>
            <a:endParaRPr lang="it-IT" sz="1400" i="1" dirty="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71600"/>
            <a:ext cx="7992533" cy="4495800"/>
          </a:xfrm>
          <a:prstGeom prst="rect">
            <a:avLst/>
          </a:prstGeom>
        </p:spPr>
      </p:pic>
    </p:spTree>
    <p:extLst>
      <p:ext uri="{BB962C8B-B14F-4D97-AF65-F5344CB8AC3E}">
        <p14:creationId xmlns:p14="http://schemas.microsoft.com/office/powerpoint/2010/main" val="1175222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e 24"/>
          <p:cNvSpPr/>
          <p:nvPr/>
        </p:nvSpPr>
        <p:spPr>
          <a:xfrm>
            <a:off x="466008" y="1430670"/>
            <a:ext cx="1295400" cy="1340105"/>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228600" y="285750"/>
            <a:ext cx="8763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2" name="Titolo 1"/>
          <p:cNvSpPr>
            <a:spLocks noGrp="1"/>
          </p:cNvSpPr>
          <p:nvPr>
            <p:ph type="title"/>
          </p:nvPr>
        </p:nvSpPr>
        <p:spPr>
          <a:xfrm>
            <a:off x="619125" y="327027"/>
            <a:ext cx="7886700" cy="777874"/>
          </a:xfrm>
        </p:spPr>
        <p:txBody>
          <a:bodyPr/>
          <a:lstStyle/>
          <a:p>
            <a:pPr algn="ctr"/>
            <a:r>
              <a:rPr lang="it-IT" b="1" dirty="0" smtClean="0">
                <a:solidFill>
                  <a:schemeClr val="accent5">
                    <a:lumMod val="75000"/>
                  </a:schemeClr>
                </a:solidFill>
                <a:latin typeface="+mn-lt"/>
              </a:rPr>
              <a:t>Di cosa si tratta ?</a:t>
            </a:r>
            <a:endParaRPr lang="it-IT" b="1" dirty="0">
              <a:solidFill>
                <a:schemeClr val="accent5">
                  <a:lumMod val="75000"/>
                </a:schemeClr>
              </a:solidFill>
              <a:latin typeface="+mn-lt"/>
            </a:endParaRPr>
          </a:p>
        </p:txBody>
      </p:sp>
      <p:sp>
        <p:nvSpPr>
          <p:cNvPr id="5" name="Rettangolo 4"/>
          <p:cNvSpPr/>
          <p:nvPr/>
        </p:nvSpPr>
        <p:spPr>
          <a:xfrm>
            <a:off x="228600" y="626745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pic>
        <p:nvPicPr>
          <p:cNvPr id="7" name="Picture 2" descr="http://www.liceomanzonicaserta.gov.it/wp-content/uploads/2015/07/LOGOMANZ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8698" y="6346923"/>
            <a:ext cx="693304" cy="409576"/>
          </a:xfrm>
          <a:prstGeom prst="rect">
            <a:avLst/>
          </a:prstGeom>
          <a:noFill/>
          <a:extLst>
            <a:ext uri="{909E8E84-426E-40DD-AFC4-6F175D3DCCD1}">
              <a14:hiddenFill xmlns:a14="http://schemas.microsoft.com/office/drawing/2010/main">
                <a:solidFill>
                  <a:srgbClr val="FFFFFF"/>
                </a:solidFill>
              </a14:hiddenFill>
            </a:ext>
          </a:extLst>
        </p:spPr>
      </p:pic>
      <p:sp>
        <p:nvSpPr>
          <p:cNvPr id="9" name="Cloud 7"/>
          <p:cNvSpPr/>
          <p:nvPr/>
        </p:nvSpPr>
        <p:spPr>
          <a:xfrm>
            <a:off x="2729381" y="1861393"/>
            <a:ext cx="3385813" cy="2215002"/>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agnetic Disk 6"/>
          <p:cNvSpPr/>
          <p:nvPr/>
        </p:nvSpPr>
        <p:spPr>
          <a:xfrm>
            <a:off x="3632810" y="2371861"/>
            <a:ext cx="1587500" cy="1066800"/>
          </a:xfrm>
          <a:prstGeom prst="flowChartMagneticDisk">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5"/>
          <p:cNvSpPr txBox="1"/>
          <p:nvPr/>
        </p:nvSpPr>
        <p:spPr>
          <a:xfrm>
            <a:off x="3753495" y="2620191"/>
            <a:ext cx="1345657" cy="369332"/>
          </a:xfrm>
          <a:prstGeom prst="rect">
            <a:avLst/>
          </a:prstGeom>
          <a:noFill/>
        </p:spPr>
        <p:txBody>
          <a:bodyPr wrap="square" rtlCol="0">
            <a:spAutoFit/>
          </a:bodyPr>
          <a:lstStyle/>
          <a:p>
            <a:pPr algn="ctr"/>
            <a:r>
              <a:rPr lang="en-US"/>
              <a:t>OneDrive</a:t>
            </a:r>
          </a:p>
        </p:txBody>
      </p:sp>
      <p:pic>
        <p:nvPicPr>
          <p:cNvPr id="12" name="Picture 8"/>
          <p:cNvPicPr>
            <a:picLocks noChangeAspect="1"/>
          </p:cNvPicPr>
          <p:nvPr/>
        </p:nvPicPr>
        <p:blipFill rotWithShape="1">
          <a:blip r:embed="rId3"/>
          <a:srcRect l="27285" t="10243" r="18082" b="22083"/>
          <a:stretch/>
        </p:blipFill>
        <p:spPr>
          <a:xfrm>
            <a:off x="1287423" y="1704975"/>
            <a:ext cx="236577" cy="390740"/>
          </a:xfrm>
          <a:prstGeom prst="rect">
            <a:avLst/>
          </a:prstGeom>
        </p:spPr>
      </p:pic>
      <p:pic>
        <p:nvPicPr>
          <p:cNvPr id="13" name="Picture 16"/>
          <p:cNvPicPr>
            <a:picLocks noChangeAspect="1"/>
          </p:cNvPicPr>
          <p:nvPr/>
        </p:nvPicPr>
        <p:blipFill rotWithShape="1">
          <a:blip r:embed="rId4"/>
          <a:srcRect l="12973" r="9950" b="3275"/>
          <a:stretch/>
        </p:blipFill>
        <p:spPr>
          <a:xfrm>
            <a:off x="693827" y="1676400"/>
            <a:ext cx="449173" cy="422751"/>
          </a:xfrm>
          <a:prstGeom prst="rect">
            <a:avLst/>
          </a:prstGeom>
        </p:spPr>
      </p:pic>
      <p:pic>
        <p:nvPicPr>
          <p:cNvPr id="14" name="Picture 22"/>
          <p:cNvPicPr>
            <a:picLocks noChangeAspect="1"/>
          </p:cNvPicPr>
          <p:nvPr/>
        </p:nvPicPr>
        <p:blipFill>
          <a:blip r:embed="rId5"/>
          <a:stretch>
            <a:fillRect/>
          </a:stretch>
        </p:blipFill>
        <p:spPr>
          <a:xfrm>
            <a:off x="876300" y="2200275"/>
            <a:ext cx="512916" cy="384687"/>
          </a:xfrm>
          <a:prstGeom prst="rect">
            <a:avLst/>
          </a:prstGeom>
        </p:spPr>
      </p:pic>
      <p:pic>
        <p:nvPicPr>
          <p:cNvPr id="15" name="Picture 73"/>
          <p:cNvPicPr>
            <a:picLocks noChangeAspect="1"/>
          </p:cNvPicPr>
          <p:nvPr/>
        </p:nvPicPr>
        <p:blipFill>
          <a:blip r:embed="rId6"/>
          <a:stretch>
            <a:fillRect/>
          </a:stretch>
        </p:blipFill>
        <p:spPr>
          <a:xfrm>
            <a:off x="7218534" y="3508761"/>
            <a:ext cx="1107804" cy="1107804"/>
          </a:xfrm>
          <a:prstGeom prst="rect">
            <a:avLst/>
          </a:prstGeom>
        </p:spPr>
      </p:pic>
      <p:pic>
        <p:nvPicPr>
          <p:cNvPr id="16" name="Picture 80"/>
          <p:cNvPicPr>
            <a:picLocks noChangeAspect="1"/>
          </p:cNvPicPr>
          <p:nvPr/>
        </p:nvPicPr>
        <p:blipFill>
          <a:blip r:embed="rId7"/>
          <a:stretch>
            <a:fillRect/>
          </a:stretch>
        </p:blipFill>
        <p:spPr>
          <a:xfrm>
            <a:off x="4051417" y="2864105"/>
            <a:ext cx="667378" cy="667378"/>
          </a:xfrm>
          <a:prstGeom prst="rect">
            <a:avLst/>
          </a:prstGeom>
        </p:spPr>
      </p:pic>
      <p:sp>
        <p:nvSpPr>
          <p:cNvPr id="18" name="TextBox 82"/>
          <p:cNvSpPr txBox="1"/>
          <p:nvPr/>
        </p:nvSpPr>
        <p:spPr>
          <a:xfrm>
            <a:off x="7924800" y="4876800"/>
            <a:ext cx="848221" cy="369332"/>
          </a:xfrm>
          <a:prstGeom prst="rect">
            <a:avLst/>
          </a:prstGeom>
          <a:noFill/>
        </p:spPr>
        <p:txBody>
          <a:bodyPr wrap="square" rtlCol="0">
            <a:spAutoFit/>
          </a:bodyPr>
          <a:lstStyle/>
          <a:p>
            <a:r>
              <a:rPr lang="en-US" dirty="0"/>
              <a:t>Apps</a:t>
            </a:r>
          </a:p>
        </p:txBody>
      </p:sp>
      <p:pic>
        <p:nvPicPr>
          <p:cNvPr id="19" name="Picture 83"/>
          <p:cNvPicPr>
            <a:picLocks noChangeAspect="1"/>
          </p:cNvPicPr>
          <p:nvPr/>
        </p:nvPicPr>
        <p:blipFill>
          <a:blip r:embed="rId8"/>
          <a:stretch>
            <a:fillRect/>
          </a:stretch>
        </p:blipFill>
        <p:spPr>
          <a:xfrm>
            <a:off x="6131801" y="4938211"/>
            <a:ext cx="1067303" cy="700589"/>
          </a:xfrm>
          <a:prstGeom prst="rect">
            <a:avLst/>
          </a:prstGeom>
        </p:spPr>
      </p:pic>
      <p:sp>
        <p:nvSpPr>
          <p:cNvPr id="26" name="Ovale 25"/>
          <p:cNvSpPr/>
          <p:nvPr/>
        </p:nvSpPr>
        <p:spPr>
          <a:xfrm>
            <a:off x="381000" y="2895600"/>
            <a:ext cx="1295400" cy="1340105"/>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7" name="Picture 8"/>
          <p:cNvPicPr>
            <a:picLocks noChangeAspect="1"/>
          </p:cNvPicPr>
          <p:nvPr/>
        </p:nvPicPr>
        <p:blipFill rotWithShape="1">
          <a:blip r:embed="rId3"/>
          <a:srcRect l="27285" t="10243" r="18082" b="22083"/>
          <a:stretch/>
        </p:blipFill>
        <p:spPr>
          <a:xfrm>
            <a:off x="1202415" y="3169905"/>
            <a:ext cx="236577" cy="390740"/>
          </a:xfrm>
          <a:prstGeom prst="rect">
            <a:avLst/>
          </a:prstGeom>
        </p:spPr>
      </p:pic>
      <p:pic>
        <p:nvPicPr>
          <p:cNvPr id="28" name="Picture 16"/>
          <p:cNvPicPr>
            <a:picLocks noChangeAspect="1"/>
          </p:cNvPicPr>
          <p:nvPr/>
        </p:nvPicPr>
        <p:blipFill rotWithShape="1">
          <a:blip r:embed="rId4"/>
          <a:srcRect l="12973" r="9950" b="3275"/>
          <a:stretch/>
        </p:blipFill>
        <p:spPr>
          <a:xfrm>
            <a:off x="608819" y="3141330"/>
            <a:ext cx="449173" cy="422751"/>
          </a:xfrm>
          <a:prstGeom prst="rect">
            <a:avLst/>
          </a:prstGeom>
        </p:spPr>
      </p:pic>
      <p:pic>
        <p:nvPicPr>
          <p:cNvPr id="29" name="Picture 22"/>
          <p:cNvPicPr>
            <a:picLocks noChangeAspect="1"/>
          </p:cNvPicPr>
          <p:nvPr/>
        </p:nvPicPr>
        <p:blipFill>
          <a:blip r:embed="rId5"/>
          <a:stretch>
            <a:fillRect/>
          </a:stretch>
        </p:blipFill>
        <p:spPr>
          <a:xfrm>
            <a:off x="791292" y="3665205"/>
            <a:ext cx="512916" cy="384687"/>
          </a:xfrm>
          <a:prstGeom prst="rect">
            <a:avLst/>
          </a:prstGeom>
        </p:spPr>
      </p:pic>
      <p:sp>
        <p:nvSpPr>
          <p:cNvPr id="30" name="Ovale 29"/>
          <p:cNvSpPr/>
          <p:nvPr/>
        </p:nvSpPr>
        <p:spPr>
          <a:xfrm>
            <a:off x="1295400" y="4419600"/>
            <a:ext cx="1295400" cy="1340105"/>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1" name="Picture 8"/>
          <p:cNvPicPr>
            <a:picLocks noChangeAspect="1"/>
          </p:cNvPicPr>
          <p:nvPr/>
        </p:nvPicPr>
        <p:blipFill rotWithShape="1">
          <a:blip r:embed="rId3"/>
          <a:srcRect l="27285" t="10243" r="18082" b="22083"/>
          <a:stretch/>
        </p:blipFill>
        <p:spPr>
          <a:xfrm>
            <a:off x="2116815" y="4693905"/>
            <a:ext cx="236577" cy="390740"/>
          </a:xfrm>
          <a:prstGeom prst="rect">
            <a:avLst/>
          </a:prstGeom>
        </p:spPr>
      </p:pic>
      <p:pic>
        <p:nvPicPr>
          <p:cNvPr id="32" name="Picture 16"/>
          <p:cNvPicPr>
            <a:picLocks noChangeAspect="1"/>
          </p:cNvPicPr>
          <p:nvPr/>
        </p:nvPicPr>
        <p:blipFill rotWithShape="1">
          <a:blip r:embed="rId4"/>
          <a:srcRect l="12973" r="9950" b="3275"/>
          <a:stretch/>
        </p:blipFill>
        <p:spPr>
          <a:xfrm>
            <a:off x="1523219" y="4665330"/>
            <a:ext cx="449173" cy="422751"/>
          </a:xfrm>
          <a:prstGeom prst="rect">
            <a:avLst/>
          </a:prstGeom>
        </p:spPr>
      </p:pic>
      <p:pic>
        <p:nvPicPr>
          <p:cNvPr id="33" name="Picture 22"/>
          <p:cNvPicPr>
            <a:picLocks noChangeAspect="1"/>
          </p:cNvPicPr>
          <p:nvPr/>
        </p:nvPicPr>
        <p:blipFill>
          <a:blip r:embed="rId5"/>
          <a:stretch>
            <a:fillRect/>
          </a:stretch>
        </p:blipFill>
        <p:spPr>
          <a:xfrm>
            <a:off x="1705692" y="5189205"/>
            <a:ext cx="512916" cy="384687"/>
          </a:xfrm>
          <a:prstGeom prst="rect">
            <a:avLst/>
          </a:prstGeom>
        </p:spPr>
      </p:pic>
      <p:cxnSp>
        <p:nvCxnSpPr>
          <p:cNvPr id="35" name="Connettore 2 34"/>
          <p:cNvCxnSpPr/>
          <p:nvPr/>
        </p:nvCxnSpPr>
        <p:spPr>
          <a:xfrm>
            <a:off x="1943100" y="2286000"/>
            <a:ext cx="786281" cy="22860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V="1">
            <a:off x="1871194" y="3365275"/>
            <a:ext cx="786281" cy="6372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Connettore 2 37"/>
          <p:cNvCxnSpPr/>
          <p:nvPr/>
        </p:nvCxnSpPr>
        <p:spPr>
          <a:xfrm flipV="1">
            <a:off x="2566519" y="3962400"/>
            <a:ext cx="557681" cy="609601"/>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41" name="CasellaDiTesto 40"/>
          <p:cNvSpPr txBox="1"/>
          <p:nvPr/>
        </p:nvSpPr>
        <p:spPr>
          <a:xfrm>
            <a:off x="1761408" y="1524000"/>
            <a:ext cx="686406" cy="261610"/>
          </a:xfrm>
          <a:prstGeom prst="rect">
            <a:avLst/>
          </a:prstGeom>
          <a:noFill/>
        </p:spPr>
        <p:txBody>
          <a:bodyPr wrap="none" rtlCol="0">
            <a:spAutoFit/>
          </a:bodyPr>
          <a:lstStyle/>
          <a:p>
            <a:r>
              <a:rPr lang="it-IT" sz="1100" dirty="0" smtClean="0"/>
              <a:t>Utente 1</a:t>
            </a:r>
            <a:endParaRPr lang="it-IT" sz="1100" dirty="0"/>
          </a:p>
        </p:txBody>
      </p:sp>
      <p:sp>
        <p:nvSpPr>
          <p:cNvPr id="42" name="CasellaDiTesto 41"/>
          <p:cNvSpPr txBox="1"/>
          <p:nvPr/>
        </p:nvSpPr>
        <p:spPr>
          <a:xfrm>
            <a:off x="1600200" y="2938790"/>
            <a:ext cx="686406" cy="261610"/>
          </a:xfrm>
          <a:prstGeom prst="rect">
            <a:avLst/>
          </a:prstGeom>
          <a:noFill/>
        </p:spPr>
        <p:txBody>
          <a:bodyPr wrap="none" rtlCol="0">
            <a:spAutoFit/>
          </a:bodyPr>
          <a:lstStyle/>
          <a:p>
            <a:r>
              <a:rPr lang="it-IT" sz="1100" dirty="0" smtClean="0"/>
              <a:t>Utente 2</a:t>
            </a:r>
            <a:endParaRPr lang="it-IT" sz="1100" dirty="0"/>
          </a:p>
        </p:txBody>
      </p:sp>
      <p:sp>
        <p:nvSpPr>
          <p:cNvPr id="43" name="CasellaDiTesto 42"/>
          <p:cNvSpPr txBox="1"/>
          <p:nvPr/>
        </p:nvSpPr>
        <p:spPr>
          <a:xfrm>
            <a:off x="1904394" y="4081790"/>
            <a:ext cx="688009" cy="261610"/>
          </a:xfrm>
          <a:prstGeom prst="rect">
            <a:avLst/>
          </a:prstGeom>
          <a:noFill/>
        </p:spPr>
        <p:txBody>
          <a:bodyPr wrap="none" rtlCol="0">
            <a:spAutoFit/>
          </a:bodyPr>
          <a:lstStyle/>
          <a:p>
            <a:r>
              <a:rPr lang="it-IT" sz="1100" dirty="0" smtClean="0"/>
              <a:t>Utente n</a:t>
            </a:r>
            <a:endParaRPr lang="it-IT" sz="1100" dirty="0"/>
          </a:p>
        </p:txBody>
      </p:sp>
      <p:sp>
        <p:nvSpPr>
          <p:cNvPr id="46" name="CasellaDiTesto 45"/>
          <p:cNvSpPr txBox="1"/>
          <p:nvPr/>
        </p:nvSpPr>
        <p:spPr>
          <a:xfrm>
            <a:off x="2971800" y="1442481"/>
            <a:ext cx="2426818" cy="369332"/>
          </a:xfrm>
          <a:prstGeom prst="rect">
            <a:avLst/>
          </a:prstGeom>
          <a:noFill/>
        </p:spPr>
        <p:txBody>
          <a:bodyPr wrap="none" rtlCol="0">
            <a:spAutoFit/>
          </a:bodyPr>
          <a:lstStyle/>
          <a:p>
            <a:r>
              <a:rPr lang="it-IT" dirty="0" smtClean="0"/>
              <a:t>Sistema di archiviazione</a:t>
            </a:r>
            <a:endParaRPr lang="it-IT" dirty="0"/>
          </a:p>
        </p:txBody>
      </p:sp>
      <p:sp>
        <p:nvSpPr>
          <p:cNvPr id="47" name="AutoShape 2" descr="Risultati immagini per edmodo icon"/>
          <p:cNvSpPr>
            <a:spLocks noChangeAspect="1" noChangeArrowheads="1"/>
          </p:cNvSpPr>
          <p:nvPr/>
        </p:nvSpPr>
        <p:spPr bwMode="auto">
          <a:xfrm>
            <a:off x="0" y="-136525"/>
            <a:ext cx="1190625" cy="119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8" name="AutoShape 4" descr="Risultati immagini per wolfram alpha icon"/>
          <p:cNvSpPr>
            <a:spLocks noChangeAspect="1" noChangeArrowheads="1"/>
          </p:cNvSpPr>
          <p:nvPr/>
        </p:nvSpPr>
        <p:spPr bwMode="auto">
          <a:xfrm>
            <a:off x="0" y="-136525"/>
            <a:ext cx="1047750" cy="1304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078" name="Picture 6" descr="https://encrypted-tbn3.gstatic.com/images?q=tbn:ANd9GcSa5O1JLGdoEtccg8UtE57gxBdxypdQt6CYUGRv-y-zFl-EfroKIA">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51707" y="2228850"/>
            <a:ext cx="754118" cy="941055"/>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Connettore 2 49"/>
          <p:cNvCxnSpPr/>
          <p:nvPr/>
        </p:nvCxnSpPr>
        <p:spPr>
          <a:xfrm flipH="1" flipV="1">
            <a:off x="5638800" y="4212595"/>
            <a:ext cx="585319" cy="511807"/>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Connettore 2 51"/>
          <p:cNvCxnSpPr/>
          <p:nvPr/>
        </p:nvCxnSpPr>
        <p:spPr>
          <a:xfrm flipH="1" flipV="1">
            <a:off x="6324600" y="3365275"/>
            <a:ext cx="762001" cy="423133"/>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Connettore 2 53"/>
          <p:cNvCxnSpPr/>
          <p:nvPr/>
        </p:nvCxnSpPr>
        <p:spPr>
          <a:xfrm flipH="1" flipV="1">
            <a:off x="6477000" y="2620191"/>
            <a:ext cx="762002" cy="88943"/>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39" name="CasellaDiTesto 38"/>
          <p:cNvSpPr txBox="1"/>
          <p:nvPr/>
        </p:nvSpPr>
        <p:spPr>
          <a:xfrm>
            <a:off x="5791200" y="1340427"/>
            <a:ext cx="927177" cy="400110"/>
          </a:xfrm>
          <a:prstGeom prst="rect">
            <a:avLst/>
          </a:prstGeom>
          <a:noFill/>
        </p:spPr>
        <p:txBody>
          <a:bodyPr wrap="none" rtlCol="0">
            <a:spAutoFit/>
          </a:bodyPr>
          <a:lstStyle/>
          <a:p>
            <a:r>
              <a:rPr lang="it-IT" sz="2000" b="1" dirty="0" smtClean="0">
                <a:solidFill>
                  <a:srgbClr val="FF0000"/>
                </a:solidFill>
              </a:rPr>
              <a:t>CLOUD</a:t>
            </a:r>
            <a:endParaRPr lang="it-IT" sz="2000" b="1" dirty="0">
              <a:solidFill>
                <a:srgbClr val="FF0000"/>
              </a:solidFill>
            </a:endParaRPr>
          </a:p>
        </p:txBody>
      </p:sp>
      <p:sp>
        <p:nvSpPr>
          <p:cNvPr id="3" name="Figura a mano libera 2"/>
          <p:cNvSpPr/>
          <p:nvPr/>
        </p:nvSpPr>
        <p:spPr>
          <a:xfrm>
            <a:off x="5798127" y="1818409"/>
            <a:ext cx="426028" cy="592282"/>
          </a:xfrm>
          <a:custGeom>
            <a:avLst/>
            <a:gdLst>
              <a:gd name="connsiteX0" fmla="*/ 426028 w 426028"/>
              <a:gd name="connsiteY0" fmla="*/ 0 h 592282"/>
              <a:gd name="connsiteX1" fmla="*/ 280555 w 426028"/>
              <a:gd name="connsiteY1" fmla="*/ 332509 h 592282"/>
              <a:gd name="connsiteX2" fmla="*/ 0 w 426028"/>
              <a:gd name="connsiteY2" fmla="*/ 592282 h 592282"/>
            </a:gdLst>
            <a:ahLst/>
            <a:cxnLst>
              <a:cxn ang="0">
                <a:pos x="connsiteX0" y="connsiteY0"/>
              </a:cxn>
              <a:cxn ang="0">
                <a:pos x="connsiteX1" y="connsiteY1"/>
              </a:cxn>
              <a:cxn ang="0">
                <a:pos x="connsiteX2" y="connsiteY2"/>
              </a:cxn>
            </a:cxnLst>
            <a:rect l="l" t="t" r="r" b="b"/>
            <a:pathLst>
              <a:path w="426028" h="592282">
                <a:moveTo>
                  <a:pt x="426028" y="0"/>
                </a:moveTo>
                <a:cubicBezTo>
                  <a:pt x="388794" y="116897"/>
                  <a:pt x="351560" y="233795"/>
                  <a:pt x="280555" y="332509"/>
                </a:cubicBezTo>
                <a:cubicBezTo>
                  <a:pt x="209550" y="431223"/>
                  <a:pt x="20782" y="545523"/>
                  <a:pt x="0" y="592282"/>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igura a mano libera 7"/>
          <p:cNvSpPr/>
          <p:nvPr/>
        </p:nvSpPr>
        <p:spPr>
          <a:xfrm>
            <a:off x="3726553" y="1905000"/>
            <a:ext cx="464447" cy="623454"/>
          </a:xfrm>
          <a:custGeom>
            <a:avLst/>
            <a:gdLst>
              <a:gd name="connsiteX0" fmla="*/ 79983 w 464447"/>
              <a:gd name="connsiteY0" fmla="*/ 0 h 623454"/>
              <a:gd name="connsiteX1" fmla="*/ 28029 w 464447"/>
              <a:gd name="connsiteY1" fmla="*/ 342900 h 623454"/>
              <a:gd name="connsiteX2" fmla="*/ 464447 w 464447"/>
              <a:gd name="connsiteY2" fmla="*/ 623454 h 623454"/>
            </a:gdLst>
            <a:ahLst/>
            <a:cxnLst>
              <a:cxn ang="0">
                <a:pos x="connsiteX0" y="connsiteY0"/>
              </a:cxn>
              <a:cxn ang="0">
                <a:pos x="connsiteX1" y="connsiteY1"/>
              </a:cxn>
              <a:cxn ang="0">
                <a:pos x="connsiteX2" y="connsiteY2"/>
              </a:cxn>
            </a:cxnLst>
            <a:rect l="l" t="t" r="r" b="b"/>
            <a:pathLst>
              <a:path w="464447" h="623454">
                <a:moveTo>
                  <a:pt x="79983" y="0"/>
                </a:moveTo>
                <a:cubicBezTo>
                  <a:pt x="21967" y="119495"/>
                  <a:pt x="-36048" y="238991"/>
                  <a:pt x="28029" y="342900"/>
                </a:cubicBezTo>
                <a:cubicBezTo>
                  <a:pt x="92106" y="446809"/>
                  <a:pt x="278276" y="535131"/>
                  <a:pt x="464447" y="623454"/>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CasellaDiTesto 43"/>
          <p:cNvSpPr txBox="1"/>
          <p:nvPr/>
        </p:nvSpPr>
        <p:spPr>
          <a:xfrm>
            <a:off x="228600" y="6397823"/>
            <a:ext cx="5604996" cy="307777"/>
          </a:xfrm>
          <a:prstGeom prst="rect">
            <a:avLst/>
          </a:prstGeom>
          <a:noFill/>
        </p:spPr>
        <p:txBody>
          <a:bodyPr wrap="none" rtlCol="0">
            <a:spAutoFit/>
          </a:bodyPr>
          <a:lstStyle/>
          <a:p>
            <a:r>
              <a:rPr lang="it-IT" sz="1400" i="1" dirty="0" smtClean="0"/>
              <a:t>Liceo Statale «Alessandro Manzoni » - Caserta  –  Prof.ssa Angela Calandra</a:t>
            </a:r>
            <a:endParaRPr lang="it-IT" sz="1400" i="1" dirty="0"/>
          </a:p>
        </p:txBody>
      </p:sp>
    </p:spTree>
    <p:extLst>
      <p:ext uri="{BB962C8B-B14F-4D97-AF65-F5344CB8AC3E}">
        <p14:creationId xmlns:p14="http://schemas.microsoft.com/office/powerpoint/2010/main" val="81656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1000" y="1066800"/>
            <a:ext cx="8481001" cy="5715000"/>
          </a:xfrm>
        </p:spPr>
        <p:txBody>
          <a:bodyPr>
            <a:noAutofit/>
          </a:bodyPr>
          <a:lstStyle/>
          <a:p>
            <a:pPr marL="0" indent="0" algn="ctr">
              <a:buNone/>
            </a:pPr>
            <a:r>
              <a:rPr lang="it-IT" sz="3200" dirty="0" smtClean="0"/>
              <a:t>E’ </a:t>
            </a:r>
            <a:r>
              <a:rPr lang="it-IT" sz="3200" dirty="0"/>
              <a:t> </a:t>
            </a:r>
            <a:r>
              <a:rPr lang="it-IT" sz="3200" b="1" dirty="0"/>
              <a:t>uno spazio di archiviazione </a:t>
            </a:r>
            <a:r>
              <a:rPr lang="it-IT" sz="3200" b="1" dirty="0" smtClean="0"/>
              <a:t>personale</a:t>
            </a:r>
            <a:r>
              <a:rPr lang="it-IT" sz="3200" dirty="0" smtClean="0"/>
              <a:t> </a:t>
            </a:r>
            <a:r>
              <a:rPr lang="it-IT" sz="3200" dirty="0"/>
              <a:t>accessibile in qualsiasi momento ed in ogni luogo, avendo semplicemente una connessione ad Internet. </a:t>
            </a:r>
            <a:endParaRPr lang="it-IT" sz="2200" dirty="0" smtClean="0"/>
          </a:p>
          <a:p>
            <a:pPr marL="0" indent="0" algn="ctr">
              <a:buNone/>
            </a:pPr>
            <a:r>
              <a:rPr lang="it-IT" sz="2400" dirty="0" smtClean="0"/>
              <a:t>Il </a:t>
            </a:r>
            <a:r>
              <a:rPr lang="it-IT" sz="2400" b="1" dirty="0" err="1" smtClean="0"/>
              <a:t>Cloud</a:t>
            </a:r>
            <a:r>
              <a:rPr lang="it-IT" sz="2400" dirty="0" smtClean="0"/>
              <a:t> </a:t>
            </a:r>
            <a:r>
              <a:rPr lang="it-IT" sz="2400" dirty="0" err="1" smtClean="0"/>
              <a:t>e’</a:t>
            </a:r>
            <a:r>
              <a:rPr lang="it-IT" sz="2400" dirty="0" smtClean="0"/>
              <a:t> un unico «posto» nel quale mettere i </a:t>
            </a:r>
            <a:r>
              <a:rPr lang="it-IT" sz="2400" dirty="0" err="1" smtClean="0"/>
              <a:t>files</a:t>
            </a:r>
            <a:r>
              <a:rPr lang="it-IT" sz="2400" dirty="0" smtClean="0"/>
              <a:t> consentendone l’accesso da </a:t>
            </a:r>
            <a:r>
              <a:rPr lang="it-IT" sz="2400" dirty="0" err="1" smtClean="0"/>
              <a:t>devices</a:t>
            </a:r>
            <a:r>
              <a:rPr lang="it-IT" sz="2400" dirty="0" smtClean="0"/>
              <a:t> diversi, </a:t>
            </a:r>
            <a:r>
              <a:rPr lang="it-IT" sz="2400" dirty="0"/>
              <a:t>con la </a:t>
            </a:r>
            <a:r>
              <a:rPr lang="it-IT" sz="2400" dirty="0" smtClean="0"/>
              <a:t>possibilità </a:t>
            </a:r>
            <a:r>
              <a:rPr lang="it-IT" sz="2400" dirty="0"/>
              <a:t>di riscaricarli, modificarli, cancellarli, </a:t>
            </a:r>
            <a:r>
              <a:rPr lang="it-IT" sz="2400" dirty="0" smtClean="0"/>
              <a:t>aggiornarli, condividerli </a:t>
            </a:r>
            <a:r>
              <a:rPr lang="it-IT" sz="2400" dirty="0"/>
              <a:t>s</a:t>
            </a:r>
            <a:r>
              <a:rPr lang="it-IT" sz="2400" dirty="0" smtClean="0"/>
              <a:t>enza bisogno di portare con sé </a:t>
            </a:r>
            <a:r>
              <a:rPr lang="it-IT" sz="2400" b="1" dirty="0" smtClean="0"/>
              <a:t>Hard Disk esterni, USB </a:t>
            </a:r>
            <a:r>
              <a:rPr lang="it-IT" sz="2400" b="1" dirty="0" err="1" smtClean="0"/>
              <a:t>pen</a:t>
            </a:r>
            <a:r>
              <a:rPr lang="it-IT" sz="2400" b="1" dirty="0" smtClean="0"/>
              <a:t> </a:t>
            </a:r>
            <a:r>
              <a:rPr lang="it-IT" sz="2400" b="1" dirty="0" err="1" smtClean="0"/>
              <a:t>drives</a:t>
            </a:r>
            <a:r>
              <a:rPr lang="it-IT" sz="2400" b="1" dirty="0" smtClean="0"/>
              <a:t> </a:t>
            </a:r>
            <a:r>
              <a:rPr lang="it-IT" sz="2400" dirty="0" smtClean="0"/>
              <a:t>obbligandoci a trasferire i nostri file dall’uno all’altro </a:t>
            </a:r>
            <a:r>
              <a:rPr lang="it-IT" sz="2400" dirty="0" err="1" smtClean="0"/>
              <a:t>device</a:t>
            </a:r>
            <a:r>
              <a:rPr lang="it-IT" sz="2400" dirty="0" smtClean="0"/>
              <a:t> per mantenerli sempre aggiornati. Anche il </a:t>
            </a:r>
            <a:r>
              <a:rPr lang="it-IT" sz="2400" b="1" dirty="0" smtClean="0"/>
              <a:t>Backup</a:t>
            </a:r>
            <a:r>
              <a:rPr lang="it-IT" sz="2400" dirty="0" smtClean="0"/>
              <a:t> </a:t>
            </a:r>
            <a:r>
              <a:rPr lang="it-IT" sz="2400" dirty="0" err="1" smtClean="0"/>
              <a:t>e’</a:t>
            </a:r>
            <a:r>
              <a:rPr lang="it-IT" sz="2400" dirty="0" smtClean="0"/>
              <a:t> molto </a:t>
            </a:r>
            <a:r>
              <a:rPr lang="it-IT" sz="2400" dirty="0" err="1" smtClean="0"/>
              <a:t>piu’</a:t>
            </a:r>
            <a:r>
              <a:rPr lang="it-IT" sz="2400" dirty="0" smtClean="0"/>
              <a:t> comodo, pratico e </a:t>
            </a:r>
            <a:r>
              <a:rPr lang="it-IT" sz="2400" dirty="0"/>
              <a:t>sicuro. Tali file possono </a:t>
            </a:r>
            <a:r>
              <a:rPr lang="it-IT" sz="2400" dirty="0" smtClean="0"/>
              <a:t>anche essere condivisi </a:t>
            </a:r>
            <a:r>
              <a:rPr lang="it-IT" sz="2400" dirty="0"/>
              <a:t>con altri utenti i quali, in alcuni casi (vedi documenti elettronici come .doc o .</a:t>
            </a:r>
            <a:r>
              <a:rPr lang="it-IT" sz="2400" dirty="0" err="1"/>
              <a:t>xls</a:t>
            </a:r>
            <a:r>
              <a:rPr lang="it-IT" sz="2400" dirty="0"/>
              <a:t>), possono anche </a:t>
            </a:r>
            <a:r>
              <a:rPr lang="it-IT" sz="2400" b="1" dirty="0"/>
              <a:t>cooperare simultaneamente alla realizzazione degli stessi.</a:t>
            </a:r>
            <a:endParaRPr lang="it-IT" sz="2400" dirty="0"/>
          </a:p>
          <a:p>
            <a:pPr marL="0" indent="0" algn="ctr">
              <a:buNone/>
            </a:pPr>
            <a:endParaRPr lang="it-IT" sz="2400" dirty="0"/>
          </a:p>
        </p:txBody>
      </p:sp>
      <p:sp>
        <p:nvSpPr>
          <p:cNvPr id="4" name="Rettangolo 3"/>
          <p:cNvSpPr/>
          <p:nvPr/>
        </p:nvSpPr>
        <p:spPr>
          <a:xfrm>
            <a:off x="228600" y="285750"/>
            <a:ext cx="8763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5" name="Titolo 1"/>
          <p:cNvSpPr>
            <a:spLocks noGrp="1"/>
          </p:cNvSpPr>
          <p:nvPr>
            <p:ph type="title"/>
          </p:nvPr>
        </p:nvSpPr>
        <p:spPr>
          <a:xfrm>
            <a:off x="619125" y="327027"/>
            <a:ext cx="7886700" cy="777874"/>
          </a:xfrm>
        </p:spPr>
        <p:txBody>
          <a:bodyPr/>
          <a:lstStyle/>
          <a:p>
            <a:pPr algn="ctr"/>
            <a:r>
              <a:rPr lang="it-IT" b="1" dirty="0" smtClean="0">
                <a:solidFill>
                  <a:schemeClr val="accent5">
                    <a:lumMod val="75000"/>
                  </a:schemeClr>
                </a:solidFill>
                <a:latin typeface="+mn-lt"/>
              </a:rPr>
              <a:t>CLOUD</a:t>
            </a:r>
            <a:endParaRPr lang="it-IT" b="1" dirty="0">
              <a:solidFill>
                <a:schemeClr val="accent5">
                  <a:lumMod val="75000"/>
                </a:schemeClr>
              </a:solidFill>
              <a:latin typeface="+mn-lt"/>
            </a:endParaRPr>
          </a:p>
        </p:txBody>
      </p:sp>
      <p:sp>
        <p:nvSpPr>
          <p:cNvPr id="6" name="Rettangolo 5"/>
          <p:cNvSpPr/>
          <p:nvPr/>
        </p:nvSpPr>
        <p:spPr>
          <a:xfrm>
            <a:off x="228600" y="626745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pic>
        <p:nvPicPr>
          <p:cNvPr id="8" name="Picture 2" descr="http://www.liceomanzonicaserta.gov.it/wp-content/uploads/2015/07/LOGOMANZ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8698" y="6346923"/>
            <a:ext cx="693304" cy="409576"/>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228600" y="6397823"/>
            <a:ext cx="5604996" cy="307777"/>
          </a:xfrm>
          <a:prstGeom prst="rect">
            <a:avLst/>
          </a:prstGeom>
          <a:noFill/>
        </p:spPr>
        <p:txBody>
          <a:bodyPr wrap="none" rtlCol="0">
            <a:spAutoFit/>
          </a:bodyPr>
          <a:lstStyle/>
          <a:p>
            <a:r>
              <a:rPr lang="it-IT" sz="1400" i="1" dirty="0" smtClean="0"/>
              <a:t>Liceo Statale «Alessandro Manzoni » - Caserta  –  Prof.ssa Angela Calandra</a:t>
            </a:r>
            <a:endParaRPr lang="it-IT" sz="1400" i="1" dirty="0"/>
          </a:p>
        </p:txBody>
      </p:sp>
    </p:spTree>
    <p:extLst>
      <p:ext uri="{BB962C8B-B14F-4D97-AF65-F5344CB8AC3E}">
        <p14:creationId xmlns:p14="http://schemas.microsoft.com/office/powerpoint/2010/main" val="698659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28600" y="285750"/>
            <a:ext cx="8763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2" name="Titolo 1"/>
          <p:cNvSpPr>
            <a:spLocks noGrp="1"/>
          </p:cNvSpPr>
          <p:nvPr>
            <p:ph type="title"/>
          </p:nvPr>
        </p:nvSpPr>
        <p:spPr>
          <a:xfrm>
            <a:off x="619125" y="327027"/>
            <a:ext cx="7886700" cy="777874"/>
          </a:xfrm>
        </p:spPr>
        <p:txBody>
          <a:bodyPr/>
          <a:lstStyle/>
          <a:p>
            <a:pPr algn="ctr"/>
            <a:r>
              <a:rPr lang="it-IT" b="1" dirty="0" err="1" smtClean="0">
                <a:solidFill>
                  <a:schemeClr val="accent5">
                    <a:lumMod val="75000"/>
                  </a:schemeClr>
                </a:solidFill>
                <a:latin typeface="+mn-lt"/>
              </a:rPr>
              <a:t>OneDrive</a:t>
            </a:r>
            <a:endParaRPr lang="it-IT" b="1" dirty="0">
              <a:solidFill>
                <a:schemeClr val="accent5">
                  <a:lumMod val="75000"/>
                </a:schemeClr>
              </a:solidFill>
              <a:latin typeface="+mn-lt"/>
            </a:endParaRPr>
          </a:p>
        </p:txBody>
      </p:sp>
      <p:sp>
        <p:nvSpPr>
          <p:cNvPr id="3" name="Segnaposto contenuto 2"/>
          <p:cNvSpPr>
            <a:spLocks noGrp="1"/>
          </p:cNvSpPr>
          <p:nvPr>
            <p:ph idx="1"/>
          </p:nvPr>
        </p:nvSpPr>
        <p:spPr/>
        <p:txBody>
          <a:bodyPr/>
          <a:lstStyle/>
          <a:p>
            <a:pPr marL="0" indent="0" algn="ctr">
              <a:buNone/>
            </a:pPr>
            <a:r>
              <a:rPr lang="it-IT" sz="3200" b="1" dirty="0" err="1"/>
              <a:t>OneDrive</a:t>
            </a:r>
            <a:r>
              <a:rPr lang="it-IT" sz="3200" dirty="0"/>
              <a:t> è un servizio di </a:t>
            </a:r>
            <a:r>
              <a:rPr lang="it-IT" sz="3200" b="1" dirty="0"/>
              <a:t>archiviazione in </a:t>
            </a:r>
            <a:r>
              <a:rPr lang="it-IT" sz="3200" b="1" dirty="0" err="1" smtClean="0"/>
              <a:t>Clouding</a:t>
            </a:r>
            <a:r>
              <a:rPr lang="it-IT" sz="3200" dirty="0" smtClean="0"/>
              <a:t> </a:t>
            </a:r>
            <a:r>
              <a:rPr lang="it-IT" sz="3200" dirty="0"/>
              <a:t>sviluppato da </a:t>
            </a:r>
            <a:r>
              <a:rPr lang="it-IT" sz="3200" dirty="0" smtClean="0"/>
              <a:t>Microsoft. </a:t>
            </a:r>
          </a:p>
          <a:p>
            <a:pPr marL="0" indent="0" algn="ctr">
              <a:buNone/>
            </a:pPr>
            <a:endParaRPr lang="it-IT" dirty="0" smtClean="0"/>
          </a:p>
          <a:p>
            <a:pPr marL="0" indent="0" algn="just">
              <a:buNone/>
            </a:pPr>
            <a:r>
              <a:rPr lang="it-IT" i="1" dirty="0" smtClean="0"/>
              <a:t>Sfruttando </a:t>
            </a:r>
            <a:r>
              <a:rPr lang="it-IT" i="1" dirty="0"/>
              <a:t>un account Microsoft, </a:t>
            </a:r>
            <a:r>
              <a:rPr lang="it-IT" b="1" i="1" dirty="0"/>
              <a:t>è possibile archiviare file di qualsiasi tipo su una propria cartella personale nel </a:t>
            </a:r>
            <a:r>
              <a:rPr lang="it-IT" b="1" i="1" dirty="0" err="1" smtClean="0"/>
              <a:t>Cloud</a:t>
            </a:r>
            <a:r>
              <a:rPr lang="it-IT" i="1" dirty="0"/>
              <a:t>, utile per la fruizione dei dati stessi da qualsiasi dispositivo dotato di connessione ad internet, o per la conservazione sicura</a:t>
            </a:r>
            <a:r>
              <a:rPr lang="it-IT" i="1" dirty="0" smtClean="0"/>
              <a:t>.</a:t>
            </a:r>
          </a:p>
          <a:p>
            <a:pPr marL="0" indent="0">
              <a:buNone/>
            </a:pPr>
            <a:endParaRPr lang="it-IT" dirty="0"/>
          </a:p>
        </p:txBody>
      </p:sp>
      <p:sp>
        <p:nvSpPr>
          <p:cNvPr id="5" name="Rettangolo 4"/>
          <p:cNvSpPr/>
          <p:nvPr/>
        </p:nvSpPr>
        <p:spPr>
          <a:xfrm>
            <a:off x="228600" y="626745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pic>
        <p:nvPicPr>
          <p:cNvPr id="7" name="Picture 2" descr="http://www.liceomanzonicaserta.gov.it/wp-content/uploads/2015/07/LOGOMANZ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8698" y="6346923"/>
            <a:ext cx="693304" cy="4095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0"/>
          <p:cNvPicPr>
            <a:picLocks noChangeAspect="1"/>
          </p:cNvPicPr>
          <p:nvPr/>
        </p:nvPicPr>
        <p:blipFill>
          <a:blip r:embed="rId3"/>
          <a:stretch>
            <a:fillRect/>
          </a:stretch>
        </p:blipFill>
        <p:spPr>
          <a:xfrm>
            <a:off x="399422" y="367375"/>
            <a:ext cx="667378" cy="667378"/>
          </a:xfrm>
          <a:prstGeom prst="rect">
            <a:avLst/>
          </a:prstGeom>
        </p:spPr>
      </p:pic>
      <p:sp>
        <p:nvSpPr>
          <p:cNvPr id="9" name="CasellaDiTesto 8"/>
          <p:cNvSpPr txBox="1"/>
          <p:nvPr/>
        </p:nvSpPr>
        <p:spPr>
          <a:xfrm>
            <a:off x="228600" y="6397823"/>
            <a:ext cx="5604996" cy="307777"/>
          </a:xfrm>
          <a:prstGeom prst="rect">
            <a:avLst/>
          </a:prstGeom>
          <a:noFill/>
        </p:spPr>
        <p:txBody>
          <a:bodyPr wrap="none" rtlCol="0">
            <a:spAutoFit/>
          </a:bodyPr>
          <a:lstStyle/>
          <a:p>
            <a:r>
              <a:rPr lang="it-IT" sz="1400" i="1" dirty="0" smtClean="0"/>
              <a:t>Liceo Statale «Alessandro Manzoni » - Caserta  –  Prof.ssa Angela Calandra</a:t>
            </a:r>
            <a:endParaRPr lang="it-IT" sz="1400" i="1" dirty="0"/>
          </a:p>
        </p:txBody>
      </p:sp>
    </p:spTree>
    <p:extLst>
      <p:ext uri="{BB962C8B-B14F-4D97-AF65-F5344CB8AC3E}">
        <p14:creationId xmlns:p14="http://schemas.microsoft.com/office/powerpoint/2010/main" val="745152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28600" y="285750"/>
            <a:ext cx="8763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2" name="Titolo 1"/>
          <p:cNvSpPr>
            <a:spLocks noGrp="1"/>
          </p:cNvSpPr>
          <p:nvPr>
            <p:ph type="title"/>
          </p:nvPr>
        </p:nvSpPr>
        <p:spPr>
          <a:xfrm>
            <a:off x="619125" y="327027"/>
            <a:ext cx="7886700" cy="777874"/>
          </a:xfrm>
        </p:spPr>
        <p:txBody>
          <a:bodyPr/>
          <a:lstStyle/>
          <a:p>
            <a:pPr algn="ctr"/>
            <a:r>
              <a:rPr lang="it-IT" b="1" dirty="0" err="1" smtClean="0">
                <a:solidFill>
                  <a:schemeClr val="accent5">
                    <a:lumMod val="75000"/>
                  </a:schemeClr>
                </a:solidFill>
                <a:latin typeface="+mn-lt"/>
              </a:rPr>
              <a:t>OneDrive</a:t>
            </a:r>
            <a:endParaRPr lang="it-IT" b="1" dirty="0">
              <a:solidFill>
                <a:schemeClr val="accent5">
                  <a:lumMod val="75000"/>
                </a:schemeClr>
              </a:solidFill>
              <a:latin typeface="+mn-lt"/>
            </a:endParaRPr>
          </a:p>
        </p:txBody>
      </p:sp>
      <p:sp>
        <p:nvSpPr>
          <p:cNvPr id="5" name="Rettangolo 4"/>
          <p:cNvSpPr/>
          <p:nvPr/>
        </p:nvSpPr>
        <p:spPr>
          <a:xfrm>
            <a:off x="228600" y="626745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pic>
        <p:nvPicPr>
          <p:cNvPr id="7" name="Picture 2" descr="http://www.liceomanzonicaserta.gov.it/wp-content/uploads/2015/07/LOGOMANZ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8698" y="6346923"/>
            <a:ext cx="693304" cy="409576"/>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1"/>
          <p:cNvSpPr txBox="1">
            <a:spLocks/>
          </p:cNvSpPr>
          <p:nvPr/>
        </p:nvSpPr>
        <p:spPr>
          <a:xfrm>
            <a:off x="304800" y="1104901"/>
            <a:ext cx="8557202" cy="19430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err="1" smtClean="0">
                <a:latin typeface="+mn-lt"/>
              </a:rPr>
              <a:t>OneDrive</a:t>
            </a:r>
            <a:r>
              <a:rPr lang="it-IT" sz="3200" dirty="0" smtClean="0">
                <a:latin typeface="+mn-lt"/>
              </a:rPr>
              <a:t> è una normale </a:t>
            </a:r>
            <a:r>
              <a:rPr lang="it-IT" sz="3200" dirty="0" err="1" smtClean="0">
                <a:latin typeface="+mn-lt"/>
              </a:rPr>
              <a:t>app</a:t>
            </a:r>
            <a:r>
              <a:rPr lang="it-IT" sz="3200" dirty="0" smtClean="0">
                <a:latin typeface="+mn-lt"/>
              </a:rPr>
              <a:t> scaricabile dal Windows </a:t>
            </a:r>
            <a:r>
              <a:rPr lang="it-IT" sz="3200" dirty="0" err="1" smtClean="0">
                <a:latin typeface="+mn-lt"/>
              </a:rPr>
              <a:t>Store</a:t>
            </a:r>
            <a:r>
              <a:rPr lang="it-IT" sz="3200" dirty="0" smtClean="0">
                <a:latin typeface="+mn-lt"/>
              </a:rPr>
              <a:t>: una volta installato, il programma si integrerà perfettamente con il proprio computer.</a:t>
            </a:r>
            <a:endParaRPr lang="it-IT" sz="3200" dirty="0">
              <a:latin typeface="+mn-lt"/>
            </a:endParaRPr>
          </a:p>
        </p:txBody>
      </p:sp>
      <p:sp>
        <p:nvSpPr>
          <p:cNvPr id="10" name="Segnaposto contenuto 2"/>
          <p:cNvSpPr>
            <a:spLocks noGrp="1"/>
          </p:cNvSpPr>
          <p:nvPr>
            <p:ph idx="1"/>
          </p:nvPr>
        </p:nvSpPr>
        <p:spPr>
          <a:xfrm>
            <a:off x="628650" y="3124200"/>
            <a:ext cx="7886700" cy="3124200"/>
          </a:xfrm>
        </p:spPr>
        <p:txBody>
          <a:bodyPr>
            <a:normAutofit/>
          </a:bodyPr>
          <a:lstStyle/>
          <a:p>
            <a:pPr marL="0" indent="0" algn="ctr">
              <a:buNone/>
            </a:pPr>
            <a:r>
              <a:rPr lang="it-IT" dirty="0" smtClean="0"/>
              <a:t>Il </a:t>
            </a:r>
            <a:r>
              <a:rPr lang="it-IT" dirty="0"/>
              <a:t>vero punto di forza di </a:t>
            </a:r>
            <a:r>
              <a:rPr lang="it-IT" dirty="0" err="1"/>
              <a:t>OneDrive</a:t>
            </a:r>
            <a:r>
              <a:rPr lang="it-IT" dirty="0"/>
              <a:t> è </a:t>
            </a:r>
            <a:r>
              <a:rPr lang="it-IT" b="1" dirty="0"/>
              <a:t>la sua versione web via </a:t>
            </a:r>
            <a:r>
              <a:rPr lang="it-IT" b="1" dirty="0" smtClean="0"/>
              <a:t>browser, </a:t>
            </a:r>
            <a:r>
              <a:rPr lang="it-IT" dirty="0" smtClean="0"/>
              <a:t>disponibile all’indirizzo </a:t>
            </a:r>
            <a:r>
              <a:rPr lang="it-IT" dirty="0" smtClean="0">
                <a:hlinkClick r:id="rId3" tooltip="OneDrive: client Web"/>
              </a:rPr>
              <a:t>onedrive.live.com</a:t>
            </a:r>
            <a:r>
              <a:rPr lang="it-IT" dirty="0"/>
              <a:t>.</a:t>
            </a:r>
            <a:r>
              <a:rPr lang="it-IT" dirty="0" smtClean="0"/>
              <a:t> </a:t>
            </a:r>
          </a:p>
          <a:p>
            <a:pPr marL="0" indent="0" algn="ctr">
              <a:buNone/>
            </a:pPr>
            <a:r>
              <a:rPr lang="it-IT" dirty="0" smtClean="0"/>
              <a:t>L’applicazione </a:t>
            </a:r>
            <a:r>
              <a:rPr lang="it-IT" dirty="0"/>
              <a:t>online offre </a:t>
            </a:r>
            <a:r>
              <a:rPr lang="it-IT" dirty="0" smtClean="0"/>
              <a:t>la </a:t>
            </a:r>
            <a:r>
              <a:rPr lang="it-IT" dirty="0"/>
              <a:t>possibilità di creare rapidamente documenti Word, Excel, </a:t>
            </a:r>
            <a:r>
              <a:rPr lang="it-IT" dirty="0" err="1"/>
              <a:t>Powerpoint</a:t>
            </a:r>
            <a:r>
              <a:rPr lang="it-IT" dirty="0"/>
              <a:t> e appunti </a:t>
            </a:r>
            <a:r>
              <a:rPr lang="it-IT" b="1" dirty="0"/>
              <a:t>OneNote</a:t>
            </a:r>
            <a:r>
              <a:rPr lang="it-IT" dirty="0"/>
              <a:t>, da modificare rapidamente nelle versioni online dei suddetti </a:t>
            </a:r>
            <a:r>
              <a:rPr lang="it-IT" dirty="0" smtClean="0"/>
              <a:t>programmi.</a:t>
            </a:r>
            <a:endParaRPr lang="it-IT" dirty="0"/>
          </a:p>
        </p:txBody>
      </p:sp>
      <p:pic>
        <p:nvPicPr>
          <p:cNvPr id="11" name="Picture 80"/>
          <p:cNvPicPr>
            <a:picLocks noChangeAspect="1"/>
          </p:cNvPicPr>
          <p:nvPr/>
        </p:nvPicPr>
        <p:blipFill>
          <a:blip r:embed="rId4"/>
          <a:stretch>
            <a:fillRect/>
          </a:stretch>
        </p:blipFill>
        <p:spPr>
          <a:xfrm>
            <a:off x="399422" y="367375"/>
            <a:ext cx="667378" cy="667378"/>
          </a:xfrm>
          <a:prstGeom prst="rect">
            <a:avLst/>
          </a:prstGeom>
        </p:spPr>
      </p:pic>
      <p:sp>
        <p:nvSpPr>
          <p:cNvPr id="12" name="CasellaDiTesto 11"/>
          <p:cNvSpPr txBox="1"/>
          <p:nvPr/>
        </p:nvSpPr>
        <p:spPr>
          <a:xfrm>
            <a:off x="228600" y="6397823"/>
            <a:ext cx="5604996" cy="307777"/>
          </a:xfrm>
          <a:prstGeom prst="rect">
            <a:avLst/>
          </a:prstGeom>
          <a:noFill/>
        </p:spPr>
        <p:txBody>
          <a:bodyPr wrap="none" rtlCol="0">
            <a:spAutoFit/>
          </a:bodyPr>
          <a:lstStyle/>
          <a:p>
            <a:r>
              <a:rPr lang="it-IT" sz="1400" i="1" dirty="0" smtClean="0"/>
              <a:t>Liceo Statale «Alessandro Manzoni » - Caserta  –  Prof.ssa Angela Calandra</a:t>
            </a:r>
            <a:endParaRPr lang="it-IT" sz="1400" i="1" dirty="0"/>
          </a:p>
        </p:txBody>
      </p:sp>
    </p:spTree>
    <p:extLst>
      <p:ext uri="{BB962C8B-B14F-4D97-AF65-F5344CB8AC3E}">
        <p14:creationId xmlns:p14="http://schemas.microsoft.com/office/powerpoint/2010/main" val="3747805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28600" y="285750"/>
            <a:ext cx="87630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sp>
        <p:nvSpPr>
          <p:cNvPr id="5" name="Titolo 1"/>
          <p:cNvSpPr>
            <a:spLocks noGrp="1"/>
          </p:cNvSpPr>
          <p:nvPr>
            <p:ph type="title"/>
          </p:nvPr>
        </p:nvSpPr>
        <p:spPr>
          <a:xfrm>
            <a:off x="619125" y="327027"/>
            <a:ext cx="7886700" cy="777874"/>
          </a:xfrm>
        </p:spPr>
        <p:txBody>
          <a:bodyPr/>
          <a:lstStyle/>
          <a:p>
            <a:pPr algn="ctr"/>
            <a:r>
              <a:rPr lang="it-IT" b="1" dirty="0" smtClean="0">
                <a:solidFill>
                  <a:schemeClr val="accent5">
                    <a:lumMod val="75000"/>
                  </a:schemeClr>
                </a:solidFill>
                <a:latin typeface="+mn-lt"/>
              </a:rPr>
              <a:t>OneNote</a:t>
            </a:r>
            <a:endParaRPr lang="it-IT" b="1" dirty="0">
              <a:solidFill>
                <a:schemeClr val="accent5">
                  <a:lumMod val="75000"/>
                </a:schemeClr>
              </a:solidFill>
              <a:latin typeface="+mn-lt"/>
            </a:endParaRPr>
          </a:p>
        </p:txBody>
      </p:sp>
      <p:sp>
        <p:nvSpPr>
          <p:cNvPr id="6" name="Rettangolo 5"/>
          <p:cNvSpPr/>
          <p:nvPr/>
        </p:nvSpPr>
        <p:spPr>
          <a:xfrm>
            <a:off x="228600" y="6267450"/>
            <a:ext cx="87630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4">
                  <a:lumMod val="60000"/>
                  <a:lumOff val="40000"/>
                </a:schemeClr>
              </a:solidFill>
            </a:endParaRPr>
          </a:p>
        </p:txBody>
      </p:sp>
      <p:pic>
        <p:nvPicPr>
          <p:cNvPr id="8" name="Picture 2" descr="http://www.liceomanzonicaserta.gov.it/wp-content/uploads/2015/07/LOGOMANZ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8698" y="6346923"/>
            <a:ext cx="693304" cy="4095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3"/>
          <p:cNvPicPr>
            <a:picLocks noChangeAspect="1"/>
          </p:cNvPicPr>
          <p:nvPr/>
        </p:nvPicPr>
        <p:blipFill>
          <a:blip r:embed="rId3"/>
          <a:stretch>
            <a:fillRect/>
          </a:stretch>
        </p:blipFill>
        <p:spPr>
          <a:xfrm>
            <a:off x="457200" y="379144"/>
            <a:ext cx="876299" cy="575212"/>
          </a:xfrm>
          <a:prstGeom prst="rect">
            <a:avLst/>
          </a:prstGeom>
        </p:spPr>
      </p:pic>
      <p:sp>
        <p:nvSpPr>
          <p:cNvPr id="11" name="Segnaposto contenuto 2"/>
          <p:cNvSpPr>
            <a:spLocks noGrp="1"/>
          </p:cNvSpPr>
          <p:nvPr>
            <p:ph idx="1"/>
          </p:nvPr>
        </p:nvSpPr>
        <p:spPr>
          <a:xfrm>
            <a:off x="457200" y="1101436"/>
            <a:ext cx="8382000" cy="1828800"/>
          </a:xfrm>
        </p:spPr>
        <p:txBody>
          <a:bodyPr>
            <a:noAutofit/>
          </a:bodyPr>
          <a:lstStyle/>
          <a:p>
            <a:pPr marL="0" indent="0" algn="ctr">
              <a:buNone/>
            </a:pPr>
            <a:r>
              <a:rPr lang="it-IT" sz="3200" b="1" dirty="0"/>
              <a:t>OneNote</a:t>
            </a:r>
            <a:r>
              <a:rPr lang="it-IT" sz="3200" dirty="0"/>
              <a:t> è un blocco appunti digitale in cui memorizzare </a:t>
            </a:r>
            <a:r>
              <a:rPr lang="it-IT" sz="3200" dirty="0" smtClean="0"/>
              <a:t>note </a:t>
            </a:r>
            <a:r>
              <a:rPr lang="it-IT" sz="3200" dirty="0"/>
              <a:t>e </a:t>
            </a:r>
            <a:r>
              <a:rPr lang="it-IT" sz="3200" dirty="0" smtClean="0"/>
              <a:t>informazioni, </a:t>
            </a:r>
            <a:r>
              <a:rPr lang="it-IT" sz="3200" dirty="0"/>
              <a:t>ovvero tutto quello è necessario ricordare </a:t>
            </a:r>
            <a:r>
              <a:rPr lang="it-IT" sz="3200" dirty="0" smtClean="0"/>
              <a:t>o </a:t>
            </a:r>
            <a:r>
              <a:rPr lang="it-IT" sz="3200" dirty="0"/>
              <a:t>gestire a casa, al lavoro o a scuola</a:t>
            </a:r>
            <a:r>
              <a:rPr lang="it-IT" sz="3200" dirty="0" smtClean="0"/>
              <a:t>.</a:t>
            </a:r>
            <a:endParaRPr lang="it-IT" sz="3200" dirty="0"/>
          </a:p>
        </p:txBody>
      </p:sp>
      <p:sp>
        <p:nvSpPr>
          <p:cNvPr id="12" name="Segnaposto contenuto 2"/>
          <p:cNvSpPr txBox="1">
            <a:spLocks/>
          </p:cNvSpPr>
          <p:nvPr/>
        </p:nvSpPr>
        <p:spPr>
          <a:xfrm>
            <a:off x="228600" y="3121025"/>
            <a:ext cx="8763000" cy="3127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2400" dirty="0" smtClean="0"/>
              <a:t>I blocchi appunti di OneNote non si esauriscono mai. È possibile riorganizzarli, stamparli e condividerli facilmente. Includono inoltre una caratteristica di ricerca rapida per recuperare immediatamente tutte le informazioni desiderate. In OneNote non è disponibile il pulsante «Salva» perché non è necessario salvare il lavoro come in altre applicazioni: i blocchi appunti vengono salvati automaticamente, indipendentemente dall'entità delle modifiche apportate. In tal modo è possibile concentrarsi sui progetti, sui concetti e sulle idee anziché preoccuparsi dei file</a:t>
            </a:r>
          </a:p>
          <a:p>
            <a:pPr algn="ctr"/>
            <a:endParaRPr lang="it-IT" sz="2400" dirty="0"/>
          </a:p>
        </p:txBody>
      </p:sp>
      <p:sp>
        <p:nvSpPr>
          <p:cNvPr id="13" name="CasellaDiTesto 12"/>
          <p:cNvSpPr txBox="1"/>
          <p:nvPr/>
        </p:nvSpPr>
        <p:spPr>
          <a:xfrm>
            <a:off x="228600" y="6397823"/>
            <a:ext cx="5604996" cy="307777"/>
          </a:xfrm>
          <a:prstGeom prst="rect">
            <a:avLst/>
          </a:prstGeom>
          <a:noFill/>
        </p:spPr>
        <p:txBody>
          <a:bodyPr wrap="none" rtlCol="0">
            <a:spAutoFit/>
          </a:bodyPr>
          <a:lstStyle/>
          <a:p>
            <a:r>
              <a:rPr lang="it-IT" sz="1400" i="1" dirty="0" smtClean="0"/>
              <a:t>Liceo Statale «Alessandro Manzoni » - Caserta  –  Prof.ssa Angela Calandra</a:t>
            </a:r>
            <a:endParaRPr lang="it-IT" sz="1400" i="1" dirty="0"/>
          </a:p>
        </p:txBody>
      </p:sp>
    </p:spTree>
    <p:extLst>
      <p:ext uri="{BB962C8B-B14F-4D97-AF65-F5344CB8AC3E}">
        <p14:creationId xmlns:p14="http://schemas.microsoft.com/office/powerpoint/2010/main" val="3919531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OfficeLight_16x9</Template>
  <TotalTime>702</TotalTime>
  <Words>1483</Words>
  <Application>Microsoft Office PowerPoint</Application>
  <PresentationFormat>Presentazione su schermo (4:3)</PresentationFormat>
  <Paragraphs>105</Paragraphs>
  <Slides>23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23</vt:i4>
      </vt:variant>
    </vt:vector>
  </HeadingPairs>
  <TitlesOfParts>
    <vt:vector size="28" baseType="lpstr">
      <vt:lpstr>Andalus</vt:lpstr>
      <vt:lpstr>Arial</vt:lpstr>
      <vt:lpstr>Calibri</vt:lpstr>
      <vt:lpstr>Calibri Light</vt:lpstr>
      <vt:lpstr>Office Theme</vt:lpstr>
      <vt:lpstr>Presentazione standard di PowerPoint</vt:lpstr>
      <vt:lpstr>ERASMUS +</vt:lpstr>
      <vt:lpstr>First Mobility</vt:lpstr>
      <vt:lpstr>Karl-Franzens University</vt:lpstr>
      <vt:lpstr>Di cosa si tratta ?</vt:lpstr>
      <vt:lpstr>CLOUD</vt:lpstr>
      <vt:lpstr>OneDrive</vt:lpstr>
      <vt:lpstr>OneDrive</vt:lpstr>
      <vt:lpstr>OneNote</vt:lpstr>
      <vt:lpstr>OneNote</vt:lpstr>
      <vt:lpstr>Office Lens</vt:lpstr>
      <vt:lpstr>Office Lens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calandra</dc:creator>
  <cp:lastModifiedBy>angela calandra</cp:lastModifiedBy>
  <cp:revision>85</cp:revision>
  <dcterms:created xsi:type="dcterms:W3CDTF">2015-09-07T18:46:50Z</dcterms:created>
  <dcterms:modified xsi:type="dcterms:W3CDTF">2016-01-20T20:38:13Z</dcterms:modified>
</cp:coreProperties>
</file>