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3546-4081-4C2A-B5A7-3C00CB8D9653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B614-6CDF-46C5-92D4-21644E5392F1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3546-4081-4C2A-B5A7-3C00CB8D9653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B614-6CDF-46C5-92D4-21644E5392F1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3546-4081-4C2A-B5A7-3C00CB8D9653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B614-6CDF-46C5-92D4-21644E5392F1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3546-4081-4C2A-B5A7-3C00CB8D9653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B614-6CDF-46C5-92D4-21644E5392F1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3546-4081-4C2A-B5A7-3C00CB8D9653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B614-6CDF-46C5-92D4-21644E5392F1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3546-4081-4C2A-B5A7-3C00CB8D9653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B614-6CDF-46C5-92D4-21644E5392F1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3546-4081-4C2A-B5A7-3C00CB8D9653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B614-6CDF-46C5-92D4-21644E5392F1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3546-4081-4C2A-B5A7-3C00CB8D9653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B614-6CDF-46C5-92D4-21644E5392F1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3546-4081-4C2A-B5A7-3C00CB8D9653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B614-6CDF-46C5-92D4-21644E5392F1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3546-4081-4C2A-B5A7-3C00CB8D9653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B614-6CDF-46C5-92D4-21644E5392F1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3546-4081-4C2A-B5A7-3C00CB8D9653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B614-6CDF-46C5-92D4-21644E5392F1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33546-4081-4C2A-B5A7-3C00CB8D9653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CB614-6CDF-46C5-92D4-21644E5392F1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choolsonline.britishcouncil.org/international-learning/global-them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dimension.org.uk" TargetMode="External"/><Relationship Id="rId2" Type="http://schemas.openxmlformats.org/officeDocument/2006/relationships/hyperlink" Target="http://www.schoolsonline.britishcouncil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www.oxfam.org.uk/education" TargetMode="External"/><Relationship Id="rId4" Type="http://schemas.openxmlformats.org/officeDocument/2006/relationships/hyperlink" Target="http://www.bbc.co.uk/schools/primarylanguage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choolsonline.britishcouncil.org/international-learning/global-them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Planning the European Dimension in Your Curriculum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Some ways forward for </a:t>
            </a:r>
            <a:r>
              <a:rPr lang="en-GB" b="1" dirty="0" smtClean="0"/>
              <a:t>your</a:t>
            </a:r>
            <a:r>
              <a:rPr lang="en-GB" dirty="0" smtClean="0"/>
              <a:t> school</a:t>
            </a:r>
            <a:endParaRPr lang="en-GB" dirty="0"/>
          </a:p>
        </p:txBody>
      </p:sp>
      <p:pic>
        <p:nvPicPr>
          <p:cNvPr id="4" name="Picture 3" descr="New Pic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5444982"/>
            <a:ext cx="1445474" cy="7203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7" y="5733256"/>
            <a:ext cx="347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Monday 23</a:t>
            </a:r>
            <a:r>
              <a:rPr lang="en-GB" baseline="30000" dirty="0"/>
              <a:t>rd</a:t>
            </a:r>
            <a:r>
              <a:rPr lang="en-GB" dirty="0"/>
              <a:t> November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The Core Themes for Developing the European Dimension.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Identity and belonging</a:t>
            </a:r>
          </a:p>
          <a:p>
            <a:r>
              <a:rPr lang="en-GB" dirty="0" smtClean="0"/>
              <a:t>Sustainable living</a:t>
            </a:r>
          </a:p>
          <a:p>
            <a:r>
              <a:rPr lang="en-GB" dirty="0" smtClean="0"/>
              <a:t>Conflict and peace</a:t>
            </a:r>
          </a:p>
          <a:p>
            <a:r>
              <a:rPr lang="en-GB" dirty="0" smtClean="0"/>
              <a:t>Fairness and equality</a:t>
            </a:r>
          </a:p>
          <a:p>
            <a:r>
              <a:rPr lang="en-GB" dirty="0" smtClean="0"/>
              <a:t>Rights and responsibilities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See </a:t>
            </a:r>
            <a:r>
              <a:rPr lang="en-GB" dirty="0" smtClean="0">
                <a:hlinkClick r:id="rId2"/>
              </a:rPr>
              <a:t>https://schoolsonline.britishcouncil.org</a:t>
            </a:r>
            <a:r>
              <a:rPr lang="en-GB" dirty="0">
                <a:hlinkClick r:id="rId2"/>
              </a:rPr>
              <a:t>/international-learning/global-themes</a:t>
            </a:r>
            <a:r>
              <a:rPr lang="en-GB" dirty="0"/>
              <a:t> 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New Pic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5661248"/>
            <a:ext cx="1751544" cy="764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www.schoolsonline.britishcouncil.org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www.globaldimension.org.uk</a:t>
            </a:r>
            <a:endParaRPr lang="en-US" dirty="0"/>
          </a:p>
          <a:p>
            <a:r>
              <a:rPr lang="en-US" dirty="0" smtClean="0">
                <a:hlinkClick r:id="rId4"/>
              </a:rPr>
              <a:t>www.bbc.co.uk/schools/primarylanguages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www.oxfam.org.uk</a:t>
            </a:r>
            <a:r>
              <a:rPr lang="en-US" smtClean="0">
                <a:hlinkClick r:id="rId5"/>
              </a:rPr>
              <a:t>/education</a:t>
            </a:r>
            <a:endParaRPr lang="en-US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New Pictur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04248" y="5661248"/>
            <a:ext cx="1751544" cy="7647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33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Complete the classifying activity (see worksheet)</a:t>
            </a:r>
          </a:p>
          <a:p>
            <a:r>
              <a:rPr lang="en-GB" dirty="0" smtClean="0"/>
              <a:t>Choose one core </a:t>
            </a:r>
            <a:r>
              <a:rPr lang="en-GB" dirty="0" smtClean="0">
                <a:solidFill>
                  <a:srgbClr val="FF0000"/>
                </a:solidFill>
              </a:rPr>
              <a:t>skill</a:t>
            </a:r>
            <a:r>
              <a:rPr lang="en-GB" dirty="0" smtClean="0"/>
              <a:t> and one core </a:t>
            </a:r>
            <a:r>
              <a:rPr lang="en-GB" dirty="0" smtClean="0">
                <a:solidFill>
                  <a:srgbClr val="FF0000"/>
                </a:solidFill>
              </a:rPr>
              <a:t>theme</a:t>
            </a:r>
            <a:r>
              <a:rPr lang="en-GB" dirty="0" smtClean="0"/>
              <a:t> and discuss HOW you would integrate each one into your teaching and learning</a:t>
            </a:r>
          </a:p>
          <a:p>
            <a:r>
              <a:rPr lang="en-GB" dirty="0" smtClean="0"/>
              <a:t>Plenary to share experiences</a:t>
            </a:r>
          </a:p>
          <a:p>
            <a:r>
              <a:rPr lang="en-GB" dirty="0"/>
              <a:t>V</a:t>
            </a:r>
            <a:r>
              <a:rPr lang="en-GB" dirty="0" smtClean="0"/>
              <a:t>isit the British Council website and evaluate one of the global theme case </a:t>
            </a:r>
            <a:r>
              <a:rPr lang="en-GB" smtClean="0"/>
              <a:t>studies</a:t>
            </a:r>
            <a:r>
              <a:rPr lang="en-GB" smtClean="0">
                <a:hlinkClick r:id="rId2"/>
              </a:rPr>
              <a:t>https</a:t>
            </a:r>
            <a:r>
              <a:rPr lang="en-GB" dirty="0" smtClean="0">
                <a:hlinkClick r:id="rId2"/>
              </a:rPr>
              <a:t>://schoolsonline.britishcouncil.org/international-learning/global-themes</a:t>
            </a:r>
            <a:r>
              <a:rPr lang="en-GB" dirty="0" smtClean="0"/>
              <a:t>  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New Pic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5661248"/>
            <a:ext cx="1535520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 up - Where in the World?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492896"/>
            <a:ext cx="7931224" cy="3633267"/>
          </a:xfrm>
        </p:spPr>
        <p:txBody>
          <a:bodyPr/>
          <a:lstStyle/>
          <a:p>
            <a:r>
              <a:rPr lang="en-US" dirty="0" smtClean="0"/>
              <a:t>Think about the aims and objectives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your school in developing the European dimension? </a:t>
            </a:r>
          </a:p>
          <a:p>
            <a:r>
              <a:rPr lang="en-US" dirty="0" smtClean="0"/>
              <a:t>Write them down to share with the group</a:t>
            </a:r>
            <a:endParaRPr lang="en-US" dirty="0"/>
          </a:p>
        </p:txBody>
      </p:sp>
      <p:pic>
        <p:nvPicPr>
          <p:cNvPr id="4" name="Picture 3" descr="New Pic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5444982"/>
            <a:ext cx="1445474" cy="7203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1704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The European Dimension in the Curriculum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Working with partner schools abroad</a:t>
            </a:r>
          </a:p>
          <a:p>
            <a:r>
              <a:rPr lang="en-GB" dirty="0" smtClean="0"/>
              <a:t>Promotes positive attitudes</a:t>
            </a:r>
          </a:p>
          <a:p>
            <a:r>
              <a:rPr lang="en-GB" dirty="0" smtClean="0"/>
              <a:t>Working towards national curricular objectives</a:t>
            </a:r>
          </a:p>
          <a:p>
            <a:r>
              <a:rPr lang="en-GB" dirty="0" smtClean="0"/>
              <a:t>Encourages an appreciation of diversity</a:t>
            </a:r>
          </a:p>
          <a:p>
            <a:r>
              <a:rPr lang="en-GB" dirty="0" smtClean="0"/>
              <a:t>Promotes global citizenship</a:t>
            </a:r>
          </a:p>
          <a:p>
            <a:r>
              <a:rPr lang="en-GB" dirty="0" smtClean="0"/>
              <a:t>Exposes educators to new practices and perspectives</a:t>
            </a:r>
          </a:p>
          <a:p>
            <a:r>
              <a:rPr lang="en-GB" dirty="0" smtClean="0"/>
              <a:t>For young people, it prepares them for life in a global society</a:t>
            </a:r>
            <a:endParaRPr lang="en-GB" dirty="0"/>
          </a:p>
        </p:txBody>
      </p:sp>
      <p:pic>
        <p:nvPicPr>
          <p:cNvPr id="4" name="Picture 3" descr="New Pic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82853" y="5486400"/>
            <a:ext cx="1528010" cy="8478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What are the aims of the European Dimension in your Curriculum?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To enhance a sense of identity and belonging and to become responsible global citizens</a:t>
            </a:r>
          </a:p>
          <a:p>
            <a:r>
              <a:rPr lang="en-GB" dirty="0" smtClean="0"/>
              <a:t>To promote peace and harmony</a:t>
            </a:r>
          </a:p>
          <a:p>
            <a:r>
              <a:rPr lang="en-GB" dirty="0" smtClean="0"/>
              <a:t>To enhance sustainable living</a:t>
            </a:r>
          </a:p>
          <a:p>
            <a:r>
              <a:rPr lang="en-GB" dirty="0" smtClean="0"/>
              <a:t>To motivate pupils</a:t>
            </a:r>
          </a:p>
          <a:p>
            <a:r>
              <a:rPr lang="en-GB" dirty="0" smtClean="0"/>
              <a:t>To promote each of the objectives in the previous slide</a:t>
            </a:r>
          </a:p>
          <a:p>
            <a:r>
              <a:rPr lang="en-GB" dirty="0" smtClean="0"/>
              <a:t>To raise standards in your school</a:t>
            </a:r>
          </a:p>
          <a:p>
            <a:r>
              <a:rPr lang="en-GB" dirty="0" smtClean="0"/>
              <a:t>To promote effective use of ICT to achieve the above aims</a:t>
            </a:r>
            <a:endParaRPr lang="en-GB" dirty="0"/>
          </a:p>
        </p:txBody>
      </p:sp>
      <p:pic>
        <p:nvPicPr>
          <p:cNvPr id="4" name="Picture 3" descr="New Pic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661248"/>
            <a:ext cx="1728192" cy="692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European/International Learning in the Classroom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Classroom resources</a:t>
            </a:r>
          </a:p>
          <a:p>
            <a:r>
              <a:rPr lang="en-GB" dirty="0" smtClean="0"/>
              <a:t>Partnerships</a:t>
            </a:r>
          </a:p>
          <a:p>
            <a:r>
              <a:rPr lang="en-GB" dirty="0" smtClean="0"/>
              <a:t>Professional Development</a:t>
            </a:r>
          </a:p>
          <a:p>
            <a:r>
              <a:rPr lang="en-GB" dirty="0" smtClean="0"/>
              <a:t>A framework for learning</a:t>
            </a:r>
            <a:endParaRPr lang="en-GB" dirty="0"/>
          </a:p>
        </p:txBody>
      </p:sp>
      <p:pic>
        <p:nvPicPr>
          <p:cNvPr id="4" name="Picture 3" descr="New Pic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661248"/>
            <a:ext cx="1535520" cy="836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Steps to Develop the European Dimension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Appoint a European Co-ordinator with a job description (See examples and discuss)</a:t>
            </a:r>
          </a:p>
          <a:p>
            <a:r>
              <a:rPr lang="en-GB" dirty="0" smtClean="0"/>
              <a:t>Assemble a team of like-minded teachers</a:t>
            </a:r>
          </a:p>
          <a:p>
            <a:r>
              <a:rPr lang="en-GB" dirty="0" smtClean="0"/>
              <a:t>Identify the subject areas that are likely to be key leaders in the European Dimension</a:t>
            </a:r>
          </a:p>
          <a:p>
            <a:r>
              <a:rPr lang="en-GB" dirty="0" smtClean="0"/>
              <a:t>Conduct an audit of teaching and learning activities from the above persons</a:t>
            </a:r>
          </a:p>
          <a:p>
            <a:r>
              <a:rPr lang="en-GB" dirty="0" smtClean="0"/>
              <a:t>Now you are ready to make a whole-school approach to the European Dimension </a:t>
            </a:r>
            <a:endParaRPr lang="en-GB" dirty="0"/>
          </a:p>
        </p:txBody>
      </p:sp>
      <p:pic>
        <p:nvPicPr>
          <p:cNvPr id="4" name="Picture 3" descr="New Pic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5805264"/>
            <a:ext cx="1607528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English Schools and European/International Learning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Register the school online with the UK National Agency – The British Council </a:t>
            </a:r>
          </a:p>
          <a:p>
            <a:r>
              <a:rPr lang="en-GB" dirty="0" smtClean="0"/>
              <a:t>Access classroom resources for use with pupils to increase the pupils’ understanding of International Learning</a:t>
            </a:r>
          </a:p>
          <a:p>
            <a:r>
              <a:rPr lang="en-GB" dirty="0" smtClean="0"/>
              <a:t>Find a partner school to collaborate curriculum activities</a:t>
            </a:r>
          </a:p>
          <a:p>
            <a:r>
              <a:rPr lang="en-GB" dirty="0" smtClean="0"/>
              <a:t>Employ a Language Assistant</a:t>
            </a:r>
          </a:p>
          <a:p>
            <a:r>
              <a:rPr lang="en-GB" dirty="0" smtClean="0"/>
              <a:t>Seek suitable accreditation for the school (The International School Award ) and various </a:t>
            </a:r>
            <a:r>
              <a:rPr lang="en-GB" dirty="0" err="1" smtClean="0"/>
              <a:t>Europass</a:t>
            </a:r>
            <a:r>
              <a:rPr lang="en-GB" dirty="0" smtClean="0"/>
              <a:t>/</a:t>
            </a:r>
            <a:r>
              <a:rPr lang="en-GB" dirty="0" err="1" smtClean="0"/>
              <a:t>eTwinning</a:t>
            </a:r>
            <a:r>
              <a:rPr lang="en-GB" dirty="0" smtClean="0"/>
              <a:t> certificates for teachers and pupils. </a:t>
            </a:r>
            <a:endParaRPr lang="en-GB" dirty="0"/>
          </a:p>
        </p:txBody>
      </p:sp>
      <p:pic>
        <p:nvPicPr>
          <p:cNvPr id="4" name="Picture 3" descr="New Pic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5733256"/>
            <a:ext cx="1535520" cy="836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core skills and themes of the European dimension?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12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The Core Skills for European Dimension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Digital Literacy</a:t>
            </a:r>
          </a:p>
          <a:p>
            <a:r>
              <a:rPr lang="en-GB" dirty="0" smtClean="0"/>
              <a:t>Critical thinking and problem solving</a:t>
            </a:r>
          </a:p>
          <a:p>
            <a:r>
              <a:rPr lang="en-GB" dirty="0" smtClean="0"/>
              <a:t>Creativity and imagination</a:t>
            </a:r>
          </a:p>
          <a:p>
            <a:r>
              <a:rPr lang="en-GB" dirty="0" smtClean="0"/>
              <a:t>Student Leadership</a:t>
            </a:r>
          </a:p>
          <a:p>
            <a:r>
              <a:rPr lang="en-GB" dirty="0" smtClean="0"/>
              <a:t>Collaboration and communication</a:t>
            </a:r>
          </a:p>
          <a:p>
            <a:r>
              <a:rPr lang="en-GB" dirty="0" smtClean="0"/>
              <a:t>Citizenship</a:t>
            </a:r>
          </a:p>
          <a:p>
            <a:r>
              <a:rPr lang="en-GB" dirty="0" smtClean="0"/>
              <a:t>https://schoolsonline.britishcouncil.org/international-learning/global-themes</a:t>
            </a:r>
            <a:endParaRPr lang="en-GB" dirty="0"/>
          </a:p>
        </p:txBody>
      </p:sp>
      <p:pic>
        <p:nvPicPr>
          <p:cNvPr id="4" name="Picture 3" descr="New Pic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5661248"/>
            <a:ext cx="1607528" cy="764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430</Words>
  <Application>Microsoft Office PowerPoint</Application>
  <PresentationFormat>Presentazione su schermo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Office Theme</vt:lpstr>
      <vt:lpstr>Planning the European Dimension in Your Curriculum</vt:lpstr>
      <vt:lpstr>Warm up - Where in the World?</vt:lpstr>
      <vt:lpstr>The European Dimension in the Curriculum</vt:lpstr>
      <vt:lpstr>What are the aims of the European Dimension in your Curriculum?</vt:lpstr>
      <vt:lpstr>European/International Learning in the Classroom</vt:lpstr>
      <vt:lpstr>Steps to Develop the European Dimension</vt:lpstr>
      <vt:lpstr>English Schools and European/International Learning</vt:lpstr>
      <vt:lpstr>Think about.. </vt:lpstr>
      <vt:lpstr>The Core Skills for European Dimension</vt:lpstr>
      <vt:lpstr>The Core Themes for Developing the European Dimension.</vt:lpstr>
      <vt:lpstr>Useful Websites</vt:lpstr>
      <vt:lpstr>Workshop Activities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the European Dimension in Your Curriculum.</dc:title>
  <dc:creator>Andrew</dc:creator>
  <cp:lastModifiedBy>HP</cp:lastModifiedBy>
  <cp:revision>102</cp:revision>
  <dcterms:created xsi:type="dcterms:W3CDTF">2015-09-15T15:02:48Z</dcterms:created>
  <dcterms:modified xsi:type="dcterms:W3CDTF">2016-01-20T19:54:07Z</dcterms:modified>
</cp:coreProperties>
</file>