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30"/>
  </p:normalViewPr>
  <p:slideViewPr>
    <p:cSldViewPr snapToGrid="0" snapToObjects="1">
      <p:cViewPr varScale="1">
        <p:scale>
          <a:sx n="87" d="100"/>
          <a:sy n="87" d="100"/>
        </p:scale>
        <p:origin x="12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9/12/16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9/12/16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9/12/16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9/12/16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9/12/16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duclil.eu/" TargetMode="Externa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78523" y="383458"/>
            <a:ext cx="10318418" cy="5595738"/>
          </a:xfrm>
        </p:spPr>
        <p:txBody>
          <a:bodyPr/>
          <a:lstStyle/>
          <a:p>
            <a:r>
              <a:rPr lang="it-IT" sz="8000" dirty="0" smtClean="0"/>
              <a:t>Liceo</a:t>
            </a:r>
            <a:br>
              <a:rPr lang="it-IT" sz="8000" dirty="0" smtClean="0"/>
            </a:br>
            <a:r>
              <a:rPr lang="it-IT" sz="8000" dirty="0" err="1" smtClean="0"/>
              <a:t>manzoni</a:t>
            </a:r>
            <a:endParaRPr lang="it-IT" sz="8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Quattro progetti </a:t>
            </a:r>
            <a:r>
              <a:rPr lang="it-IT" dirty="0" err="1" smtClean="0"/>
              <a:t>erasmus</a:t>
            </a:r>
            <a:r>
              <a:rPr lang="it-IT" dirty="0" smtClean="0"/>
              <a:t>  approvati</a:t>
            </a:r>
          </a:p>
          <a:p>
            <a:r>
              <a:rPr lang="it-IT" dirty="0" smtClean="0"/>
              <a:t>Quattro azioni diverse</a:t>
            </a:r>
            <a:endParaRPr lang="it-IT" dirty="0"/>
          </a:p>
        </p:txBody>
      </p:sp>
      <p:pic>
        <p:nvPicPr>
          <p:cNvPr id="1026" name="Picture 2" descr="l Programma europeo per l’istruzione, la formazione, la gioventù e lo sp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497" y="4468761"/>
            <a:ext cx="2857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521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1678" y="191728"/>
            <a:ext cx="10178322" cy="2477729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Mobilità per l’apprendimento – KA1</a:t>
            </a:r>
            <a:br>
              <a:rPr lang="it-IT" b="1" dirty="0"/>
            </a:br>
            <a:r>
              <a:rPr lang="it-IT" b="1" dirty="0" smtClean="0"/>
              <a:t>staff </a:t>
            </a:r>
            <a:r>
              <a:rPr lang="it-IT" b="1" dirty="0" err="1" smtClean="0"/>
              <a:t>mobility</a:t>
            </a:r>
            <a:r>
              <a:rPr lang="it-IT" b="1" dirty="0" smtClean="0"/>
              <a:t>. </a:t>
            </a:r>
            <a:br>
              <a:rPr lang="it-IT" b="1" dirty="0" smtClean="0"/>
            </a:br>
            <a:r>
              <a:rPr lang="it-IT" b="1" dirty="0" smtClean="0"/>
              <a:t>Progetto </a:t>
            </a:r>
            <a:r>
              <a:rPr lang="it-IT" b="1" dirty="0" err="1" smtClean="0"/>
              <a:t>biennale“ro-bot</a:t>
            </a:r>
            <a:r>
              <a:rPr lang="it-IT" b="1" dirty="0" smtClean="0"/>
              <a:t> </a:t>
            </a:r>
            <a:r>
              <a:rPr lang="it-IT" b="1" dirty="0" err="1" smtClean="0"/>
              <a:t>classes</a:t>
            </a:r>
            <a:r>
              <a:rPr lang="it-IT" b="1" dirty="0" smtClean="0"/>
              <a:t>”</a:t>
            </a:r>
            <a:br>
              <a:rPr lang="it-IT" b="1" dirty="0" smtClean="0"/>
            </a:br>
            <a:r>
              <a:rPr lang="it-IT" b="1" dirty="0" smtClean="0"/>
              <a:t>settembre 2015-maggio 2017</a:t>
            </a:r>
            <a:br>
              <a:rPr lang="it-IT" b="1" dirty="0" smtClean="0"/>
            </a:br>
            <a:r>
              <a:rPr lang="it-IT" sz="3200" b="1" dirty="0" smtClean="0"/>
              <a:t>Corsi di formazione all’estero e job </a:t>
            </a:r>
            <a:r>
              <a:rPr lang="it-IT" sz="3200" b="1" dirty="0" err="1" smtClean="0"/>
              <a:t>shadowing</a:t>
            </a:r>
            <a:r>
              <a:rPr lang="it-IT" sz="3200" b="1" dirty="0" smtClean="0"/>
              <a:t> per il personale docente e amministrativo.</a:t>
            </a:r>
            <a:br>
              <a:rPr lang="it-IT" sz="3200" b="1" dirty="0" smtClean="0"/>
            </a:br>
            <a:r>
              <a:rPr lang="it-IT" sz="3200" b="1" dirty="0" smtClean="0"/>
              <a:t>Durata mobilita’:1-2 settimane</a:t>
            </a:r>
            <a:br>
              <a:rPr lang="it-IT" sz="3200" b="1" dirty="0" smtClean="0"/>
            </a:br>
            <a:r>
              <a:rPr lang="it-IT" sz="3200" b="1" dirty="0" smtClean="0"/>
              <a:t>18 </a:t>
            </a:r>
            <a:r>
              <a:rPr lang="it-IT" sz="3200" b="1" dirty="0" err="1" smtClean="0"/>
              <a:t>mobilita’</a:t>
            </a:r>
            <a:r>
              <a:rPr lang="it-IT" sz="3200" b="1" dirty="0" smtClean="0"/>
              <a:t>. 9 </a:t>
            </a:r>
            <a:r>
              <a:rPr lang="it-IT" sz="3200" b="1" dirty="0" err="1" smtClean="0"/>
              <a:t>gia’</a:t>
            </a:r>
            <a:r>
              <a:rPr lang="it-IT" sz="3200" b="1" dirty="0" smtClean="0"/>
              <a:t> effettuate.</a:t>
            </a:r>
            <a:br>
              <a:rPr lang="it-IT" sz="3200" b="1" dirty="0" smtClean="0"/>
            </a:br>
            <a:r>
              <a:rPr lang="it-IT" sz="3200" b="1" dirty="0" smtClean="0"/>
              <a:t>Conoscenza </a:t>
            </a:r>
            <a:r>
              <a:rPr lang="it-IT" sz="3200" b="1" dirty="0" err="1" smtClean="0"/>
              <a:t>Ls</a:t>
            </a:r>
            <a:r>
              <a:rPr lang="it-IT" sz="3200" b="1" dirty="0" smtClean="0"/>
              <a:t> richiesta:</a:t>
            </a:r>
            <a:br>
              <a:rPr lang="it-IT" sz="3200" b="1" dirty="0" smtClean="0"/>
            </a:br>
            <a:r>
              <a:rPr lang="it-IT" sz="3200" b="1" dirty="0" smtClean="0"/>
              <a:t>Inglese almeno B2</a:t>
            </a:r>
            <a:br>
              <a:rPr lang="it-IT" sz="3200" b="1" dirty="0" smtClean="0"/>
            </a:br>
            <a:r>
              <a:rPr lang="it-IT" sz="3200" b="1" dirty="0" smtClean="0"/>
              <a:t>profilo professionale congruente</a:t>
            </a:r>
            <a:br>
              <a:rPr lang="it-IT" sz="3200" b="1" dirty="0" smtClean="0"/>
            </a:br>
            <a:r>
              <a:rPr lang="it-IT" sz="3200" b="1" dirty="0" smtClean="0"/>
              <a:t>con la </a:t>
            </a:r>
            <a:r>
              <a:rPr lang="it-IT" sz="3200" b="1" dirty="0" err="1" smtClean="0"/>
              <a:t>mobilita’</a:t>
            </a:r>
            <a:r>
              <a:rPr lang="it-IT" sz="3200" b="1" dirty="0" smtClean="0"/>
              <a:t> scelta 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381" y="3687097"/>
            <a:ext cx="3746091" cy="2775437"/>
          </a:xfrm>
        </p:spPr>
      </p:pic>
    </p:spTree>
    <p:extLst>
      <p:ext uri="{BB962C8B-B14F-4D97-AF65-F5344CB8AC3E}">
        <p14:creationId xmlns:p14="http://schemas.microsoft.com/office/powerpoint/2010/main" val="2093898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9148" y="382385"/>
            <a:ext cx="10869562" cy="1166196"/>
          </a:xfrm>
        </p:spPr>
        <p:txBody>
          <a:bodyPr>
            <a:noAutofit/>
          </a:bodyPr>
          <a:lstStyle/>
          <a:p>
            <a:pPr lvl="0"/>
            <a:r>
              <a:rPr lang="it-IT" sz="3600" dirty="0" smtClean="0"/>
              <a:t>                     Partenariati strategici </a:t>
            </a:r>
            <a:r>
              <a:rPr lang="de-DE" sz="3600" b="1" dirty="0" smtClean="0"/>
              <a:t>KA2</a:t>
            </a:r>
            <a:br>
              <a:rPr lang="de-DE" sz="3600" b="1" dirty="0" smtClean="0"/>
            </a:br>
            <a:r>
              <a:rPr lang="it-IT" sz="3600" b="1" dirty="0"/>
              <a:t>TRANSNATIONAL EXCHANGE OF GOOD CLIL </a:t>
            </a:r>
            <a:r>
              <a:rPr lang="it-IT" sz="3600" b="1" dirty="0" smtClean="0"/>
              <a:t>PRACTICES.</a:t>
            </a:r>
            <a:r>
              <a:rPr lang="it-IT" sz="3600" dirty="0"/>
              <a:t/>
            </a:r>
            <a:br>
              <a:rPr lang="it-IT" sz="3600" dirty="0"/>
            </a:br>
            <a:endParaRPr lang="de-DE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9147" y="2566218"/>
            <a:ext cx="11002297" cy="4144297"/>
          </a:xfrm>
        </p:spPr>
        <p:txBody>
          <a:bodyPr>
            <a:normAutofit fontScale="850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dirty="0" smtClean="0"/>
              <a:t>Durata: 2 anni Settembre 2015-Maggio 2017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it-IT" sz="2800" dirty="0" smtClean="0"/>
              <a:t>Obiettivo: </a:t>
            </a:r>
            <a:r>
              <a:rPr lang="it-IT" sz="2400" dirty="0"/>
              <a:t>PARTENARIATI STRATEGICI PER LO SCAMBIO DI BUONE </a:t>
            </a:r>
            <a:r>
              <a:rPr lang="it-IT" sz="2400" dirty="0" smtClean="0"/>
              <a:t>PRATICHE.</a:t>
            </a:r>
            <a:r>
              <a:rPr lang="it-IT" sz="2800" dirty="0" smtClean="0"/>
              <a:t>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it-IT" sz="2800" dirty="0" smtClean="0"/>
              <a:t>Produzione </a:t>
            </a:r>
            <a:r>
              <a:rPr lang="it-IT" sz="2800" dirty="0"/>
              <a:t>di </a:t>
            </a:r>
            <a:r>
              <a:rPr lang="it-IT" sz="2800" b="1" dirty="0" err="1"/>
              <a:t>Intellectual</a:t>
            </a:r>
            <a:r>
              <a:rPr lang="it-IT" sz="2800" b="1" dirty="0"/>
              <a:t> </a:t>
            </a:r>
            <a:r>
              <a:rPr lang="it-IT" sz="2800" b="1" dirty="0" err="1" smtClean="0"/>
              <a:t>Outputs</a:t>
            </a:r>
            <a:endParaRPr lang="it-IT" sz="28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it-IT" sz="2800" dirty="0">
                <a:hlinkClick r:id="rId2"/>
              </a:rPr>
              <a:t>http://www.educlil.eu/</a:t>
            </a:r>
            <a:r>
              <a:rPr lang="it-IT" sz="2800" dirty="0"/>
              <a:t> Piattaforma di e-learning. Corso metodologico CLIL open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it-IT" sz="2800" dirty="0" smtClean="0"/>
              <a:t>FORMAZIONE CLIL AI DOCENTI MENO ESPERTI – EVENTO MOLTIPLICATORE: CONFERENZA CLIL APRILE 2017 SLOVACCHIA UNIVERSITA’.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it-IT" sz="2800" dirty="0" smtClean="0"/>
              <a:t>PARTNERS: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it-IT" sz="2800" dirty="0" smtClean="0"/>
              <a:t>Constantine </a:t>
            </a:r>
            <a:r>
              <a:rPr lang="it-IT" sz="2800" dirty="0"/>
              <a:t>the </a:t>
            </a:r>
            <a:r>
              <a:rPr lang="it-IT" sz="2800" dirty="0" err="1"/>
              <a:t>Philosopher</a:t>
            </a:r>
            <a:r>
              <a:rPr lang="it-IT" sz="2800" dirty="0"/>
              <a:t> </a:t>
            </a:r>
            <a:r>
              <a:rPr lang="it-IT" sz="2800" dirty="0" err="1"/>
              <a:t>University</a:t>
            </a:r>
            <a:r>
              <a:rPr lang="it-IT" sz="2800" dirty="0"/>
              <a:t>, </a:t>
            </a:r>
            <a:r>
              <a:rPr lang="it-IT" sz="2800" dirty="0" err="1"/>
              <a:t>Faculty</a:t>
            </a:r>
            <a:r>
              <a:rPr lang="it-IT" sz="2800" dirty="0"/>
              <a:t> of </a:t>
            </a:r>
            <a:r>
              <a:rPr lang="it-IT" sz="2800" dirty="0" err="1"/>
              <a:t>Education</a:t>
            </a:r>
            <a:r>
              <a:rPr lang="it-IT" sz="2800" dirty="0"/>
              <a:t> in Nitra, </a:t>
            </a:r>
            <a:r>
              <a:rPr lang="it-IT" sz="2800" dirty="0" err="1"/>
              <a:t>Slovakia</a:t>
            </a:r>
            <a:r>
              <a:rPr lang="it-IT" sz="2800" dirty="0"/>
              <a:t> </a:t>
            </a:r>
            <a:r>
              <a:rPr lang="it-IT" sz="2800" dirty="0" err="1"/>
              <a:t>Slovak</a:t>
            </a:r>
            <a:r>
              <a:rPr lang="it-IT" sz="2800" dirty="0"/>
              <a:t> </a:t>
            </a:r>
            <a:r>
              <a:rPr lang="it-IT" sz="2800" dirty="0" err="1"/>
              <a:t>University</a:t>
            </a:r>
            <a:r>
              <a:rPr lang="it-IT" sz="2800" dirty="0"/>
              <a:t> of Technology in Bratislava, </a:t>
            </a:r>
            <a:r>
              <a:rPr lang="it-IT" sz="2800" dirty="0" err="1"/>
              <a:t>Slovakia</a:t>
            </a:r>
            <a:r>
              <a:rPr lang="it-IT" sz="2800" dirty="0"/>
              <a:t> (</a:t>
            </a:r>
            <a:r>
              <a:rPr lang="it-IT" sz="2800" dirty="0" err="1"/>
              <a:t>Faculty</a:t>
            </a:r>
            <a:r>
              <a:rPr lang="it-IT" sz="2800" dirty="0"/>
              <a:t> of </a:t>
            </a:r>
            <a:r>
              <a:rPr lang="it-IT" sz="2800" dirty="0" err="1"/>
              <a:t>Materials</a:t>
            </a:r>
            <a:r>
              <a:rPr lang="it-IT" sz="2800" dirty="0"/>
              <a:t> Science and Technology in </a:t>
            </a:r>
            <a:r>
              <a:rPr lang="it-IT" sz="2800" dirty="0" err="1"/>
              <a:t>Trnava</a:t>
            </a:r>
            <a:r>
              <a:rPr lang="it-IT" sz="2800" dirty="0"/>
              <a:t>) Daugavpils </a:t>
            </a:r>
            <a:r>
              <a:rPr lang="it-IT" sz="2800" dirty="0" err="1"/>
              <a:t>pilsetas</a:t>
            </a:r>
            <a:r>
              <a:rPr lang="it-IT" sz="2800" dirty="0"/>
              <a:t> </a:t>
            </a:r>
            <a:r>
              <a:rPr lang="it-IT" sz="2800" dirty="0" err="1"/>
              <a:t>Izglitibas</a:t>
            </a:r>
            <a:r>
              <a:rPr lang="it-IT" sz="2800" dirty="0"/>
              <a:t> </a:t>
            </a:r>
            <a:r>
              <a:rPr lang="it-IT" sz="2800" dirty="0" err="1"/>
              <a:t>parvalde</a:t>
            </a:r>
            <a:r>
              <a:rPr lang="it-IT" sz="2800" dirty="0"/>
              <a:t> in Daugavpils, Latvia Vilnius Jonas </a:t>
            </a:r>
            <a:r>
              <a:rPr lang="it-IT" sz="2800" dirty="0" err="1"/>
              <a:t>Basanavicius</a:t>
            </a:r>
            <a:r>
              <a:rPr lang="it-IT" sz="2800" dirty="0"/>
              <a:t> </a:t>
            </a:r>
            <a:r>
              <a:rPr lang="it-IT" sz="2800" dirty="0" err="1"/>
              <a:t>progimnazija</a:t>
            </a:r>
            <a:r>
              <a:rPr lang="it-IT" sz="2800" dirty="0"/>
              <a:t> in Vilnius, Lithuania </a:t>
            </a:r>
            <a:r>
              <a:rPr lang="it-IT" sz="2800" dirty="0" err="1"/>
              <a:t>Alströmergymnasiet</a:t>
            </a:r>
            <a:r>
              <a:rPr lang="it-IT" sz="2800" dirty="0"/>
              <a:t>, in </a:t>
            </a:r>
            <a:r>
              <a:rPr lang="it-IT" sz="2800" dirty="0" err="1"/>
              <a:t>Alingsås</a:t>
            </a:r>
            <a:r>
              <a:rPr lang="it-IT" sz="2800" dirty="0"/>
              <a:t>, </a:t>
            </a:r>
            <a:r>
              <a:rPr lang="it-IT" sz="2800" dirty="0" err="1" smtClean="0"/>
              <a:t>Sweden</a:t>
            </a:r>
            <a:r>
              <a:rPr lang="it-IT" sz="2800" dirty="0" smtClean="0"/>
              <a:t>, Liceo Manzoni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None/>
            </a:pPr>
            <a:endParaRPr lang="it-IT" sz="2800" b="1" dirty="0" smtClean="0"/>
          </a:p>
        </p:txBody>
      </p:sp>
      <p:pic>
        <p:nvPicPr>
          <p:cNvPr id="2054" name="Picture 6" descr="duCL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246" y="1393722"/>
            <a:ext cx="2934929" cy="132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9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t-IT" sz="2800" dirty="0" smtClean="0"/>
              <a:t>Progetto </a:t>
            </a:r>
            <a:r>
              <a:rPr lang="it-IT" sz="2800" dirty="0"/>
              <a:t>KA2 partenariati strategici tra sole scuole per lo scambio di buone pratiche- Settore scuola </a:t>
            </a:r>
            <a:br>
              <a:rPr lang="it-IT" sz="2800" dirty="0"/>
            </a:br>
            <a:r>
              <a:rPr lang="it-IT" sz="2800" dirty="0" smtClean="0"/>
              <a:t>TITOLO:EUROPEAN NEWSROOM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1678" y="2094271"/>
            <a:ext cx="10178322" cy="3785321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DURATA: 2 ANNI SETTEMBRE 2016-AGOSTO 2017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DEVE COSTITUIRSI UN TEAM DI 4 DOCENTI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MOBILITA’ ESTESA AGLI STUDENTI (8 MOBILITA’)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PARTNER: 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</a:pPr>
            <a:r>
              <a:rPr lang="it-IT" b="1" dirty="0" err="1" smtClean="0"/>
              <a:t>Raudaskylän</a:t>
            </a:r>
            <a:r>
              <a:rPr lang="it-IT" b="1" dirty="0" smtClean="0"/>
              <a:t> </a:t>
            </a:r>
            <a:r>
              <a:rPr lang="it-IT" b="1" dirty="0" err="1"/>
              <a:t>Kristillinen</a:t>
            </a:r>
            <a:r>
              <a:rPr lang="it-IT" b="1" dirty="0"/>
              <a:t> </a:t>
            </a:r>
            <a:r>
              <a:rPr lang="it-IT" b="1" dirty="0" err="1"/>
              <a:t>Opisto</a:t>
            </a:r>
            <a:r>
              <a:rPr lang="it-IT" b="1" dirty="0"/>
              <a:t> </a:t>
            </a:r>
            <a:r>
              <a:rPr lang="it-IT" b="1" dirty="0" err="1"/>
              <a:t>ry</a:t>
            </a:r>
            <a:r>
              <a:rPr lang="it-IT" b="1" dirty="0"/>
              <a:t>.(Finlandia- Scuola Capofila)</a:t>
            </a:r>
            <a:endParaRPr lang="it-IT" dirty="0"/>
          </a:p>
          <a:p>
            <a:r>
              <a:rPr lang="it-IT" b="1" dirty="0"/>
              <a:t>Liceo Statale Alessandro Manzoni – Caserta (Italia)</a:t>
            </a:r>
            <a:endParaRPr lang="it-IT" dirty="0"/>
          </a:p>
          <a:p>
            <a:r>
              <a:rPr lang="it-IT" b="1" dirty="0" err="1"/>
              <a:t>Liceul</a:t>
            </a:r>
            <a:r>
              <a:rPr lang="it-IT" b="1" dirty="0"/>
              <a:t> </a:t>
            </a:r>
            <a:r>
              <a:rPr lang="it-IT" b="1" dirty="0" err="1"/>
              <a:t>Teoretic</a:t>
            </a:r>
            <a:r>
              <a:rPr lang="it-IT" b="1" dirty="0"/>
              <a:t> "Dr. </a:t>
            </a:r>
            <a:r>
              <a:rPr lang="it-IT" b="1" dirty="0" err="1"/>
              <a:t>Mihai</a:t>
            </a:r>
            <a:r>
              <a:rPr lang="it-IT" b="1" dirty="0"/>
              <a:t> </a:t>
            </a:r>
            <a:r>
              <a:rPr lang="it-IT" b="1" dirty="0" smtClean="0"/>
              <a:t>Ciuca</a:t>
            </a:r>
            <a:r>
              <a:rPr lang="it-IT" b="1" dirty="0"/>
              <a:t>"(</a:t>
            </a:r>
            <a:r>
              <a:rPr lang="it-IT" b="1" dirty="0" smtClean="0"/>
              <a:t>Romania)</a:t>
            </a:r>
            <a:endParaRPr lang="it-IT" dirty="0"/>
          </a:p>
          <a:p>
            <a:r>
              <a:rPr lang="it-IT" b="1" dirty="0" smtClean="0"/>
              <a:t>OBIETTIVO DEL PROGETTO: REALIZZAZIONE DI UN YOUTUBE CHANNEL </a:t>
            </a:r>
          </a:p>
        </p:txBody>
      </p:sp>
    </p:spTree>
    <p:extLst>
      <p:ext uri="{BB962C8B-B14F-4D97-AF65-F5344CB8AC3E}">
        <p14:creationId xmlns:p14="http://schemas.microsoft.com/office/powerpoint/2010/main" val="746317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9148" y="176981"/>
            <a:ext cx="10500852" cy="2109020"/>
          </a:xfrm>
        </p:spPr>
        <p:txBody>
          <a:bodyPr>
            <a:noAutofit/>
          </a:bodyPr>
          <a:lstStyle/>
          <a:p>
            <a:r>
              <a:rPr lang="it-IT" sz="2800" dirty="0" smtClean="0"/>
              <a:t>KA2 ERASMUS + AMBITO VET(VOCATIONAL </a:t>
            </a:r>
            <a:r>
              <a:rPr lang="it-IT" sz="2800" dirty="0"/>
              <a:t>EDUCATION </a:t>
            </a:r>
            <a:r>
              <a:rPr lang="it-IT" sz="2800" dirty="0" smtClean="0"/>
              <a:t>TRAINING</a:t>
            </a:r>
            <a:r>
              <a:rPr lang="it-IT" sz="2800" dirty="0"/>
              <a:t>)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TITOLO: PLAY FOR INCLUSION</a:t>
            </a:r>
            <a:br>
              <a:rPr lang="it-IT" sz="2800" dirty="0" smtClean="0"/>
            </a:br>
            <a:r>
              <a:rPr lang="it-IT" sz="2800" dirty="0" smtClean="0"/>
              <a:t>Partenariati </a:t>
            </a:r>
            <a:r>
              <a:rPr lang="it-IT" sz="2800" dirty="0"/>
              <a:t>Strategici finalizzati a supportare il miglioramento della qualità dell’offerta di istruzione e formazione professionale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9148" y="2286001"/>
            <a:ext cx="10500852" cy="3593591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MOBILITA’ TRANSNAZIONALE DI DOCENTI E STUDENTI MAGGIORENNI.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PROGETTO BIENNALE: SETTEMBRE 2016-AGOSTO 2017)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COORDINATORE : UNIVERSITA’ DI SIENA E POLO UNIVERSITARIO ARETINO DIPARTIMENTO DI SCIENZE DELLE FORMAZIONE, DELLE SCIENZE UMANE E DELLA COMUNICAZIONE INTERCULTURALE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PER IL LICEO MANZONI: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2 MOBILITA’ TRANSNAZIONALI PER  DOCENTI (JOB SHADOWING) DI 5 GIORNI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10 MOBILITA’ PER STUDENTI DI DUE MESI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SETTORE: EDUCAZIONE (PRINCIPALI DESTINATARI : ALLIEVI INDIRIZZO SCIENZE UMANE)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PAESI: SPAGNA E IRLANDA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608350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62</TotalTime>
  <Words>292</Words>
  <Application>Microsoft Macintosh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Gill Sans MT</vt:lpstr>
      <vt:lpstr>Impact</vt:lpstr>
      <vt:lpstr>Arial</vt:lpstr>
      <vt:lpstr>Badge</vt:lpstr>
      <vt:lpstr>Liceo manzoni</vt:lpstr>
      <vt:lpstr>Mobilità per l’apprendimento – KA1 staff mobility.  Progetto biennale“ro-bot classes” settembre 2015-maggio 2017 Corsi di formazione all’estero e job shadowing per il personale docente e amministrativo. Durata mobilita’:1-2 settimane 18 mobilita’. 9 gia’ effettuate. Conoscenza Ls richiesta: Inglese almeno B2 profilo professionale congruente con la mobilita’ scelta </vt:lpstr>
      <vt:lpstr>                     Partenariati strategici KA2 TRANSNATIONAL EXCHANGE OF GOOD CLIL PRACTICES. </vt:lpstr>
      <vt:lpstr>Progetto KA2 partenariati strategici tra sole scuole per lo scambio di buone pratiche- Settore scuola  TITOLO:EUROPEAN NEWSROOM </vt:lpstr>
      <vt:lpstr>KA2 ERASMUS + AMBITO VET(VOCATIONAL EDUCATION TRAINING) TITOLO: PLAY FOR INCLUSION Partenariati Strategici finalizzati a supportare il miglioramento della qualità dell’offerta di istruzione e formazione professionale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Liceo manzoni</dc:title>
  <dc:creator>Emma Abbate</dc:creator>
  <cp:lastModifiedBy>Emma Abbate</cp:lastModifiedBy>
  <cp:revision>8</cp:revision>
  <dcterms:created xsi:type="dcterms:W3CDTF">2016-09-13T05:09:24Z</dcterms:created>
  <dcterms:modified xsi:type="dcterms:W3CDTF">2016-09-13T06:15:19Z</dcterms:modified>
</cp:coreProperties>
</file>