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3" r:id="rId6"/>
    <p:sldId id="262" r:id="rId7"/>
    <p:sldId id="265" r:id="rId8"/>
    <p:sldId id="293" r:id="rId9"/>
    <p:sldId id="294" r:id="rId10"/>
    <p:sldId id="269" r:id="rId11"/>
    <p:sldId id="295" r:id="rId12"/>
    <p:sldId id="270" r:id="rId13"/>
    <p:sldId id="272" r:id="rId14"/>
    <p:sldId id="273" r:id="rId15"/>
    <p:sldId id="274" r:id="rId16"/>
    <p:sldId id="275" r:id="rId17"/>
    <p:sldId id="287" r:id="rId18"/>
    <p:sldId id="288" r:id="rId19"/>
    <p:sldId id="289" r:id="rId20"/>
    <p:sldId id="290" r:id="rId21"/>
    <p:sldId id="291" r:id="rId22"/>
    <p:sldId id="292"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13D6D-D72B-43BF-8DED-A32856970183}" type="datetimeFigureOut">
              <a:rPr lang="en-GB" smtClean="0"/>
              <a:pPr/>
              <a:t>20/01/2016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B1341E-C292-4EA2-AA98-9D44964071C2}"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13D6D-D72B-43BF-8DED-A32856970183}" type="datetimeFigureOut">
              <a:rPr lang="en-GB" smtClean="0"/>
              <a:pPr/>
              <a:t>20/01/2016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1341E-C292-4EA2-AA98-9D44964071C2}"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Diapositiva_di_Microsoft_Office_PowerPoint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Diapositiva_di_Microsoft_Office_PowerPoint2.sl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ritishcouncil.org.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School Feedback and the Open Forum.</a:t>
            </a:r>
            <a:endParaRPr lang="en-GB" dirty="0"/>
          </a:p>
        </p:txBody>
      </p:sp>
      <p:sp>
        <p:nvSpPr>
          <p:cNvPr id="3" name="Subtitle 2"/>
          <p:cNvSpPr>
            <a:spLocks noGrp="1"/>
          </p:cNvSpPr>
          <p:nvPr>
            <p:ph type="subTitle" idx="1"/>
          </p:nvPr>
        </p:nvSpPr>
        <p:spPr/>
        <p:txBody>
          <a:bodyPr/>
          <a:lstStyle/>
          <a:p>
            <a:r>
              <a:rPr lang="en-GB" dirty="0" smtClean="0"/>
              <a:t>Wednesday, 9</a:t>
            </a:r>
            <a:r>
              <a:rPr lang="en-GB" baseline="30000" dirty="0" smtClean="0"/>
              <a:t>th</a:t>
            </a:r>
            <a:r>
              <a:rPr lang="en-GB" dirty="0" smtClean="0"/>
              <a:t> December 2015.</a:t>
            </a:r>
            <a:endParaRPr lang="en-GB" dirty="0"/>
          </a:p>
        </p:txBody>
      </p:sp>
      <p:pic>
        <p:nvPicPr>
          <p:cNvPr id="4" name="Picture 3" descr="New Picture.png"/>
          <p:cNvPicPr>
            <a:picLocks noChangeAspect="1"/>
          </p:cNvPicPr>
          <p:nvPr/>
        </p:nvPicPr>
        <p:blipFill>
          <a:blip r:embed="rId2" cstate="print"/>
          <a:stretch>
            <a:fillRect/>
          </a:stretch>
        </p:blipFill>
        <p:spPr>
          <a:xfrm>
            <a:off x="7380312" y="5805264"/>
            <a:ext cx="1103472" cy="5486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Open Forum</a:t>
            </a:r>
            <a:endParaRPr lang="en-GB" dirty="0"/>
          </a:p>
        </p:txBody>
      </p:sp>
      <p:sp>
        <p:nvSpPr>
          <p:cNvPr id="5" name="Subtitle 4"/>
          <p:cNvSpPr>
            <a:spLocks noGrp="1"/>
          </p:cNvSpPr>
          <p:nvPr>
            <p:ph type="subTitle" idx="1"/>
          </p:nvPr>
        </p:nvSpPr>
        <p:spPr/>
        <p:txBody>
          <a:bodyPr/>
          <a:lstStyle/>
          <a:p>
            <a:r>
              <a:rPr lang="en-GB" dirty="0" smtClean="0"/>
              <a:t>With  Andrew and Louise.</a:t>
            </a:r>
            <a:endParaRPr lang="en-GB" dirty="0"/>
          </a:p>
        </p:txBody>
      </p:sp>
      <p:pic>
        <p:nvPicPr>
          <p:cNvPr id="6" name="Picture 5" descr="New Picture.png"/>
          <p:cNvPicPr>
            <a:picLocks noChangeAspect="1"/>
          </p:cNvPicPr>
          <p:nvPr/>
        </p:nvPicPr>
        <p:blipFill>
          <a:blip r:embed="rId2" cstate="print"/>
          <a:stretch>
            <a:fillRect/>
          </a:stretch>
        </p:blipFill>
        <p:spPr>
          <a:xfrm>
            <a:off x="7740352" y="5949280"/>
            <a:ext cx="1103472" cy="5486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Questions/Educational Issues.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Initial Teacher Education (ITE teacher training)</a:t>
            </a:r>
          </a:p>
          <a:p>
            <a:r>
              <a:rPr lang="en-GB" dirty="0" smtClean="0"/>
              <a:t>Career Professional Development</a:t>
            </a:r>
          </a:p>
          <a:p>
            <a:r>
              <a:rPr lang="en-GB" dirty="0" smtClean="0"/>
              <a:t>Behaviour management</a:t>
            </a:r>
          </a:p>
          <a:p>
            <a:r>
              <a:rPr lang="en-GB" dirty="0" smtClean="0"/>
              <a:t>Differentiation techniques</a:t>
            </a:r>
          </a:p>
          <a:p>
            <a:r>
              <a:rPr lang="en-GB" dirty="0" smtClean="0"/>
              <a:t>School self-evaluation</a:t>
            </a:r>
          </a:p>
          <a:p>
            <a:r>
              <a:rPr lang="en-GB" dirty="0" smtClean="0"/>
              <a:t>OFSTED Inspections</a:t>
            </a:r>
          </a:p>
          <a:p>
            <a:r>
              <a:rPr lang="en-GB" dirty="0" smtClean="0"/>
              <a:t>Are all subjects separate or linked by core themes?</a:t>
            </a:r>
          </a:p>
          <a:p>
            <a:r>
              <a:rPr lang="en-GB" dirty="0" smtClean="0"/>
              <a:t>Pedagogical strategies for Maths and English teaching</a:t>
            </a:r>
          </a:p>
          <a:p>
            <a:r>
              <a:rPr lang="en-GB" dirty="0" smtClean="0"/>
              <a:t>SEN pupil evaluation techniques and how to differentiate for pupils with SEN?</a:t>
            </a:r>
          </a:p>
          <a:p>
            <a:endParaRPr lang="en-GB" dirty="0"/>
          </a:p>
        </p:txBody>
      </p:sp>
      <p:pic>
        <p:nvPicPr>
          <p:cNvPr id="4" name="Picture 3" descr="image001.jpg"/>
          <p:cNvPicPr>
            <a:picLocks noChangeAspect="1"/>
          </p:cNvPicPr>
          <p:nvPr/>
        </p:nvPicPr>
        <p:blipFill>
          <a:blip r:embed="rId2" cstate="print"/>
          <a:stretch>
            <a:fillRect/>
          </a:stretch>
        </p:blipFill>
        <p:spPr>
          <a:xfrm>
            <a:off x="7740352" y="5877272"/>
            <a:ext cx="1076325" cy="523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smtClean="0">
                <a:solidFill>
                  <a:schemeClr val="tx1"/>
                </a:solidFill>
              </a:rPr>
              <a:t>Teacher Education</a:t>
            </a:r>
            <a:br>
              <a:rPr lang="en-GB" dirty="0" smtClean="0">
                <a:solidFill>
                  <a:schemeClr val="tx1"/>
                </a:solidFill>
              </a:rPr>
            </a:br>
            <a:r>
              <a:rPr lang="en-GB" dirty="0" smtClean="0">
                <a:solidFill>
                  <a:schemeClr val="tx1"/>
                </a:solidFill>
              </a:rPr>
              <a:t>A Career Path</a:t>
            </a:r>
            <a:endParaRPr lang="en-GB" dirty="0">
              <a:solidFill>
                <a:schemeClr val="tx1"/>
              </a:solidFill>
            </a:endParaRPr>
          </a:p>
        </p:txBody>
      </p:sp>
      <p:graphicFrame>
        <p:nvGraphicFramePr>
          <p:cNvPr id="18434" name="Object 2"/>
          <p:cNvGraphicFramePr>
            <a:graphicFrameLocks noChangeAspect="1"/>
          </p:cNvGraphicFramePr>
          <p:nvPr>
            <p:ph idx="1"/>
          </p:nvPr>
        </p:nvGraphicFramePr>
        <p:xfrm>
          <a:off x="2286793" y="2030412"/>
          <a:ext cx="4570413" cy="3427413"/>
        </p:xfrm>
        <a:graphic>
          <a:graphicData uri="http://schemas.openxmlformats.org/presentationml/2006/ole">
            <p:oleObj spid="_x0000_s1026" name="Slide" r:id="rId3" imgW="4570415" imgH="3427327" progId="PowerPoint.Slide.12">
              <p:embed/>
            </p:oleObj>
          </a:graphicData>
        </a:graphic>
      </p:graphicFrame>
      <p:pic>
        <p:nvPicPr>
          <p:cNvPr id="5" name="Picture 4" descr="image001.jpg"/>
          <p:cNvPicPr>
            <a:picLocks noChangeAspect="1"/>
          </p:cNvPicPr>
          <p:nvPr/>
        </p:nvPicPr>
        <p:blipFill>
          <a:blip r:embed="rId4" cstate="print"/>
          <a:stretch>
            <a:fillRect/>
          </a:stretch>
        </p:blipFill>
        <p:spPr>
          <a:xfrm>
            <a:off x="7740352" y="5877272"/>
            <a:ext cx="1076325" cy="523875"/>
          </a:xfrm>
          <a:prstGeom prst="rect">
            <a:avLst/>
          </a:prstGeom>
        </p:spPr>
      </p:pic>
      <p:sp>
        <p:nvSpPr>
          <p:cNvPr id="6" name="Date Placeholder 5"/>
          <p:cNvSpPr>
            <a:spLocks noGrp="1"/>
          </p:cNvSpPr>
          <p:nvPr>
            <p:ph type="dt" sz="half" idx="10"/>
          </p:nvPr>
        </p:nvSpPr>
        <p:spPr/>
        <p:txBody>
          <a:bodyPr/>
          <a:lstStyle/>
          <a:p>
            <a:fld id="{1910F45D-A20B-48E0-B2FB-3CC051E9A3DF}" type="datetime1">
              <a:rPr lang="en-GB" smtClean="0"/>
              <a:pPr/>
              <a:t>20/01/2016</a:t>
            </a:fld>
            <a:endParaRPr lang="en-GB"/>
          </a:p>
        </p:txBody>
      </p:sp>
      <p:sp>
        <p:nvSpPr>
          <p:cNvPr id="7" name="Slide Number Placeholder 6"/>
          <p:cNvSpPr>
            <a:spLocks noGrp="1"/>
          </p:cNvSpPr>
          <p:nvPr>
            <p:ph type="sldNum" sz="quarter" idx="12"/>
          </p:nvPr>
        </p:nvSpPr>
        <p:spPr/>
        <p:txBody>
          <a:bodyPr/>
          <a:lstStyle/>
          <a:p>
            <a:fld id="{AB917A12-F6DE-4CC5-A873-1E14DB0F5E07}"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t>Initial Teacher Education – teacher training.</a:t>
            </a:r>
          </a:p>
          <a:p>
            <a:r>
              <a:rPr lang="en-GB" dirty="0" smtClean="0"/>
              <a:t>Newly Qualified Teachers and Induction.</a:t>
            </a:r>
          </a:p>
          <a:p>
            <a:r>
              <a:rPr lang="en-GB" dirty="0" smtClean="0"/>
              <a:t>Main Scale Teachers – 2</a:t>
            </a:r>
            <a:r>
              <a:rPr lang="en-GB" baseline="30000" dirty="0" smtClean="0"/>
              <a:t>nd</a:t>
            </a:r>
            <a:r>
              <a:rPr lang="en-GB" dirty="0" smtClean="0"/>
              <a:t> and 3rd year teachers</a:t>
            </a:r>
          </a:p>
          <a:p>
            <a:r>
              <a:rPr lang="en-GB" dirty="0" smtClean="0"/>
              <a:t>Threshold – 4</a:t>
            </a:r>
            <a:r>
              <a:rPr lang="en-GB" baseline="30000" dirty="0" smtClean="0"/>
              <a:t>th</a:t>
            </a:r>
            <a:r>
              <a:rPr lang="en-GB" dirty="0" smtClean="0"/>
              <a:t>, 5</a:t>
            </a:r>
            <a:r>
              <a:rPr lang="en-GB" baseline="30000" dirty="0" smtClean="0"/>
              <a:t>th</a:t>
            </a:r>
            <a:r>
              <a:rPr lang="en-GB" dirty="0" smtClean="0"/>
              <a:t> and beyond years.</a:t>
            </a:r>
          </a:p>
          <a:p>
            <a:r>
              <a:rPr lang="en-GB" dirty="0" smtClean="0"/>
              <a:t>Excellent Teachers.</a:t>
            </a:r>
          </a:p>
          <a:p>
            <a:r>
              <a:rPr lang="en-GB" dirty="0" smtClean="0"/>
              <a:t>Advanced Skills Teachers.</a:t>
            </a:r>
          </a:p>
          <a:p>
            <a:r>
              <a:rPr lang="en-GB" dirty="0" smtClean="0"/>
              <a:t>The School Leadership Team.</a:t>
            </a:r>
          </a:p>
          <a:p>
            <a:r>
              <a:rPr lang="en-GB" dirty="0" smtClean="0"/>
              <a:t>National Standards for new and experienced Headteachers2</a:t>
            </a:r>
          </a:p>
          <a:p>
            <a:pPr>
              <a:buNone/>
            </a:pPr>
            <a:r>
              <a:rPr lang="en-GB" dirty="0" smtClean="0"/>
              <a:t>  </a:t>
            </a:r>
            <a:endParaRPr lang="en-GB" dirty="0"/>
          </a:p>
        </p:txBody>
      </p:sp>
      <p:sp>
        <p:nvSpPr>
          <p:cNvPr id="3" name="Title 2"/>
          <p:cNvSpPr>
            <a:spLocks noGrp="1"/>
          </p:cNvSpPr>
          <p:nvPr>
            <p:ph type="title"/>
          </p:nvPr>
        </p:nvSpPr>
        <p:spPr/>
        <p:txBody>
          <a:bodyPr/>
          <a:lstStyle/>
          <a:p>
            <a:pPr algn="ctr"/>
            <a:r>
              <a:rPr lang="en-GB" dirty="0" smtClean="0">
                <a:solidFill>
                  <a:schemeClr val="tx1"/>
                </a:solidFill>
              </a:rPr>
              <a:t>Teacher Education 2</a:t>
            </a:r>
            <a:endParaRPr lang="en-GB" dirty="0">
              <a:solidFill>
                <a:schemeClr val="tx1"/>
              </a:solidFill>
            </a:endParaRP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descr="image001.jpg"/>
          <p:cNvPicPr>
            <a:picLocks noChangeAspect="1"/>
          </p:cNvPicPr>
          <p:nvPr/>
        </p:nvPicPr>
        <p:blipFill>
          <a:blip r:embed="rId2" cstate="print"/>
          <a:stretch>
            <a:fillRect/>
          </a:stretch>
        </p:blipFill>
        <p:spPr>
          <a:xfrm>
            <a:off x="7740352" y="5805264"/>
            <a:ext cx="1076325" cy="523875"/>
          </a:xfrm>
          <a:prstGeom prst="rect">
            <a:avLst/>
          </a:prstGeom>
        </p:spPr>
      </p:pic>
      <p:sp>
        <p:nvSpPr>
          <p:cNvPr id="7" name="Date Placeholder 6"/>
          <p:cNvSpPr>
            <a:spLocks noGrp="1"/>
          </p:cNvSpPr>
          <p:nvPr>
            <p:ph type="dt" sz="half" idx="10"/>
          </p:nvPr>
        </p:nvSpPr>
        <p:spPr/>
        <p:txBody>
          <a:bodyPr/>
          <a:lstStyle/>
          <a:p>
            <a:fld id="{4C8B238E-6B3C-48A6-975C-A55E076167EA}" type="datetime1">
              <a:rPr lang="en-GB" smtClean="0"/>
              <a:pPr/>
              <a:t>20/01/2016</a:t>
            </a:fld>
            <a:endParaRPr lang="en-GB"/>
          </a:p>
        </p:txBody>
      </p:sp>
      <p:sp>
        <p:nvSpPr>
          <p:cNvPr id="8" name="Slide Number Placeholder 7"/>
          <p:cNvSpPr>
            <a:spLocks noGrp="1"/>
          </p:cNvSpPr>
          <p:nvPr>
            <p:ph type="sldNum" sz="quarter" idx="12"/>
          </p:nvPr>
        </p:nvSpPr>
        <p:spPr/>
        <p:txBody>
          <a:bodyPr/>
          <a:lstStyle/>
          <a:p>
            <a:fld id="{AB917A12-F6DE-4CC5-A873-1E14DB0F5E07}" type="slidenum">
              <a:rPr lang="en-GB" smtClean="0"/>
              <a:pPr/>
              <a:t>13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amond(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amond(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amond(in)">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amond(in)">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solidFill>
                  <a:schemeClr val="tx1"/>
                </a:solidFill>
              </a:rPr>
              <a:t>The Cycle of CPD</a:t>
            </a:r>
            <a:endParaRPr lang="en-GB" dirty="0">
              <a:solidFill>
                <a:schemeClr val="tx1"/>
              </a:solidFill>
            </a:endParaRPr>
          </a:p>
        </p:txBody>
      </p:sp>
      <p:graphicFrame>
        <p:nvGraphicFramePr>
          <p:cNvPr id="20483" name="Object 3"/>
          <p:cNvGraphicFramePr>
            <a:graphicFrameLocks noChangeAspect="1"/>
          </p:cNvGraphicFramePr>
          <p:nvPr>
            <p:ph idx="1"/>
          </p:nvPr>
        </p:nvGraphicFramePr>
        <p:xfrm>
          <a:off x="2286793" y="2030412"/>
          <a:ext cx="4570413" cy="3427413"/>
        </p:xfrm>
        <a:graphic>
          <a:graphicData uri="http://schemas.openxmlformats.org/presentationml/2006/ole">
            <p:oleObj spid="_x0000_s2050" name="Slide" r:id="rId3" imgW="4570415" imgH="3427327" progId="PowerPoint.Slide.12">
              <p:embed/>
            </p:oleObj>
          </a:graphicData>
        </a:graphic>
      </p:graphicFrame>
      <p:pic>
        <p:nvPicPr>
          <p:cNvPr id="6" name="Picture 5" descr="image001.jpg"/>
          <p:cNvPicPr>
            <a:picLocks noChangeAspect="1"/>
          </p:cNvPicPr>
          <p:nvPr/>
        </p:nvPicPr>
        <p:blipFill>
          <a:blip r:embed="rId4" cstate="print"/>
          <a:stretch>
            <a:fillRect/>
          </a:stretch>
        </p:blipFill>
        <p:spPr>
          <a:xfrm>
            <a:off x="7740352" y="5733256"/>
            <a:ext cx="1076325" cy="523875"/>
          </a:xfrm>
          <a:prstGeom prst="rect">
            <a:avLst/>
          </a:prstGeom>
        </p:spPr>
      </p:pic>
      <p:sp>
        <p:nvSpPr>
          <p:cNvPr id="7" name="Date Placeholder 6"/>
          <p:cNvSpPr>
            <a:spLocks noGrp="1"/>
          </p:cNvSpPr>
          <p:nvPr>
            <p:ph type="dt" sz="half" idx="10"/>
          </p:nvPr>
        </p:nvSpPr>
        <p:spPr/>
        <p:txBody>
          <a:bodyPr/>
          <a:lstStyle/>
          <a:p>
            <a:fld id="{34958402-301D-4BFB-9127-E363024EDDC4}" type="datetime1">
              <a:rPr lang="en-GB" smtClean="0"/>
              <a:pPr/>
              <a:t>20/01/2016</a:t>
            </a:fld>
            <a:endParaRPr lang="en-GB"/>
          </a:p>
        </p:txBody>
      </p:sp>
      <p:sp>
        <p:nvSpPr>
          <p:cNvPr id="8" name="Slide Number Placeholder 7"/>
          <p:cNvSpPr>
            <a:spLocks noGrp="1"/>
          </p:cNvSpPr>
          <p:nvPr>
            <p:ph type="sldNum" sz="quarter" idx="12"/>
          </p:nvPr>
        </p:nvSpPr>
        <p:spPr/>
        <p:txBody>
          <a:bodyPr/>
          <a:lstStyle/>
          <a:p>
            <a:fld id="{AB917A12-F6DE-4CC5-A873-1E14DB0F5E07}"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92500"/>
          </a:bodyPr>
          <a:lstStyle/>
          <a:p>
            <a:r>
              <a:rPr lang="en-GB" dirty="0" smtClean="0"/>
              <a:t>Each activity is part of teacher’s long-term plan for CPD based on their learning and reflections.</a:t>
            </a:r>
          </a:p>
          <a:p>
            <a:r>
              <a:rPr lang="en-GB" dirty="0" smtClean="0"/>
              <a:t>There is a clear vision about improved practice.</a:t>
            </a:r>
          </a:p>
          <a:p>
            <a:r>
              <a:rPr lang="en-GB" dirty="0" smtClean="0"/>
              <a:t>Clear evidence of expertise gained about their knowledge, understanding and skills acquired.</a:t>
            </a:r>
          </a:p>
          <a:p>
            <a:r>
              <a:rPr lang="en-GB" dirty="0" smtClean="0"/>
              <a:t>Supported by experienced mentors/coaches.</a:t>
            </a:r>
          </a:p>
          <a:p>
            <a:r>
              <a:rPr lang="en-GB" dirty="0" smtClean="0"/>
              <a:t>It models effective learning strategies.</a:t>
            </a:r>
          </a:p>
          <a:p>
            <a:r>
              <a:rPr lang="en-GB" dirty="0" smtClean="0"/>
              <a:t>The CPD is carefully evaluated</a:t>
            </a:r>
            <a:r>
              <a:rPr lang="en-GB" dirty="0" smtClean="0">
                <a:solidFill>
                  <a:srgbClr val="FFFF00"/>
                </a:solidFill>
              </a:rPr>
              <a:t>.</a:t>
            </a:r>
            <a:endParaRPr lang="en-GB" dirty="0">
              <a:solidFill>
                <a:srgbClr val="FFFF00"/>
              </a:solidFill>
            </a:endParaRPr>
          </a:p>
        </p:txBody>
      </p:sp>
      <p:sp>
        <p:nvSpPr>
          <p:cNvPr id="8" name="Title 7"/>
          <p:cNvSpPr>
            <a:spLocks noGrp="1"/>
          </p:cNvSpPr>
          <p:nvPr>
            <p:ph type="title"/>
          </p:nvPr>
        </p:nvSpPr>
        <p:spPr/>
        <p:txBody>
          <a:bodyPr/>
          <a:lstStyle/>
          <a:p>
            <a:pPr algn="ctr"/>
            <a:r>
              <a:rPr lang="en-GB" dirty="0" smtClean="0">
                <a:solidFill>
                  <a:schemeClr val="tx1"/>
                </a:solidFill>
              </a:rPr>
              <a:t>Good Quality CPD</a:t>
            </a:r>
            <a:endParaRPr lang="en-GB" dirty="0">
              <a:solidFill>
                <a:schemeClr val="tx1"/>
              </a:solidFill>
            </a:endParaRP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 name="Picture 9" descr="image001.jpg"/>
          <p:cNvPicPr>
            <a:picLocks noChangeAspect="1"/>
          </p:cNvPicPr>
          <p:nvPr/>
        </p:nvPicPr>
        <p:blipFill>
          <a:blip r:embed="rId2" cstate="print"/>
          <a:stretch>
            <a:fillRect/>
          </a:stretch>
        </p:blipFill>
        <p:spPr>
          <a:xfrm>
            <a:off x="7668344" y="5805264"/>
            <a:ext cx="1076325" cy="523875"/>
          </a:xfrm>
          <a:prstGeom prst="rect">
            <a:avLst/>
          </a:prstGeom>
        </p:spPr>
      </p:pic>
      <p:sp>
        <p:nvSpPr>
          <p:cNvPr id="11" name="Date Placeholder 10"/>
          <p:cNvSpPr>
            <a:spLocks noGrp="1"/>
          </p:cNvSpPr>
          <p:nvPr>
            <p:ph type="dt" sz="half" idx="10"/>
          </p:nvPr>
        </p:nvSpPr>
        <p:spPr/>
        <p:txBody>
          <a:bodyPr/>
          <a:lstStyle/>
          <a:p>
            <a:fld id="{535AC393-5E50-489D-A5E2-1713758A3F20}" type="datetime1">
              <a:rPr lang="en-GB" smtClean="0"/>
              <a:pPr/>
              <a:t>20/01/2016</a:t>
            </a:fld>
            <a:endParaRPr lang="en-GB"/>
          </a:p>
        </p:txBody>
      </p:sp>
      <p:sp>
        <p:nvSpPr>
          <p:cNvPr id="12" name="Slide Number Placeholder 11"/>
          <p:cNvSpPr>
            <a:spLocks noGrp="1"/>
          </p:cNvSpPr>
          <p:nvPr>
            <p:ph type="sldNum" sz="quarter" idx="12"/>
          </p:nvPr>
        </p:nvSpPr>
        <p:spPr/>
        <p:txBody>
          <a:bodyPr/>
          <a:lstStyle/>
          <a:p>
            <a:fld id="{AB917A12-F6DE-4CC5-A873-1E14DB0F5E07}" type="slidenum">
              <a:rPr lang="en-GB" smtClean="0"/>
              <a:pPr/>
              <a:t>15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amond(in)">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amond(in)">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amond(in)">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amond(in)">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amond(in)">
                                      <p:cBhvr>
                                        <p:cTn id="3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smtClean="0">
                <a:solidFill>
                  <a:schemeClr val="tx1"/>
                </a:solidFill>
              </a:rPr>
              <a:t>Monitoring, Evaluation and Inspection.</a:t>
            </a:r>
            <a:endParaRPr lang="en-GB" dirty="0">
              <a:solidFill>
                <a:schemeClr val="tx1"/>
              </a:solidFill>
            </a:endParaRPr>
          </a:p>
        </p:txBody>
      </p:sp>
      <p:sp>
        <p:nvSpPr>
          <p:cNvPr id="6" name="Text Placeholder 5"/>
          <p:cNvSpPr>
            <a:spLocks noGrp="1"/>
          </p:cNvSpPr>
          <p:nvPr>
            <p:ph type="body" idx="1"/>
          </p:nvPr>
        </p:nvSpPr>
        <p:spPr/>
        <p:txBody>
          <a:bodyPr>
            <a:normAutofit/>
          </a:bodyPr>
          <a:lstStyle/>
          <a:p>
            <a:pPr algn="ctr"/>
            <a:r>
              <a:rPr lang="en-GB" dirty="0" smtClean="0">
                <a:solidFill>
                  <a:schemeClr val="tx1"/>
                </a:solidFill>
              </a:rPr>
              <a:t>Internal</a:t>
            </a:r>
          </a:p>
          <a:p>
            <a:endParaRPr lang="en-GB" dirty="0"/>
          </a:p>
        </p:txBody>
      </p:sp>
      <p:sp>
        <p:nvSpPr>
          <p:cNvPr id="8" name="Text Placeholder 7"/>
          <p:cNvSpPr>
            <a:spLocks noGrp="1"/>
          </p:cNvSpPr>
          <p:nvPr>
            <p:ph type="body" sz="half" idx="3"/>
          </p:nvPr>
        </p:nvSpPr>
        <p:spPr/>
        <p:txBody>
          <a:bodyPr/>
          <a:lstStyle/>
          <a:p>
            <a:pPr algn="ctr"/>
            <a:r>
              <a:rPr lang="en-GB" dirty="0" smtClean="0">
                <a:solidFill>
                  <a:schemeClr val="tx1"/>
                </a:solidFill>
              </a:rPr>
              <a:t>External</a:t>
            </a:r>
          </a:p>
          <a:p>
            <a:pPr algn="ctr"/>
            <a:endParaRPr lang="en-GB" dirty="0"/>
          </a:p>
        </p:txBody>
      </p:sp>
      <p:sp>
        <p:nvSpPr>
          <p:cNvPr id="7" name="Content Placeholder 6"/>
          <p:cNvSpPr>
            <a:spLocks noGrp="1"/>
          </p:cNvSpPr>
          <p:nvPr>
            <p:ph sz="quarter" idx="2"/>
          </p:nvPr>
        </p:nvSpPr>
        <p:spPr/>
        <p:txBody>
          <a:bodyPr>
            <a:normAutofit fontScale="92500"/>
          </a:bodyPr>
          <a:lstStyle/>
          <a:p>
            <a:r>
              <a:rPr lang="en-GB" dirty="0" smtClean="0"/>
              <a:t>Peer support through regular classroom observations and department meetings.</a:t>
            </a:r>
          </a:p>
          <a:p>
            <a:r>
              <a:rPr lang="en-GB" dirty="0" smtClean="0"/>
              <a:t>NQT Induction</a:t>
            </a:r>
          </a:p>
          <a:p>
            <a:r>
              <a:rPr lang="en-GB" dirty="0" smtClean="0"/>
              <a:t>Performance management observations and reviews.</a:t>
            </a:r>
          </a:p>
          <a:p>
            <a:r>
              <a:rPr lang="en-GB" dirty="0" smtClean="0"/>
              <a:t>School self evaluation (SEF) </a:t>
            </a:r>
          </a:p>
          <a:p>
            <a:r>
              <a:rPr lang="en-GB" dirty="0" smtClean="0"/>
              <a:t>School Improvement (SIP)</a:t>
            </a:r>
          </a:p>
          <a:p>
            <a:r>
              <a:rPr lang="en-GB" dirty="0" smtClean="0"/>
              <a:t>Governor review meetings and their observations</a:t>
            </a:r>
          </a:p>
          <a:p>
            <a:endParaRPr lang="en-GB" dirty="0"/>
          </a:p>
        </p:txBody>
      </p:sp>
      <p:sp>
        <p:nvSpPr>
          <p:cNvPr id="9" name="Content Placeholder 8"/>
          <p:cNvSpPr>
            <a:spLocks noGrp="1"/>
          </p:cNvSpPr>
          <p:nvPr>
            <p:ph sz="quarter" idx="4"/>
          </p:nvPr>
        </p:nvSpPr>
        <p:spPr/>
        <p:txBody>
          <a:bodyPr>
            <a:normAutofit fontScale="92500" lnSpcReduction="10000"/>
          </a:bodyPr>
          <a:lstStyle/>
          <a:p>
            <a:r>
              <a:rPr lang="en-GB" dirty="0" smtClean="0"/>
              <a:t>Local Authority Evaluations (e.g. With reference to SIPs)</a:t>
            </a:r>
          </a:p>
          <a:p>
            <a:r>
              <a:rPr lang="en-GB" dirty="0" smtClean="0"/>
              <a:t>Investors in People evaluations (IIPs).</a:t>
            </a:r>
          </a:p>
          <a:p>
            <a:r>
              <a:rPr lang="en-GB" dirty="0" smtClean="0"/>
              <a:t>NQT Induction (by LA advisers).</a:t>
            </a:r>
          </a:p>
          <a:p>
            <a:r>
              <a:rPr lang="en-GB" dirty="0" smtClean="0"/>
              <a:t>External Exam Board Monitoring.</a:t>
            </a:r>
          </a:p>
          <a:p>
            <a:r>
              <a:rPr lang="en-GB" dirty="0" smtClean="0"/>
              <a:t>OFSTED Inspections (Office for Fair Standards in Education).</a:t>
            </a:r>
          </a:p>
          <a:p>
            <a:r>
              <a:rPr lang="en-GB" dirty="0" smtClean="0"/>
              <a:t>Her Majesty’s Inspectorate.</a:t>
            </a:r>
          </a:p>
          <a:p>
            <a:endParaRPr lang="en-GB" dirty="0"/>
          </a:p>
        </p:txBody>
      </p:sp>
      <p:pic>
        <p:nvPicPr>
          <p:cNvPr id="10" name="Picture 9" descr="image001.jpg"/>
          <p:cNvPicPr>
            <a:picLocks noChangeAspect="1"/>
          </p:cNvPicPr>
          <p:nvPr/>
        </p:nvPicPr>
        <p:blipFill>
          <a:blip r:embed="rId2" cstate="print"/>
          <a:stretch>
            <a:fillRect/>
          </a:stretch>
        </p:blipFill>
        <p:spPr>
          <a:xfrm>
            <a:off x="7812360" y="5949280"/>
            <a:ext cx="1076325" cy="523875"/>
          </a:xfrm>
          <a:prstGeom prst="rect">
            <a:avLst/>
          </a:prstGeom>
        </p:spPr>
      </p:pic>
      <p:sp>
        <p:nvSpPr>
          <p:cNvPr id="11" name="Date Placeholder 10"/>
          <p:cNvSpPr>
            <a:spLocks noGrp="1"/>
          </p:cNvSpPr>
          <p:nvPr>
            <p:ph type="dt" sz="half" idx="10"/>
          </p:nvPr>
        </p:nvSpPr>
        <p:spPr/>
        <p:txBody>
          <a:bodyPr/>
          <a:lstStyle/>
          <a:p>
            <a:fld id="{CE0832F8-A40B-4E32-9AEB-86624B5838FE}" type="datetime1">
              <a:rPr lang="en-GB" smtClean="0"/>
              <a:pPr/>
              <a:t>20/01/2016</a:t>
            </a:fld>
            <a:endParaRPr lang="en-GB"/>
          </a:p>
        </p:txBody>
      </p:sp>
      <p:sp>
        <p:nvSpPr>
          <p:cNvPr id="12" name="Slide Number Placeholder 11"/>
          <p:cNvSpPr>
            <a:spLocks noGrp="1"/>
          </p:cNvSpPr>
          <p:nvPr>
            <p:ph type="sldNum" sz="quarter" idx="12"/>
          </p:nvPr>
        </p:nvSpPr>
        <p:spPr/>
        <p:txBody>
          <a:bodyPr/>
          <a:lstStyle/>
          <a:p>
            <a:fld id="{AB917A12-F6DE-4CC5-A873-1E14DB0F5E07}" type="slidenum">
              <a:rPr lang="en-GB" smtClean="0"/>
              <a:pPr/>
              <a:t>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amond(in)">
                                      <p:cBhvr>
                                        <p:cTn id="10" dur="2000"/>
                                        <p:tgtEl>
                                          <p:spTgt spid="7">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amond(in)">
                                      <p:cBhvr>
                                        <p:cTn id="13" dur="2000"/>
                                        <p:tgtEl>
                                          <p:spTgt spid="7">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amond(in)">
                                      <p:cBhvr>
                                        <p:cTn id="16" dur="2000"/>
                                        <p:tgtEl>
                                          <p:spTgt spid="7">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amond(in)">
                                      <p:cBhvr>
                                        <p:cTn id="19" dur="2000"/>
                                        <p:tgtEl>
                                          <p:spTgt spid="7">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amond(in)">
                                      <p:cBhvr>
                                        <p:cTn id="22" dur="2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amond(in)">
                                      <p:cBhvr>
                                        <p:cTn id="27" dur="2000"/>
                                        <p:tgtEl>
                                          <p:spTgt spid="9">
                                            <p:txEl>
                                              <p:pRg st="0" end="0"/>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diamond(in)">
                                      <p:cBhvr>
                                        <p:cTn id="30" dur="2000"/>
                                        <p:tgtEl>
                                          <p:spTgt spid="9">
                                            <p:txEl>
                                              <p:pRg st="1" end="1"/>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diamond(in)">
                                      <p:cBhvr>
                                        <p:cTn id="33" dur="2000"/>
                                        <p:tgtEl>
                                          <p:spTgt spid="9">
                                            <p:txEl>
                                              <p:pRg st="2" end="2"/>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diamond(in)">
                                      <p:cBhvr>
                                        <p:cTn id="36" dur="2000"/>
                                        <p:tgtEl>
                                          <p:spTgt spid="9">
                                            <p:txEl>
                                              <p:pRg st="3" end="3"/>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diamond(in)">
                                      <p:cBhvr>
                                        <p:cTn id="39" dur="2000"/>
                                        <p:tgtEl>
                                          <p:spTgt spid="9">
                                            <p:txEl>
                                              <p:pRg st="4" end="4"/>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diamond(in)">
                                      <p:cBhvr>
                                        <p:cTn id="4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u="sng" dirty="0" smtClean="0"/>
              <a:t>Task</a:t>
            </a:r>
            <a:r>
              <a:rPr lang="en-GB" b="1" dirty="0" smtClean="0"/>
              <a:t>.  In groups discuss the following: (15)</a:t>
            </a:r>
          </a:p>
          <a:p>
            <a:r>
              <a:rPr lang="en-GB" dirty="0" smtClean="0"/>
              <a:t>What are the key features of good learning?</a:t>
            </a:r>
          </a:p>
          <a:p>
            <a:r>
              <a:rPr lang="en-GB" dirty="0" smtClean="0"/>
              <a:t>Can didactic learning be effective?</a:t>
            </a:r>
          </a:p>
          <a:p>
            <a:r>
              <a:rPr lang="en-GB" dirty="0" smtClean="0"/>
              <a:t>Can you be a good teacher if your learning strategies are not very good?</a:t>
            </a:r>
          </a:p>
          <a:p>
            <a:r>
              <a:rPr lang="en-GB" dirty="0" smtClean="0"/>
              <a:t>Brief plenary (everyone)</a:t>
            </a:r>
          </a:p>
          <a:p>
            <a:r>
              <a:rPr lang="en-GB" u="sng" dirty="0" smtClean="0"/>
              <a:t>Learning Styles:</a:t>
            </a:r>
          </a:p>
          <a:p>
            <a:r>
              <a:rPr lang="en-GB" dirty="0" smtClean="0"/>
              <a:t>Didactic.</a:t>
            </a:r>
          </a:p>
          <a:p>
            <a:r>
              <a:rPr lang="en-GB" dirty="0" smtClean="0"/>
              <a:t>Active and experiential learning</a:t>
            </a:r>
            <a:r>
              <a:rPr lang="en-GB" dirty="0" smtClean="0">
                <a:solidFill>
                  <a:srgbClr val="FFFF00"/>
                </a:solidFill>
              </a:rPr>
              <a:t>.</a:t>
            </a:r>
            <a:endParaRPr lang="en-GB" dirty="0">
              <a:solidFill>
                <a:srgbClr val="FFFF00"/>
              </a:solidFill>
            </a:endParaRPr>
          </a:p>
        </p:txBody>
      </p:sp>
      <p:sp>
        <p:nvSpPr>
          <p:cNvPr id="3" name="Date Placeholder 2"/>
          <p:cNvSpPr>
            <a:spLocks noGrp="1"/>
          </p:cNvSpPr>
          <p:nvPr>
            <p:ph type="dt" sz="half" idx="10"/>
          </p:nvPr>
        </p:nvSpPr>
        <p:spPr/>
        <p:txBody>
          <a:bodyPr/>
          <a:lstStyle/>
          <a:p>
            <a:fld id="{C9C38C77-690C-42E8-B7FD-2DE769191957}" type="datetime1">
              <a:rPr lang="en-GB" smtClean="0"/>
              <a:pPr/>
              <a:t>20/01/2016</a:t>
            </a:fld>
            <a:endParaRPr lang="en-GB"/>
          </a:p>
        </p:txBody>
      </p:sp>
      <p:sp>
        <p:nvSpPr>
          <p:cNvPr id="5" name="Title 4"/>
          <p:cNvSpPr>
            <a:spLocks noGrp="1"/>
          </p:cNvSpPr>
          <p:nvPr>
            <p:ph type="title"/>
          </p:nvPr>
        </p:nvSpPr>
        <p:spPr/>
        <p:txBody>
          <a:bodyPr/>
          <a:lstStyle/>
          <a:p>
            <a:pPr algn="ctr"/>
            <a:r>
              <a:rPr lang="en-GB" dirty="0" smtClean="0">
                <a:solidFill>
                  <a:schemeClr val="tx1"/>
                </a:solidFill>
              </a:rPr>
              <a:t>Learning</a:t>
            </a:r>
            <a:r>
              <a:rPr lang="en-GB" dirty="0" smtClean="0">
                <a:solidFill>
                  <a:srgbClr val="FFFF00"/>
                </a:solidFill>
              </a:rPr>
              <a:t>.</a:t>
            </a:r>
            <a:endParaRPr lang="en-GB" dirty="0">
              <a:solidFill>
                <a:srgbClr val="FFFF00"/>
              </a:solidFill>
            </a:endParaRPr>
          </a:p>
        </p:txBody>
      </p:sp>
      <p:pic>
        <p:nvPicPr>
          <p:cNvPr id="6" name="Picture 5" descr="image001.jpg"/>
          <p:cNvPicPr>
            <a:picLocks noChangeAspect="1"/>
          </p:cNvPicPr>
          <p:nvPr/>
        </p:nvPicPr>
        <p:blipFill>
          <a:blip r:embed="rId2" cstate="print"/>
          <a:stretch>
            <a:fillRect/>
          </a:stretch>
        </p:blipFill>
        <p:spPr>
          <a:xfrm>
            <a:off x="7884368" y="5733256"/>
            <a:ext cx="1076325" cy="523875"/>
          </a:xfrm>
          <a:prstGeom prst="rect">
            <a:avLst/>
          </a:prstGeom>
        </p:spPr>
      </p:pic>
      <p:sp>
        <p:nvSpPr>
          <p:cNvPr id="7" name="Slide Number Placeholder 6"/>
          <p:cNvSpPr>
            <a:spLocks noGrp="1"/>
          </p:cNvSpPr>
          <p:nvPr>
            <p:ph type="sldNum" sz="quarter" idx="12"/>
          </p:nvPr>
        </p:nvSpPr>
        <p:spPr/>
        <p:txBody>
          <a:bodyPr/>
          <a:lstStyle/>
          <a:p>
            <a:fld id="{AB917A12-F6DE-4CC5-A873-1E14DB0F5E07}"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solidFill>
                  <a:schemeClr val="tx1"/>
                </a:solidFill>
              </a:rPr>
              <a:t>Lesson Structures. </a:t>
            </a:r>
            <a:endParaRPr lang="en-GB" dirty="0">
              <a:solidFill>
                <a:schemeClr val="tx1"/>
              </a:solidFill>
            </a:endParaRPr>
          </a:p>
        </p:txBody>
      </p:sp>
      <p:sp>
        <p:nvSpPr>
          <p:cNvPr id="4" name="Text Placeholder 3"/>
          <p:cNvSpPr>
            <a:spLocks noGrp="1"/>
          </p:cNvSpPr>
          <p:nvPr>
            <p:ph type="body" idx="1"/>
          </p:nvPr>
        </p:nvSpPr>
        <p:spPr/>
        <p:txBody>
          <a:bodyPr/>
          <a:lstStyle/>
          <a:p>
            <a:pPr algn="ctr"/>
            <a:r>
              <a:rPr lang="en-GB" dirty="0" smtClean="0">
                <a:solidFill>
                  <a:schemeClr val="tx1"/>
                </a:solidFill>
              </a:rPr>
              <a:t>The Three Part Lesson </a:t>
            </a:r>
            <a:endParaRPr lang="en-GB" dirty="0">
              <a:solidFill>
                <a:schemeClr val="tx1"/>
              </a:solidFill>
            </a:endParaRPr>
          </a:p>
        </p:txBody>
      </p:sp>
      <p:sp>
        <p:nvSpPr>
          <p:cNvPr id="6" name="Text Placeholder 5"/>
          <p:cNvSpPr>
            <a:spLocks noGrp="1"/>
          </p:cNvSpPr>
          <p:nvPr>
            <p:ph type="body" sz="half" idx="3"/>
          </p:nvPr>
        </p:nvSpPr>
        <p:spPr/>
        <p:txBody>
          <a:bodyPr/>
          <a:lstStyle/>
          <a:p>
            <a:pPr algn="ctr"/>
            <a:r>
              <a:rPr lang="en-GB" dirty="0" smtClean="0">
                <a:solidFill>
                  <a:schemeClr val="tx1"/>
                </a:solidFill>
              </a:rPr>
              <a:t>The Five Part Lesson</a:t>
            </a:r>
            <a:endParaRPr lang="en-GB" dirty="0">
              <a:solidFill>
                <a:schemeClr val="tx1"/>
              </a:solidFill>
            </a:endParaRPr>
          </a:p>
        </p:txBody>
      </p:sp>
      <p:sp>
        <p:nvSpPr>
          <p:cNvPr id="5" name="Content Placeholder 4"/>
          <p:cNvSpPr>
            <a:spLocks noGrp="1"/>
          </p:cNvSpPr>
          <p:nvPr>
            <p:ph sz="quarter" idx="2"/>
          </p:nvPr>
        </p:nvSpPr>
        <p:spPr/>
        <p:txBody>
          <a:bodyPr/>
          <a:lstStyle/>
          <a:p>
            <a:pPr>
              <a:buNone/>
            </a:pPr>
            <a:endParaRPr lang="en-GB" b="1" u="sng" dirty="0" smtClean="0">
              <a:solidFill>
                <a:srgbClr val="FFFF00"/>
              </a:solidFill>
            </a:endParaRPr>
          </a:p>
          <a:p>
            <a:r>
              <a:rPr lang="en-GB" dirty="0" smtClean="0"/>
              <a:t>Introduction.</a:t>
            </a:r>
          </a:p>
          <a:p>
            <a:r>
              <a:rPr lang="en-GB" dirty="0" smtClean="0"/>
              <a:t>Activities/Engagement.</a:t>
            </a:r>
          </a:p>
          <a:p>
            <a:r>
              <a:rPr lang="en-GB" dirty="0" smtClean="0"/>
              <a:t>Review and cue.</a:t>
            </a:r>
            <a:endParaRPr lang="en-GB" dirty="0"/>
          </a:p>
        </p:txBody>
      </p:sp>
      <p:sp>
        <p:nvSpPr>
          <p:cNvPr id="7" name="Content Placeholder 6"/>
          <p:cNvSpPr>
            <a:spLocks noGrp="1"/>
          </p:cNvSpPr>
          <p:nvPr>
            <p:ph sz="quarter" idx="4"/>
          </p:nvPr>
        </p:nvSpPr>
        <p:spPr/>
        <p:txBody>
          <a:bodyPr/>
          <a:lstStyle/>
          <a:p>
            <a:endParaRPr lang="en-GB" dirty="0" smtClean="0"/>
          </a:p>
          <a:p>
            <a:r>
              <a:rPr lang="en-GB" dirty="0" smtClean="0"/>
              <a:t>Return to last lesson and link to current one</a:t>
            </a:r>
          </a:p>
          <a:p>
            <a:r>
              <a:rPr lang="en-GB" dirty="0" smtClean="0"/>
              <a:t>Starter activity.</a:t>
            </a:r>
          </a:p>
          <a:p>
            <a:r>
              <a:rPr lang="en-GB" dirty="0" smtClean="0"/>
              <a:t>Introduction and conceptual basis.</a:t>
            </a:r>
          </a:p>
          <a:p>
            <a:r>
              <a:rPr lang="en-GB" dirty="0" smtClean="0"/>
              <a:t>Activities/engagement.</a:t>
            </a:r>
          </a:p>
          <a:p>
            <a:r>
              <a:rPr lang="en-GB" dirty="0" smtClean="0"/>
              <a:t>Plenary and evaluation</a:t>
            </a:r>
            <a:r>
              <a:rPr lang="en-GB" dirty="0" smtClean="0">
                <a:solidFill>
                  <a:srgbClr val="FFFF00"/>
                </a:solidFill>
              </a:rPr>
              <a:t>.</a:t>
            </a:r>
            <a:endParaRPr lang="en-GB" dirty="0">
              <a:solidFill>
                <a:srgbClr val="FFFF00"/>
              </a:solidFill>
            </a:endParaRPr>
          </a:p>
        </p:txBody>
      </p:sp>
      <p:pic>
        <p:nvPicPr>
          <p:cNvPr id="8" name="Picture 7" descr="image001.jpg"/>
          <p:cNvPicPr>
            <a:picLocks noChangeAspect="1"/>
          </p:cNvPicPr>
          <p:nvPr/>
        </p:nvPicPr>
        <p:blipFill>
          <a:blip r:embed="rId2" cstate="print"/>
          <a:stretch>
            <a:fillRect/>
          </a:stretch>
        </p:blipFill>
        <p:spPr>
          <a:xfrm>
            <a:off x="7812360" y="6021288"/>
            <a:ext cx="1076325" cy="523875"/>
          </a:xfrm>
          <a:prstGeom prst="rect">
            <a:avLst/>
          </a:prstGeom>
        </p:spPr>
      </p:pic>
      <p:sp>
        <p:nvSpPr>
          <p:cNvPr id="10" name="Date Placeholder 9"/>
          <p:cNvSpPr>
            <a:spLocks noGrp="1"/>
          </p:cNvSpPr>
          <p:nvPr>
            <p:ph type="dt" sz="half" idx="10"/>
          </p:nvPr>
        </p:nvSpPr>
        <p:spPr/>
        <p:txBody>
          <a:bodyPr/>
          <a:lstStyle/>
          <a:p>
            <a:fld id="{A595776C-6D79-47F4-AAE5-FA2478860440}" type="datetime1">
              <a:rPr lang="en-GB" smtClean="0"/>
              <a:pPr/>
              <a:t>20/01/2016</a:t>
            </a:fld>
            <a:endParaRPr lang="en-GB"/>
          </a:p>
        </p:txBody>
      </p:sp>
      <p:sp>
        <p:nvSpPr>
          <p:cNvPr id="11" name="Slide Number Placeholder 10"/>
          <p:cNvSpPr>
            <a:spLocks noGrp="1"/>
          </p:cNvSpPr>
          <p:nvPr>
            <p:ph type="sldNum" sz="quarter" idx="12"/>
          </p:nvPr>
        </p:nvSpPr>
        <p:spPr/>
        <p:txBody>
          <a:bodyPr/>
          <a:lstStyle/>
          <a:p>
            <a:fld id="{AB917A12-F6DE-4CC5-A873-1E14DB0F5E07}" type="slidenum">
              <a:rPr lang="en-GB" smtClean="0"/>
              <a:pPr/>
              <a:t>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amond(in)">
                                      <p:cBhvr>
                                        <p:cTn id="7" dur="2000"/>
                                        <p:tgtEl>
                                          <p:spTgt spid="5">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amond(in)">
                                      <p:cBhvr>
                                        <p:cTn id="10" dur="2000"/>
                                        <p:tgtEl>
                                          <p:spTgt spid="5">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amond(in)">
                                      <p:cBhvr>
                                        <p:cTn id="13" dur="20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diamond(in)">
                                      <p:cBhvr>
                                        <p:cTn id="18" dur="2000"/>
                                        <p:tgtEl>
                                          <p:spTgt spid="7">
                                            <p:txEl>
                                              <p:pRg st="1" end="1"/>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diamond(in)">
                                      <p:cBhvr>
                                        <p:cTn id="21" dur="2000"/>
                                        <p:tgtEl>
                                          <p:spTgt spid="7">
                                            <p:txEl>
                                              <p:pRg st="2" end="2"/>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diamond(in)">
                                      <p:cBhvr>
                                        <p:cTn id="24" dur="2000"/>
                                        <p:tgtEl>
                                          <p:spTgt spid="7">
                                            <p:txEl>
                                              <p:pRg st="3" end="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amond(in)">
                                      <p:cBhvr>
                                        <p:cTn id="27" dur="2000"/>
                                        <p:tgtEl>
                                          <p:spTgt spid="7">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diamond(in)">
                                      <p:cBhvr>
                                        <p:cTn id="30"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Differentiation </a:t>
            </a:r>
            <a:endParaRPr lang="en-GB" dirty="0"/>
          </a:p>
        </p:txBody>
      </p:sp>
      <p:sp>
        <p:nvSpPr>
          <p:cNvPr id="7" name="Content Placeholder 6"/>
          <p:cNvSpPr>
            <a:spLocks noGrp="1"/>
          </p:cNvSpPr>
          <p:nvPr>
            <p:ph idx="1"/>
          </p:nvPr>
        </p:nvSpPr>
        <p:spPr/>
        <p:txBody>
          <a:bodyPr/>
          <a:lstStyle/>
          <a:p>
            <a:r>
              <a:rPr lang="en-GB" dirty="0" smtClean="0"/>
              <a:t>By resource.</a:t>
            </a:r>
          </a:p>
          <a:p>
            <a:r>
              <a:rPr lang="en-GB" dirty="0" smtClean="0"/>
              <a:t>By task.</a:t>
            </a:r>
          </a:p>
          <a:p>
            <a:r>
              <a:rPr lang="en-GB" dirty="0" smtClean="0"/>
              <a:t>By groupings.</a:t>
            </a:r>
          </a:p>
          <a:p>
            <a:r>
              <a:rPr lang="en-GB" dirty="0" smtClean="0"/>
              <a:t>By outcome.</a:t>
            </a:r>
          </a:p>
          <a:p>
            <a:r>
              <a:rPr lang="en-GB" dirty="0" smtClean="0"/>
              <a:t>By in-class support.</a:t>
            </a:r>
          </a:p>
          <a:p>
            <a:r>
              <a:rPr lang="en-GB" dirty="0" smtClean="0"/>
              <a:t>By withdrawal procedures.</a:t>
            </a:r>
          </a:p>
          <a:p>
            <a:r>
              <a:rPr lang="en-GB" dirty="0" smtClean="0"/>
              <a:t>By enhancement opportunities.</a:t>
            </a:r>
            <a:endParaRPr lang="en-GB" dirty="0"/>
          </a:p>
        </p:txBody>
      </p:sp>
      <p:pic>
        <p:nvPicPr>
          <p:cNvPr id="8" name="Picture 7" descr="New Picture.png"/>
          <p:cNvPicPr>
            <a:picLocks noChangeAspect="1"/>
          </p:cNvPicPr>
          <p:nvPr/>
        </p:nvPicPr>
        <p:blipFill>
          <a:blip r:embed="rId2" cstate="print"/>
          <a:stretch>
            <a:fillRect/>
          </a:stretch>
        </p:blipFill>
        <p:spPr>
          <a:xfrm>
            <a:off x="7164288" y="5733256"/>
            <a:ext cx="1103472" cy="5486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u="sng" dirty="0" smtClean="0"/>
              <a:t>Task</a:t>
            </a:r>
            <a:r>
              <a:rPr lang="en-GB" b="1" dirty="0" smtClean="0"/>
              <a:t>. (15 minutes) (cross school visit groups)</a:t>
            </a:r>
          </a:p>
          <a:p>
            <a:r>
              <a:rPr lang="en-GB" dirty="0" smtClean="0"/>
              <a:t>Discuss each of the 4 statements:</a:t>
            </a:r>
          </a:p>
          <a:p>
            <a:r>
              <a:rPr lang="en-GB" dirty="0" smtClean="0"/>
              <a:t>My first impressions of the school were....</a:t>
            </a:r>
          </a:p>
          <a:p>
            <a:r>
              <a:rPr lang="en-GB" dirty="0" smtClean="0"/>
              <a:t>I especially noticed.....</a:t>
            </a:r>
          </a:p>
          <a:p>
            <a:r>
              <a:rPr lang="en-GB" dirty="0" smtClean="0"/>
              <a:t>I was surprised that.....</a:t>
            </a:r>
          </a:p>
          <a:p>
            <a:r>
              <a:rPr lang="en-GB" dirty="0" smtClean="0"/>
              <a:t>I learnt that ........</a:t>
            </a:r>
          </a:p>
          <a:p>
            <a:r>
              <a:rPr lang="en-GB" dirty="0" smtClean="0"/>
              <a:t>Now appoint a group spokesperson to feedback to everyone ONE key point from EACH of the 4 statements.</a:t>
            </a:r>
            <a:endParaRPr lang="en-GB" dirty="0"/>
          </a:p>
        </p:txBody>
      </p:sp>
      <p:sp>
        <p:nvSpPr>
          <p:cNvPr id="3" name="Title 2"/>
          <p:cNvSpPr>
            <a:spLocks noGrp="1"/>
          </p:cNvSpPr>
          <p:nvPr>
            <p:ph type="title"/>
          </p:nvPr>
        </p:nvSpPr>
        <p:spPr/>
        <p:txBody>
          <a:bodyPr/>
          <a:lstStyle/>
          <a:p>
            <a:pPr algn="ctr"/>
            <a:r>
              <a:rPr lang="en-GB" dirty="0" smtClean="0">
                <a:solidFill>
                  <a:schemeClr val="tx1"/>
                </a:solidFill>
              </a:rPr>
              <a:t>School feedback</a:t>
            </a:r>
            <a:endParaRPr lang="en-GB" dirty="0">
              <a:solidFill>
                <a:schemeClr val="tx1"/>
              </a:solidFill>
            </a:endParaRPr>
          </a:p>
        </p:txBody>
      </p:sp>
      <p:pic>
        <p:nvPicPr>
          <p:cNvPr id="4" name="Picture 3" descr="image001.jpg"/>
          <p:cNvPicPr>
            <a:picLocks noChangeAspect="1"/>
          </p:cNvPicPr>
          <p:nvPr/>
        </p:nvPicPr>
        <p:blipFill>
          <a:blip r:embed="rId2" cstate="print"/>
          <a:stretch>
            <a:fillRect/>
          </a:stretch>
        </p:blipFill>
        <p:spPr>
          <a:xfrm>
            <a:off x="7668344" y="5805264"/>
            <a:ext cx="1076325" cy="523875"/>
          </a:xfrm>
          <a:prstGeom prst="rect">
            <a:avLst/>
          </a:prstGeom>
        </p:spPr>
      </p:pic>
      <p:sp>
        <p:nvSpPr>
          <p:cNvPr id="5" name="Date Placeholder 4"/>
          <p:cNvSpPr>
            <a:spLocks noGrp="1"/>
          </p:cNvSpPr>
          <p:nvPr>
            <p:ph type="dt" sz="half" idx="10"/>
          </p:nvPr>
        </p:nvSpPr>
        <p:spPr/>
        <p:txBody>
          <a:bodyPr/>
          <a:lstStyle/>
          <a:p>
            <a:fld id="{68FE6A34-879D-4FF5-A1D0-3347C71171FF}" type="datetime1">
              <a:rPr lang="en-GB" smtClean="0"/>
              <a:pPr/>
              <a:t>20/01/2016</a:t>
            </a:fld>
            <a:endParaRPr lang="en-GB"/>
          </a:p>
        </p:txBody>
      </p:sp>
      <p:sp>
        <p:nvSpPr>
          <p:cNvPr id="6" name="Slide Number Placeholder 5"/>
          <p:cNvSpPr>
            <a:spLocks noGrp="1"/>
          </p:cNvSpPr>
          <p:nvPr>
            <p:ph type="sldNum" sz="quarter" idx="12"/>
          </p:nvPr>
        </p:nvSpPr>
        <p:spPr/>
        <p:txBody>
          <a:bodyPr/>
          <a:lstStyle/>
          <a:p>
            <a:fld id="{AB917A12-F6DE-4CC5-A873-1E14DB0F5E07}"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Setting Up An International School Link</a:t>
            </a:r>
            <a:br>
              <a:rPr lang="en-GB" dirty="0" smtClean="0"/>
            </a:br>
            <a:r>
              <a:rPr lang="en-GB" dirty="0" smtClean="0">
                <a:solidFill>
                  <a:srgbClr val="FFFF00"/>
                </a:solidFill>
              </a:rPr>
              <a:t>.</a:t>
            </a:r>
            <a:endParaRPr lang="en-GB" dirty="0">
              <a:solidFill>
                <a:srgbClr val="FFFF00"/>
              </a:solidFill>
            </a:endParaRPr>
          </a:p>
        </p:txBody>
      </p:sp>
      <p:sp>
        <p:nvSpPr>
          <p:cNvPr id="3" name="Content Placeholder 2"/>
          <p:cNvSpPr>
            <a:spLocks noGrp="1"/>
          </p:cNvSpPr>
          <p:nvPr>
            <p:ph idx="1"/>
          </p:nvPr>
        </p:nvSpPr>
        <p:spPr/>
        <p:txBody>
          <a:bodyPr/>
          <a:lstStyle/>
          <a:p>
            <a:r>
              <a:rPr lang="en-GB" dirty="0" smtClean="0"/>
              <a:t>To show teachers the potential benefits of setting up International School Links.</a:t>
            </a:r>
          </a:p>
          <a:p>
            <a:r>
              <a:rPr lang="en-GB" dirty="0" smtClean="0"/>
              <a:t>To provide teachers with the steps that may be taken to set up an International School Link</a:t>
            </a:r>
          </a:p>
          <a:p>
            <a:r>
              <a:rPr lang="en-GB" dirty="0" smtClean="0"/>
              <a:t>To give a case study example of an International School Link.</a:t>
            </a:r>
            <a:endParaRPr lang="en-GB" dirty="0"/>
          </a:p>
        </p:txBody>
      </p:sp>
      <p:sp>
        <p:nvSpPr>
          <p:cNvPr id="4" name="Slide Number Placeholder 3"/>
          <p:cNvSpPr>
            <a:spLocks noGrp="1"/>
          </p:cNvSpPr>
          <p:nvPr>
            <p:ph type="sldNum" sz="quarter" idx="12"/>
          </p:nvPr>
        </p:nvSpPr>
        <p:spPr/>
        <p:txBody>
          <a:bodyPr/>
          <a:lstStyle/>
          <a:p>
            <a:fld id="{24982A30-46A2-4C1B-A5D1-FA173975AE1D}" type="slidenum">
              <a:rPr lang="en-GB" smtClean="0"/>
              <a:pPr/>
              <a:t>20</a:t>
            </a:fld>
            <a:endParaRPr lang="en-GB"/>
          </a:p>
        </p:txBody>
      </p:sp>
      <p:pic>
        <p:nvPicPr>
          <p:cNvPr id="5" name="Picture 4" descr="New Picture.png"/>
          <p:cNvPicPr>
            <a:picLocks noChangeAspect="1"/>
          </p:cNvPicPr>
          <p:nvPr/>
        </p:nvPicPr>
        <p:blipFill>
          <a:blip r:embed="rId2" cstate="print"/>
          <a:stretch>
            <a:fillRect/>
          </a:stretch>
        </p:blipFill>
        <p:spPr>
          <a:xfrm>
            <a:off x="7596336" y="5805264"/>
            <a:ext cx="1103472" cy="548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Educational benefits</a:t>
            </a:r>
            <a:r>
              <a:rPr lang="en-GB" dirty="0" smtClean="0">
                <a:solidFill>
                  <a:srgbClr val="FFFF00"/>
                </a:solidFill>
              </a:rPr>
              <a:t>.</a:t>
            </a:r>
            <a:endParaRPr lang="en-GB" dirty="0">
              <a:solidFill>
                <a:srgbClr val="FFFF00"/>
              </a:solidFill>
            </a:endParaRPr>
          </a:p>
        </p:txBody>
      </p:sp>
      <p:sp>
        <p:nvSpPr>
          <p:cNvPr id="5" name="Content Placeholder 4"/>
          <p:cNvSpPr>
            <a:spLocks noGrp="1"/>
          </p:cNvSpPr>
          <p:nvPr>
            <p:ph idx="1"/>
          </p:nvPr>
        </p:nvSpPr>
        <p:spPr/>
        <p:txBody>
          <a:bodyPr>
            <a:normAutofit fontScale="92500" lnSpcReduction="10000"/>
          </a:bodyPr>
          <a:lstStyle/>
          <a:p>
            <a:r>
              <a:rPr lang="en-GB" dirty="0" smtClean="0"/>
              <a:t>Helps to raise standards across the school curriculum.</a:t>
            </a:r>
          </a:p>
          <a:p>
            <a:r>
              <a:rPr lang="en-GB" dirty="0" smtClean="0"/>
              <a:t>Brings the real world into the classroom.</a:t>
            </a:r>
          </a:p>
          <a:p>
            <a:r>
              <a:rPr lang="en-GB" dirty="0" smtClean="0"/>
              <a:t>Promotes active learning.</a:t>
            </a:r>
          </a:p>
          <a:p>
            <a:r>
              <a:rPr lang="en-GB" dirty="0" smtClean="0"/>
              <a:t>Delivers ICT, PSHE, Citizenship and key skills as well as focussing on traditional subjects.</a:t>
            </a:r>
          </a:p>
          <a:p>
            <a:r>
              <a:rPr lang="en-GB" dirty="0" smtClean="0"/>
              <a:t>Fosters Teachers’ Professional Development.</a:t>
            </a:r>
          </a:p>
          <a:p>
            <a:r>
              <a:rPr lang="en-GB" dirty="0" smtClean="0"/>
              <a:t>Engages students to promote cultural diversity.</a:t>
            </a:r>
          </a:p>
          <a:p>
            <a:r>
              <a:rPr lang="en-GB" dirty="0" smtClean="0"/>
              <a:t>Promotes cultural understanding.</a:t>
            </a:r>
            <a:endParaRPr lang="en-GB" dirty="0"/>
          </a:p>
        </p:txBody>
      </p:sp>
      <p:sp>
        <p:nvSpPr>
          <p:cNvPr id="6" name="Slide Number Placeholder 5"/>
          <p:cNvSpPr>
            <a:spLocks noGrp="1"/>
          </p:cNvSpPr>
          <p:nvPr>
            <p:ph type="sldNum" sz="quarter" idx="12"/>
          </p:nvPr>
        </p:nvSpPr>
        <p:spPr/>
        <p:txBody>
          <a:bodyPr/>
          <a:lstStyle/>
          <a:p>
            <a:fld id="{24982A30-46A2-4C1B-A5D1-FA173975AE1D}" type="slidenum">
              <a:rPr lang="en-GB" smtClean="0"/>
              <a:pPr/>
              <a:t>21</a:t>
            </a:fld>
            <a:endParaRPr lang="en-GB"/>
          </a:p>
        </p:txBody>
      </p:sp>
      <p:pic>
        <p:nvPicPr>
          <p:cNvPr id="7" name="Picture 6" descr="New Picture.png"/>
          <p:cNvPicPr>
            <a:picLocks noChangeAspect="1"/>
          </p:cNvPicPr>
          <p:nvPr/>
        </p:nvPicPr>
        <p:blipFill>
          <a:blip r:embed="rId2" cstate="print"/>
          <a:stretch>
            <a:fillRect/>
          </a:stretch>
        </p:blipFill>
        <p:spPr>
          <a:xfrm>
            <a:off x="7740352" y="5733256"/>
            <a:ext cx="1103472" cy="548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amond(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amond(in)">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amond(in)">
                                      <p:cBhvr>
                                        <p:cTn id="3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Steps in setting up a school link</a:t>
            </a:r>
            <a:r>
              <a:rPr lang="en-GB" dirty="0" smtClean="0">
                <a:solidFill>
                  <a:srgbClr val="FFFF00"/>
                </a:solidFill>
              </a:rPr>
              <a:t>.</a:t>
            </a:r>
            <a:endParaRPr lang="en-GB" dirty="0">
              <a:solidFill>
                <a:srgbClr val="FFFF00"/>
              </a:solidFill>
            </a:endParaRPr>
          </a:p>
        </p:txBody>
      </p:sp>
      <p:sp>
        <p:nvSpPr>
          <p:cNvPr id="3" name="Content Placeholder 2"/>
          <p:cNvSpPr>
            <a:spLocks noGrp="1"/>
          </p:cNvSpPr>
          <p:nvPr>
            <p:ph idx="1"/>
          </p:nvPr>
        </p:nvSpPr>
        <p:spPr/>
        <p:txBody>
          <a:bodyPr>
            <a:normAutofit fontScale="92500"/>
          </a:bodyPr>
          <a:lstStyle/>
          <a:p>
            <a:r>
              <a:rPr lang="en-GB" u="sng" dirty="0" smtClean="0"/>
              <a:t>Websites and resourcing the link.</a:t>
            </a:r>
          </a:p>
          <a:p>
            <a:r>
              <a:rPr lang="en-GB" u="sng" dirty="0" smtClean="0">
                <a:hlinkClick r:id="rId2"/>
              </a:rPr>
              <a:t>www.britishcouncil.org.uk</a:t>
            </a:r>
            <a:r>
              <a:rPr lang="en-GB" u="sng" dirty="0" smtClean="0"/>
              <a:t> </a:t>
            </a:r>
            <a:r>
              <a:rPr lang="en-GB" dirty="0" smtClean="0"/>
              <a:t>(e.g. The International School Award and partner finding)</a:t>
            </a:r>
          </a:p>
          <a:p>
            <a:r>
              <a:rPr lang="en-GB" dirty="0" smtClean="0"/>
              <a:t>Global School Partnerships.</a:t>
            </a:r>
          </a:p>
          <a:p>
            <a:r>
              <a:rPr lang="en-GB" dirty="0" smtClean="0"/>
              <a:t>Erasmus+ (mobility grants).</a:t>
            </a:r>
          </a:p>
          <a:p>
            <a:r>
              <a:rPr lang="en-GB" dirty="0" err="1" smtClean="0"/>
              <a:t>Etwinning</a:t>
            </a:r>
            <a:r>
              <a:rPr lang="en-GB" dirty="0" smtClean="0"/>
              <a:t>.</a:t>
            </a:r>
          </a:p>
          <a:p>
            <a:r>
              <a:rPr lang="en-GB" dirty="0" smtClean="0"/>
              <a:t>Connecting Classrooms.</a:t>
            </a:r>
          </a:p>
          <a:p>
            <a:r>
              <a:rPr lang="en-GB" dirty="0" err="1" smtClean="0"/>
              <a:t>Europass</a:t>
            </a:r>
            <a:r>
              <a:rPr lang="en-GB" dirty="0" smtClean="0"/>
              <a:t>.</a:t>
            </a:r>
            <a:endParaRPr lang="en-GB" dirty="0"/>
          </a:p>
        </p:txBody>
      </p:sp>
      <p:sp>
        <p:nvSpPr>
          <p:cNvPr id="4" name="Slide Number Placeholder 3"/>
          <p:cNvSpPr>
            <a:spLocks noGrp="1"/>
          </p:cNvSpPr>
          <p:nvPr>
            <p:ph type="sldNum" sz="quarter" idx="12"/>
          </p:nvPr>
        </p:nvSpPr>
        <p:spPr/>
        <p:txBody>
          <a:bodyPr/>
          <a:lstStyle/>
          <a:p>
            <a:fld id="{24982A30-46A2-4C1B-A5D1-FA173975AE1D}" type="slidenum">
              <a:rPr lang="en-GB" smtClean="0"/>
              <a:pPr/>
              <a:t>22</a:t>
            </a:fld>
            <a:endParaRPr lang="en-GB"/>
          </a:p>
        </p:txBody>
      </p:sp>
      <p:pic>
        <p:nvPicPr>
          <p:cNvPr id="5" name="Picture 4" descr="New Picture.png"/>
          <p:cNvPicPr>
            <a:picLocks noChangeAspect="1"/>
          </p:cNvPicPr>
          <p:nvPr/>
        </p:nvPicPr>
        <p:blipFill>
          <a:blip r:embed="rId3" cstate="print"/>
          <a:stretch>
            <a:fillRect/>
          </a:stretch>
        </p:blipFill>
        <p:spPr>
          <a:xfrm>
            <a:off x="7812360" y="5733256"/>
            <a:ext cx="1103472" cy="548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1829761"/>
          </a:xfrm>
        </p:spPr>
        <p:txBody>
          <a:bodyPr>
            <a:normAutofit/>
          </a:bodyPr>
          <a:lstStyle/>
          <a:p>
            <a:r>
              <a:rPr lang="en-US" dirty="0" smtClean="0">
                <a:solidFill>
                  <a:schemeClr val="tx1"/>
                </a:solidFill>
              </a:rPr>
              <a:t>Early Years Foundation Stage</a:t>
            </a:r>
            <a:br>
              <a:rPr lang="en-US" dirty="0" smtClean="0">
                <a:solidFill>
                  <a:schemeClr val="tx1"/>
                </a:solidFill>
              </a:rPr>
            </a:b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solidFill>
                  <a:schemeClr val="tx1"/>
                </a:solidFill>
              </a:rPr>
              <a:t>A brief introduction</a:t>
            </a:r>
          </a:p>
          <a:p>
            <a:r>
              <a:rPr lang="en-US" dirty="0" smtClean="0">
                <a:solidFill>
                  <a:schemeClr val="tx1"/>
                </a:solidFill>
              </a:rPr>
              <a:t>9</a:t>
            </a:r>
            <a:r>
              <a:rPr lang="en-US" baseline="30000" dirty="0" smtClean="0">
                <a:solidFill>
                  <a:schemeClr val="tx1"/>
                </a:solidFill>
              </a:rPr>
              <a:t>th</a:t>
            </a:r>
            <a:r>
              <a:rPr lang="en-US" dirty="0" smtClean="0">
                <a:solidFill>
                  <a:schemeClr val="tx1"/>
                </a:solidFill>
              </a:rPr>
              <a:t> December 2015</a:t>
            </a:r>
            <a:endParaRPr lang="en-US" dirty="0">
              <a:solidFill>
                <a:schemeClr val="tx1"/>
              </a:solidFill>
            </a:endParaRPr>
          </a:p>
        </p:txBody>
      </p:sp>
      <p:pic>
        <p:nvPicPr>
          <p:cNvPr id="5" name="Picture 4" descr="MerganserLogo_FINAL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30845" y="5179109"/>
            <a:ext cx="2519998" cy="1225945"/>
          </a:xfrm>
          <a:prstGeom prst="rect">
            <a:avLst/>
          </a:prstGeom>
        </p:spPr>
      </p:pic>
      <p:sp>
        <p:nvSpPr>
          <p:cNvPr id="6" name="Date Placeholder 5"/>
          <p:cNvSpPr>
            <a:spLocks noGrp="1"/>
          </p:cNvSpPr>
          <p:nvPr>
            <p:ph type="dt" sz="half" idx="10"/>
          </p:nvPr>
        </p:nvSpPr>
        <p:spPr/>
        <p:txBody>
          <a:bodyPr/>
          <a:lstStyle/>
          <a:p>
            <a:fld id="{B14D110A-11B8-4F46-8E5D-1C98AABB3850}" type="datetime1">
              <a:rPr lang="en-GB" smtClean="0"/>
              <a:pPr/>
              <a:t>20/01/2016</a:t>
            </a:fld>
            <a:endParaRPr lang="en-GB"/>
          </a:p>
        </p:txBody>
      </p:sp>
      <p:sp>
        <p:nvSpPr>
          <p:cNvPr id="7" name="Slide Number Placeholder 6"/>
          <p:cNvSpPr>
            <a:spLocks noGrp="1"/>
          </p:cNvSpPr>
          <p:nvPr>
            <p:ph type="sldNum" sz="quarter" idx="12"/>
          </p:nvPr>
        </p:nvSpPr>
        <p:spPr/>
        <p:txBody>
          <a:bodyPr/>
          <a:lstStyle/>
          <a:p>
            <a:fld id="{AB917A12-F6DE-4CC5-A873-1E14DB0F5E07}" type="slidenum">
              <a:rPr lang="en-GB" smtClean="0"/>
              <a:pPr/>
              <a:t>23</a:t>
            </a:fld>
            <a:endParaRPr lang="en-GB"/>
          </a:p>
        </p:txBody>
      </p:sp>
    </p:spTree>
    <p:extLst>
      <p:ext uri="{BB962C8B-B14F-4D97-AF65-F5344CB8AC3E}">
        <p14:creationId xmlns:p14="http://schemas.microsoft.com/office/powerpoint/2010/main" xmlns="" val="3031192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EYFS</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Early Years Foundation Stage (EYFS) sets standards for the learning, development and care of children from birth to 5.</a:t>
            </a:r>
          </a:p>
          <a:p>
            <a:r>
              <a:rPr lang="en-US" dirty="0"/>
              <a:t>All schools and </a:t>
            </a:r>
            <a:r>
              <a:rPr lang="en-US" dirty="0" err="1" smtClean="0"/>
              <a:t>Ofsted</a:t>
            </a:r>
            <a:r>
              <a:rPr lang="en-US" dirty="0" smtClean="0"/>
              <a:t> registered </a:t>
            </a:r>
            <a:r>
              <a:rPr lang="en-US" dirty="0"/>
              <a:t>early years providers must follow the EYFS, including </a:t>
            </a:r>
            <a:r>
              <a:rPr lang="en-US" dirty="0" err="1"/>
              <a:t>childminders</a:t>
            </a:r>
            <a:r>
              <a:rPr lang="en-US" dirty="0"/>
              <a:t>, preschools, nurseries and school reception classes</a:t>
            </a:r>
            <a:r>
              <a:rPr lang="en-US" dirty="0" smtClean="0"/>
              <a:t>.</a:t>
            </a:r>
          </a:p>
          <a:p>
            <a:r>
              <a:rPr lang="en-US" dirty="0"/>
              <a:t>The revised, simpler framework for the EYFS was published on 27 March </a:t>
            </a:r>
            <a:r>
              <a:rPr lang="en-US" dirty="0" smtClean="0"/>
              <a:t>2012</a:t>
            </a:r>
            <a:r>
              <a:rPr lang="en-US" dirty="0"/>
              <a:t> </a:t>
            </a:r>
            <a:r>
              <a:rPr lang="en-US" dirty="0" smtClean="0"/>
              <a:t>and implemented </a:t>
            </a:r>
            <a:r>
              <a:rPr lang="en-US" dirty="0"/>
              <a:t>from 1 September 2012.</a:t>
            </a:r>
          </a:p>
          <a:p>
            <a:endParaRPr lang="en-US" dirty="0" smtClean="0"/>
          </a:p>
          <a:p>
            <a:endParaRPr lang="en-US" b="1" dirty="0"/>
          </a:p>
          <a:p>
            <a:endParaRPr lang="en-US" dirty="0"/>
          </a:p>
        </p:txBody>
      </p:sp>
      <p:pic>
        <p:nvPicPr>
          <p:cNvPr id="4" name="Picture 3" descr="MerganserLogo_FINAL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24002" y="5513190"/>
            <a:ext cx="2519998" cy="1225945"/>
          </a:xfrm>
          <a:prstGeom prst="rect">
            <a:avLst/>
          </a:prstGeom>
        </p:spPr>
      </p:pic>
      <p:sp>
        <p:nvSpPr>
          <p:cNvPr id="5" name="Date Placeholder 4"/>
          <p:cNvSpPr>
            <a:spLocks noGrp="1"/>
          </p:cNvSpPr>
          <p:nvPr>
            <p:ph type="dt" sz="half" idx="10"/>
          </p:nvPr>
        </p:nvSpPr>
        <p:spPr/>
        <p:txBody>
          <a:bodyPr/>
          <a:lstStyle/>
          <a:p>
            <a:fld id="{265573D2-F056-48A6-A0F4-5CDF80586D9D}" type="datetime1">
              <a:rPr lang="en-GB" smtClean="0"/>
              <a:pPr/>
              <a:t>20/01/2016</a:t>
            </a:fld>
            <a:endParaRPr lang="en-GB"/>
          </a:p>
        </p:txBody>
      </p:sp>
      <p:sp>
        <p:nvSpPr>
          <p:cNvPr id="6" name="Slide Number Placeholder 5"/>
          <p:cNvSpPr>
            <a:spLocks noGrp="1"/>
          </p:cNvSpPr>
          <p:nvPr>
            <p:ph type="sldNum" sz="quarter" idx="12"/>
          </p:nvPr>
        </p:nvSpPr>
        <p:spPr/>
        <p:txBody>
          <a:bodyPr/>
          <a:lstStyle/>
          <a:p>
            <a:fld id="{AB917A12-F6DE-4CC5-A873-1E14DB0F5E07}" type="slidenum">
              <a:rPr lang="en-GB" smtClean="0"/>
              <a:pPr/>
              <a:t>24</a:t>
            </a:fld>
            <a:endParaRPr lang="en-GB"/>
          </a:p>
        </p:txBody>
      </p:sp>
    </p:spTree>
    <p:extLst>
      <p:ext uri="{BB962C8B-B14F-4D97-AF65-F5344CB8AC3E}">
        <p14:creationId xmlns:p14="http://schemas.microsoft.com/office/powerpoint/2010/main" xmlns="" val="404612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US" dirty="0" smtClean="0">
                <a:solidFill>
                  <a:schemeClr val="tx1"/>
                </a:solidFill>
              </a:rPr>
              <a:t>EYFS</a:t>
            </a:r>
            <a:endParaRPr lang="en-US" dirty="0">
              <a:solidFill>
                <a:schemeClr val="tx1"/>
              </a:solidFill>
            </a:endParaRPr>
          </a:p>
        </p:txBody>
      </p:sp>
      <p:sp>
        <p:nvSpPr>
          <p:cNvPr id="3" name="Content Placeholder 2"/>
          <p:cNvSpPr>
            <a:spLocks noGrp="1"/>
          </p:cNvSpPr>
          <p:nvPr>
            <p:ph idx="1"/>
          </p:nvPr>
        </p:nvSpPr>
        <p:spPr/>
        <p:txBody>
          <a:bodyPr/>
          <a:lstStyle/>
          <a:p>
            <a:pPr marL="0" indent="0" algn="ctr">
              <a:buNone/>
            </a:pPr>
            <a:r>
              <a:rPr lang="en-US" dirty="0" smtClean="0"/>
              <a:t>4 themes</a:t>
            </a:r>
          </a:p>
          <a:p>
            <a:r>
              <a:rPr lang="en-US" dirty="0" smtClean="0"/>
              <a:t> A unique child</a:t>
            </a:r>
          </a:p>
          <a:p>
            <a:r>
              <a:rPr lang="en-US" dirty="0" smtClean="0"/>
              <a:t>Positive relationships</a:t>
            </a:r>
          </a:p>
          <a:p>
            <a:r>
              <a:rPr lang="en-US" dirty="0" smtClean="0"/>
              <a:t>Enabling environments</a:t>
            </a:r>
          </a:p>
          <a:p>
            <a:r>
              <a:rPr lang="en-US" dirty="0" smtClean="0"/>
              <a:t>Learning and Development</a:t>
            </a:r>
          </a:p>
          <a:p>
            <a:endParaRPr lang="en-US" dirty="0" smtClean="0"/>
          </a:p>
          <a:p>
            <a:endParaRPr lang="en-US" dirty="0"/>
          </a:p>
        </p:txBody>
      </p:sp>
      <p:pic>
        <p:nvPicPr>
          <p:cNvPr id="4" name="Picture 3" descr="MerganserLogo_FINAL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09121" y="5195678"/>
            <a:ext cx="2519998" cy="1225945"/>
          </a:xfrm>
          <a:prstGeom prst="rect">
            <a:avLst/>
          </a:prstGeom>
        </p:spPr>
      </p:pic>
      <p:sp>
        <p:nvSpPr>
          <p:cNvPr id="5" name="Date Placeholder 4"/>
          <p:cNvSpPr>
            <a:spLocks noGrp="1"/>
          </p:cNvSpPr>
          <p:nvPr>
            <p:ph type="dt" sz="half" idx="10"/>
          </p:nvPr>
        </p:nvSpPr>
        <p:spPr/>
        <p:txBody>
          <a:bodyPr/>
          <a:lstStyle/>
          <a:p>
            <a:fld id="{8A279530-D536-47CD-B85A-B989AEDAFC84}" type="datetime1">
              <a:rPr lang="en-GB" smtClean="0"/>
              <a:pPr/>
              <a:t>20/01/2016</a:t>
            </a:fld>
            <a:endParaRPr lang="en-GB"/>
          </a:p>
        </p:txBody>
      </p:sp>
      <p:sp>
        <p:nvSpPr>
          <p:cNvPr id="6" name="Slide Number Placeholder 5"/>
          <p:cNvSpPr>
            <a:spLocks noGrp="1"/>
          </p:cNvSpPr>
          <p:nvPr>
            <p:ph type="sldNum" sz="quarter" idx="12"/>
          </p:nvPr>
        </p:nvSpPr>
        <p:spPr/>
        <p:txBody>
          <a:bodyPr/>
          <a:lstStyle/>
          <a:p>
            <a:fld id="{AB917A12-F6DE-4CC5-A873-1E14DB0F5E07}" type="slidenum">
              <a:rPr lang="en-GB" smtClean="0"/>
              <a:pPr/>
              <a:t>25</a:t>
            </a:fld>
            <a:endParaRPr lang="en-GB"/>
          </a:p>
        </p:txBody>
      </p:sp>
    </p:spTree>
    <p:extLst>
      <p:ext uri="{BB962C8B-B14F-4D97-AF65-F5344CB8AC3E}">
        <p14:creationId xmlns:p14="http://schemas.microsoft.com/office/powerpoint/2010/main" xmlns="" val="969905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EYFS</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dirty="0" smtClean="0"/>
              <a:t>The EYFS concentrates on 6 areas:</a:t>
            </a:r>
          </a:p>
          <a:p>
            <a:r>
              <a:rPr lang="en-US" dirty="0" smtClean="0"/>
              <a:t>Communication, language and literacy</a:t>
            </a:r>
          </a:p>
          <a:p>
            <a:r>
              <a:rPr lang="en-US" dirty="0"/>
              <a:t>P</a:t>
            </a:r>
            <a:r>
              <a:rPr lang="en-US" dirty="0" smtClean="0"/>
              <a:t>hysical development</a:t>
            </a:r>
          </a:p>
          <a:p>
            <a:r>
              <a:rPr lang="en-US" dirty="0"/>
              <a:t>P</a:t>
            </a:r>
            <a:r>
              <a:rPr lang="en-US" dirty="0" smtClean="0"/>
              <a:t>ersonal, social and emotional development</a:t>
            </a:r>
          </a:p>
          <a:p>
            <a:r>
              <a:rPr lang="en-US" dirty="0" smtClean="0"/>
              <a:t>Problem solving, reasoning and numeracy</a:t>
            </a:r>
          </a:p>
          <a:p>
            <a:r>
              <a:rPr lang="en-US" dirty="0" smtClean="0"/>
              <a:t>Knowledge and understanding of the world</a:t>
            </a:r>
          </a:p>
          <a:p>
            <a:r>
              <a:rPr lang="en-US" dirty="0" smtClean="0"/>
              <a:t>Creative development</a:t>
            </a:r>
            <a:endParaRPr lang="en-US" dirty="0"/>
          </a:p>
        </p:txBody>
      </p:sp>
      <p:pic>
        <p:nvPicPr>
          <p:cNvPr id="4" name="Picture 3" descr="MerganserLogo_FINAL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09121" y="5195678"/>
            <a:ext cx="2519998" cy="1225945"/>
          </a:xfrm>
          <a:prstGeom prst="rect">
            <a:avLst/>
          </a:prstGeom>
        </p:spPr>
      </p:pic>
      <p:sp>
        <p:nvSpPr>
          <p:cNvPr id="5" name="Date Placeholder 4"/>
          <p:cNvSpPr>
            <a:spLocks noGrp="1"/>
          </p:cNvSpPr>
          <p:nvPr>
            <p:ph type="dt" sz="half" idx="10"/>
          </p:nvPr>
        </p:nvSpPr>
        <p:spPr/>
        <p:txBody>
          <a:bodyPr/>
          <a:lstStyle/>
          <a:p>
            <a:fld id="{7146BFBC-5041-4184-8AB1-20B1F7BD5CB5}" type="datetime1">
              <a:rPr lang="en-GB" smtClean="0"/>
              <a:pPr/>
              <a:t>20/01/2016</a:t>
            </a:fld>
            <a:endParaRPr lang="en-GB"/>
          </a:p>
        </p:txBody>
      </p:sp>
      <p:sp>
        <p:nvSpPr>
          <p:cNvPr id="6" name="Slide Number Placeholder 5"/>
          <p:cNvSpPr>
            <a:spLocks noGrp="1"/>
          </p:cNvSpPr>
          <p:nvPr>
            <p:ph type="sldNum" sz="quarter" idx="12"/>
          </p:nvPr>
        </p:nvSpPr>
        <p:spPr/>
        <p:txBody>
          <a:bodyPr/>
          <a:lstStyle/>
          <a:p>
            <a:fld id="{AB917A12-F6DE-4CC5-A873-1E14DB0F5E07}" type="slidenum">
              <a:rPr lang="en-GB" smtClean="0"/>
              <a:pPr/>
              <a:t>26</a:t>
            </a:fld>
            <a:endParaRPr lang="en-GB"/>
          </a:p>
        </p:txBody>
      </p:sp>
    </p:spTree>
    <p:extLst>
      <p:ext uri="{BB962C8B-B14F-4D97-AF65-F5344CB8AC3E}">
        <p14:creationId xmlns:p14="http://schemas.microsoft.com/office/powerpoint/2010/main" xmlns="" val="3674112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US" dirty="0" smtClean="0">
                <a:solidFill>
                  <a:schemeClr val="tx1"/>
                </a:solidFill>
              </a:rPr>
              <a:t>EYFS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 6 areas are all equally important.</a:t>
            </a:r>
          </a:p>
          <a:p>
            <a:r>
              <a:rPr lang="en-US" dirty="0" smtClean="0"/>
              <a:t>Support a rounded approach to child development.</a:t>
            </a:r>
          </a:p>
          <a:p>
            <a:r>
              <a:rPr lang="en-US" dirty="0" smtClean="0"/>
              <a:t>All areas to be delivered through planned, purposeful play.</a:t>
            </a:r>
          </a:p>
          <a:p>
            <a:r>
              <a:rPr lang="en-US" dirty="0" smtClean="0"/>
              <a:t>Balance of adult-led and child-initiated activities.</a:t>
            </a:r>
          </a:p>
          <a:p>
            <a:endParaRPr lang="en-US" dirty="0"/>
          </a:p>
        </p:txBody>
      </p:sp>
      <p:pic>
        <p:nvPicPr>
          <p:cNvPr id="4" name="Picture 3" descr="MerganserLogo_FINAL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92388" y="5513190"/>
            <a:ext cx="2519998" cy="1225945"/>
          </a:xfrm>
          <a:prstGeom prst="rect">
            <a:avLst/>
          </a:prstGeom>
        </p:spPr>
      </p:pic>
      <p:sp>
        <p:nvSpPr>
          <p:cNvPr id="5" name="Date Placeholder 4"/>
          <p:cNvSpPr>
            <a:spLocks noGrp="1"/>
          </p:cNvSpPr>
          <p:nvPr>
            <p:ph type="dt" sz="half" idx="10"/>
          </p:nvPr>
        </p:nvSpPr>
        <p:spPr/>
        <p:txBody>
          <a:bodyPr/>
          <a:lstStyle/>
          <a:p>
            <a:fld id="{8EA4DC4D-5C1B-4E23-B80C-744701990415}" type="datetime1">
              <a:rPr lang="en-GB" smtClean="0"/>
              <a:pPr/>
              <a:t>20/01/2016</a:t>
            </a:fld>
            <a:endParaRPr lang="en-GB"/>
          </a:p>
        </p:txBody>
      </p:sp>
      <p:sp>
        <p:nvSpPr>
          <p:cNvPr id="6" name="Slide Number Placeholder 5"/>
          <p:cNvSpPr>
            <a:spLocks noGrp="1"/>
          </p:cNvSpPr>
          <p:nvPr>
            <p:ph type="sldNum" sz="quarter" idx="12"/>
          </p:nvPr>
        </p:nvSpPr>
        <p:spPr/>
        <p:txBody>
          <a:bodyPr/>
          <a:lstStyle/>
          <a:p>
            <a:fld id="{AB917A12-F6DE-4CC5-A873-1E14DB0F5E07}" type="slidenum">
              <a:rPr lang="en-GB" smtClean="0"/>
              <a:pPr/>
              <a:t>27</a:t>
            </a:fld>
            <a:endParaRPr lang="en-GB"/>
          </a:p>
        </p:txBody>
      </p:sp>
    </p:spTree>
    <p:extLst>
      <p:ext uri="{BB962C8B-B14F-4D97-AF65-F5344CB8AC3E}">
        <p14:creationId xmlns:p14="http://schemas.microsoft.com/office/powerpoint/2010/main" xmlns="" val="2876057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EYFS</a:t>
            </a:r>
            <a:endParaRPr lang="en-US" dirty="0">
              <a:solidFill>
                <a:schemeClr val="tx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Each of the 6 areas is covered through </a:t>
            </a:r>
            <a:r>
              <a:rPr lang="en-US" dirty="0"/>
              <a:t>educational </a:t>
            </a:r>
            <a:r>
              <a:rPr lang="en-US" dirty="0" err="1" smtClean="0"/>
              <a:t>programmes</a:t>
            </a:r>
            <a:r>
              <a:rPr lang="en-US" dirty="0"/>
              <a:t> </a:t>
            </a:r>
            <a:r>
              <a:rPr lang="en-US" dirty="0" smtClean="0"/>
              <a:t>and the statutory early learning goals.</a:t>
            </a:r>
          </a:p>
          <a:p>
            <a:pPr marL="0" indent="0">
              <a:buNone/>
            </a:pPr>
            <a:endParaRPr lang="en-US" dirty="0" smtClean="0"/>
          </a:p>
          <a:p>
            <a:pPr marL="0" indent="0" algn="ctr">
              <a:buNone/>
            </a:pPr>
            <a:r>
              <a:rPr lang="en-US" b="1" dirty="0" smtClean="0"/>
              <a:t>Examples of early learning goals</a:t>
            </a:r>
          </a:p>
          <a:p>
            <a:pPr marL="0" indent="0" algn="ctr">
              <a:buNone/>
            </a:pPr>
            <a:endParaRPr lang="en-US" b="1" dirty="0" smtClean="0"/>
          </a:p>
          <a:p>
            <a:pPr marL="0" indent="0">
              <a:buNone/>
            </a:pPr>
            <a:r>
              <a:rPr lang="en-US" dirty="0" smtClean="0"/>
              <a:t>By the end of the EYFS, children should</a:t>
            </a:r>
          </a:p>
          <a:p>
            <a:r>
              <a:rPr lang="en-US" dirty="0" smtClean="0"/>
              <a:t>Be confident to try activities, initiate ideas and speak in a familiar group</a:t>
            </a:r>
          </a:p>
          <a:p>
            <a:r>
              <a:rPr lang="en-US" dirty="0" smtClean="0"/>
              <a:t>Extend their vocabulary, exploring the meanings and sounds of new words</a:t>
            </a:r>
          </a:p>
          <a:p>
            <a:r>
              <a:rPr lang="en-US" dirty="0" err="1" smtClean="0"/>
              <a:t>Recognise</a:t>
            </a:r>
            <a:r>
              <a:rPr lang="en-US" dirty="0" smtClean="0"/>
              <a:t> numerals 1-9</a:t>
            </a:r>
          </a:p>
          <a:p>
            <a:r>
              <a:rPr lang="en-US" dirty="0" smtClean="0"/>
              <a:t>Travel around, under, over and through balancing and climbing equipment</a:t>
            </a:r>
          </a:p>
          <a:p>
            <a:endParaRPr lang="en-US" dirty="0" smtClean="0"/>
          </a:p>
          <a:p>
            <a:endParaRPr lang="en-US" dirty="0" smtClean="0"/>
          </a:p>
          <a:p>
            <a:endParaRPr lang="en-US" dirty="0"/>
          </a:p>
          <a:p>
            <a:endParaRPr lang="en-US" dirty="0"/>
          </a:p>
        </p:txBody>
      </p:sp>
      <p:pic>
        <p:nvPicPr>
          <p:cNvPr id="4" name="Picture 3" descr="MerganserLogo_FINAL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4358" y="5632055"/>
            <a:ext cx="2519998" cy="1225945"/>
          </a:xfrm>
          <a:prstGeom prst="rect">
            <a:avLst/>
          </a:prstGeom>
        </p:spPr>
      </p:pic>
      <p:sp>
        <p:nvSpPr>
          <p:cNvPr id="5" name="Date Placeholder 4"/>
          <p:cNvSpPr>
            <a:spLocks noGrp="1"/>
          </p:cNvSpPr>
          <p:nvPr>
            <p:ph type="dt" sz="half" idx="10"/>
          </p:nvPr>
        </p:nvSpPr>
        <p:spPr/>
        <p:txBody>
          <a:bodyPr/>
          <a:lstStyle/>
          <a:p>
            <a:fld id="{FD89F364-A584-458E-9C18-6C73DC28AD10}" type="datetime1">
              <a:rPr lang="en-GB" smtClean="0"/>
              <a:pPr/>
              <a:t>20/01/2016</a:t>
            </a:fld>
            <a:endParaRPr lang="en-GB"/>
          </a:p>
        </p:txBody>
      </p:sp>
      <p:sp>
        <p:nvSpPr>
          <p:cNvPr id="6" name="Slide Number Placeholder 5"/>
          <p:cNvSpPr>
            <a:spLocks noGrp="1"/>
          </p:cNvSpPr>
          <p:nvPr>
            <p:ph type="sldNum" sz="quarter" idx="12"/>
          </p:nvPr>
        </p:nvSpPr>
        <p:spPr/>
        <p:txBody>
          <a:bodyPr/>
          <a:lstStyle/>
          <a:p>
            <a:fld id="{AB917A12-F6DE-4CC5-A873-1E14DB0F5E07}" type="slidenum">
              <a:rPr lang="en-GB" smtClean="0"/>
              <a:pPr/>
              <a:t>28</a:t>
            </a:fld>
            <a:endParaRPr lang="en-GB"/>
          </a:p>
        </p:txBody>
      </p:sp>
    </p:spTree>
    <p:extLst>
      <p:ext uri="{BB962C8B-B14F-4D97-AF65-F5344CB8AC3E}">
        <p14:creationId xmlns:p14="http://schemas.microsoft.com/office/powerpoint/2010/main" xmlns="" val="185785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EYFS</a:t>
            </a:r>
            <a:endParaRPr lang="en-US" dirty="0">
              <a:solidFill>
                <a:schemeClr val="tx1"/>
              </a:solidFill>
            </a:endParaRPr>
          </a:p>
        </p:txBody>
      </p:sp>
      <p:sp>
        <p:nvSpPr>
          <p:cNvPr id="3" name="Content Placeholder 2"/>
          <p:cNvSpPr>
            <a:spLocks noGrp="1"/>
          </p:cNvSpPr>
          <p:nvPr>
            <p:ph idx="1"/>
          </p:nvPr>
        </p:nvSpPr>
        <p:spPr>
          <a:xfrm>
            <a:off x="457200" y="1430275"/>
            <a:ext cx="8229600" cy="4525963"/>
          </a:xfrm>
        </p:spPr>
        <p:txBody>
          <a:bodyPr>
            <a:normAutofit fontScale="85000" lnSpcReduction="20000"/>
          </a:bodyPr>
          <a:lstStyle/>
          <a:p>
            <a:pPr marL="0" indent="0">
              <a:buNone/>
            </a:pPr>
            <a:r>
              <a:rPr lang="en-US" dirty="0" smtClean="0"/>
              <a:t>Each child is assigned a Key </a:t>
            </a:r>
            <a:r>
              <a:rPr lang="en-US" dirty="0"/>
              <a:t>w</a:t>
            </a:r>
            <a:r>
              <a:rPr lang="en-US" dirty="0" smtClean="0"/>
              <a:t>orker </a:t>
            </a:r>
          </a:p>
          <a:p>
            <a:pPr marL="0" indent="0">
              <a:buNone/>
            </a:pPr>
            <a:endParaRPr lang="en-US" dirty="0" smtClean="0"/>
          </a:p>
          <a:p>
            <a:pPr marL="0" indent="0" algn="ctr">
              <a:buNone/>
            </a:pPr>
            <a:r>
              <a:rPr lang="en-US" dirty="0" smtClean="0"/>
              <a:t>Ratios</a:t>
            </a:r>
          </a:p>
          <a:p>
            <a:r>
              <a:rPr lang="en-US" dirty="0" smtClean="0"/>
              <a:t>Children under 2 - one member of staff for every 3 children</a:t>
            </a:r>
          </a:p>
          <a:p>
            <a:r>
              <a:rPr lang="en-US" dirty="0" smtClean="0"/>
              <a:t>Children aged 2 - one member of staff for every 4 children</a:t>
            </a:r>
          </a:p>
          <a:p>
            <a:r>
              <a:rPr lang="en-US" dirty="0" smtClean="0"/>
              <a:t>Children aged 3 and over - one member of staff for every 13 children</a:t>
            </a:r>
          </a:p>
          <a:p>
            <a:r>
              <a:rPr lang="en-US" dirty="0" smtClean="0"/>
              <a:t>Reception class - a group of no more than 30 per school teacher</a:t>
            </a:r>
          </a:p>
          <a:p>
            <a:endParaRPr lang="en-US" dirty="0" smtClean="0"/>
          </a:p>
          <a:p>
            <a:endParaRPr lang="en-US" dirty="0" smtClean="0"/>
          </a:p>
          <a:p>
            <a:pPr marL="0" indent="0">
              <a:buNone/>
            </a:pPr>
            <a:endParaRPr lang="en-US" dirty="0"/>
          </a:p>
        </p:txBody>
      </p:sp>
      <p:pic>
        <p:nvPicPr>
          <p:cNvPr id="4" name="Picture 3" descr="MerganserLogo_FINAL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92388" y="5513190"/>
            <a:ext cx="2519998" cy="1225945"/>
          </a:xfrm>
          <a:prstGeom prst="rect">
            <a:avLst/>
          </a:prstGeom>
        </p:spPr>
      </p:pic>
      <p:sp>
        <p:nvSpPr>
          <p:cNvPr id="5" name="Date Placeholder 4"/>
          <p:cNvSpPr>
            <a:spLocks noGrp="1"/>
          </p:cNvSpPr>
          <p:nvPr>
            <p:ph type="dt" sz="half" idx="10"/>
          </p:nvPr>
        </p:nvSpPr>
        <p:spPr/>
        <p:txBody>
          <a:bodyPr/>
          <a:lstStyle/>
          <a:p>
            <a:fld id="{A1A2DAC8-F66A-4568-8028-1C6BC7695D73}" type="datetime1">
              <a:rPr lang="en-GB" smtClean="0"/>
              <a:pPr/>
              <a:t>20/01/2016</a:t>
            </a:fld>
            <a:endParaRPr lang="en-GB"/>
          </a:p>
        </p:txBody>
      </p:sp>
      <p:sp>
        <p:nvSpPr>
          <p:cNvPr id="6" name="Slide Number Placeholder 5"/>
          <p:cNvSpPr>
            <a:spLocks noGrp="1"/>
          </p:cNvSpPr>
          <p:nvPr>
            <p:ph type="sldNum" sz="quarter" idx="12"/>
          </p:nvPr>
        </p:nvSpPr>
        <p:spPr/>
        <p:txBody>
          <a:bodyPr/>
          <a:lstStyle/>
          <a:p>
            <a:fld id="{AB917A12-F6DE-4CC5-A873-1E14DB0F5E07}" type="slidenum">
              <a:rPr lang="en-GB" smtClean="0"/>
              <a:pPr/>
              <a:t>29</a:t>
            </a:fld>
            <a:endParaRPr lang="en-GB"/>
          </a:p>
        </p:txBody>
      </p:sp>
    </p:spTree>
    <p:extLst>
      <p:ext uri="{BB962C8B-B14F-4D97-AF65-F5344CB8AC3E}">
        <p14:creationId xmlns:p14="http://schemas.microsoft.com/office/powerpoint/2010/main" xmlns="" val="1813208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Feedback - 2</a:t>
            </a:r>
            <a:endParaRPr lang="en-GB" dirty="0"/>
          </a:p>
        </p:txBody>
      </p:sp>
      <p:sp>
        <p:nvSpPr>
          <p:cNvPr id="3" name="Content Placeholder 2"/>
          <p:cNvSpPr>
            <a:spLocks noGrp="1"/>
          </p:cNvSpPr>
          <p:nvPr>
            <p:ph idx="1"/>
          </p:nvPr>
        </p:nvSpPr>
        <p:spPr/>
        <p:txBody>
          <a:bodyPr>
            <a:normAutofit lnSpcReduction="10000"/>
          </a:bodyPr>
          <a:lstStyle/>
          <a:p>
            <a:r>
              <a:rPr lang="en-GB" b="1" dirty="0" smtClean="0"/>
              <a:t>Task 2 – in cross school groups.</a:t>
            </a:r>
          </a:p>
          <a:p>
            <a:r>
              <a:rPr lang="en-GB" dirty="0" smtClean="0"/>
              <a:t>Talk to the members of the other school visited about your observations with reference to your course theme e.g. ICT, SEN, Developing a European Dimension/New Initiatives in Teaching and Learning/Heritage. </a:t>
            </a:r>
            <a:r>
              <a:rPr lang="en-GB" b="1" dirty="0" smtClean="0"/>
              <a:t>(15 minutes)</a:t>
            </a:r>
          </a:p>
          <a:p>
            <a:r>
              <a:rPr lang="en-GB" dirty="0" smtClean="0"/>
              <a:t>Select at least two key points for each course theme to feedback to the whole group in the Plenary with Andrew.</a:t>
            </a:r>
          </a:p>
          <a:p>
            <a:endParaRPr lang="en-GB" dirty="0"/>
          </a:p>
        </p:txBody>
      </p:sp>
      <p:pic>
        <p:nvPicPr>
          <p:cNvPr id="4" name="Picture 3" descr="New Picture.png"/>
          <p:cNvPicPr>
            <a:picLocks noChangeAspect="1"/>
          </p:cNvPicPr>
          <p:nvPr/>
        </p:nvPicPr>
        <p:blipFill>
          <a:blip r:embed="rId2" cstate="print"/>
          <a:stretch>
            <a:fillRect/>
          </a:stretch>
        </p:blipFill>
        <p:spPr>
          <a:xfrm>
            <a:off x="7596336" y="5877272"/>
            <a:ext cx="1103472" cy="54868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8229600" cy="1534067"/>
          </a:xfrm>
        </p:spPr>
        <p:txBody>
          <a:bodyPr/>
          <a:lstStyle/>
          <a:p>
            <a:r>
              <a:rPr lang="en-US" dirty="0" smtClean="0">
                <a:solidFill>
                  <a:schemeClr val="tx1"/>
                </a:solidFill>
              </a:rPr>
              <a:t>EYFS</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457200" y="1171512"/>
            <a:ext cx="8229600" cy="4954651"/>
          </a:xfrm>
        </p:spPr>
        <p:txBody>
          <a:bodyPr>
            <a:normAutofit/>
          </a:bodyPr>
          <a:lstStyle/>
          <a:p>
            <a:pPr marL="0" indent="0" algn="ctr">
              <a:buNone/>
            </a:pPr>
            <a:r>
              <a:rPr lang="en-US" sz="2800" dirty="0" smtClean="0"/>
              <a:t>Assessment</a:t>
            </a:r>
          </a:p>
          <a:p>
            <a:r>
              <a:rPr lang="en-US" sz="2800" dirty="0" smtClean="0"/>
              <a:t>There are assessments shared with parents at the end of the academic year a child turns 5. </a:t>
            </a:r>
          </a:p>
          <a:p>
            <a:r>
              <a:rPr lang="en-US" sz="2800" dirty="0" smtClean="0"/>
              <a:t>These are not tests for the child - the assessments are based on EYFS practitioners’ on-going observations and are recorded in a profile.</a:t>
            </a:r>
          </a:p>
          <a:p>
            <a:r>
              <a:rPr lang="en-US" sz="2800" dirty="0" smtClean="0"/>
              <a:t>The early learning goals are recorded as a set of 13 assessment scales with 9 points </a:t>
            </a:r>
            <a:r>
              <a:rPr lang="en-US" sz="2800" dirty="0" smtClean="0">
                <a:solidFill>
                  <a:srgbClr val="FFFF00"/>
                </a:solidFill>
              </a:rPr>
              <a:t>each.</a:t>
            </a:r>
          </a:p>
          <a:p>
            <a:pPr marL="0" indent="0">
              <a:buNone/>
            </a:pPr>
            <a:endParaRPr lang="en-US" sz="2800" dirty="0"/>
          </a:p>
        </p:txBody>
      </p:sp>
      <p:pic>
        <p:nvPicPr>
          <p:cNvPr id="4" name="Picture 3" descr="MerganserLogo_FINAL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97045" y="5178196"/>
            <a:ext cx="2519998" cy="1225945"/>
          </a:xfrm>
          <a:prstGeom prst="rect">
            <a:avLst/>
          </a:prstGeom>
        </p:spPr>
      </p:pic>
      <p:sp>
        <p:nvSpPr>
          <p:cNvPr id="5" name="Date Placeholder 4"/>
          <p:cNvSpPr>
            <a:spLocks noGrp="1"/>
          </p:cNvSpPr>
          <p:nvPr>
            <p:ph type="dt" sz="half" idx="10"/>
          </p:nvPr>
        </p:nvSpPr>
        <p:spPr/>
        <p:txBody>
          <a:bodyPr/>
          <a:lstStyle/>
          <a:p>
            <a:fld id="{DD18D9DB-26F1-4208-A4DD-6E8995F91466}" type="datetime1">
              <a:rPr lang="en-GB" smtClean="0"/>
              <a:pPr/>
              <a:t>20/01/2016</a:t>
            </a:fld>
            <a:endParaRPr lang="en-GB"/>
          </a:p>
        </p:txBody>
      </p:sp>
      <p:sp>
        <p:nvSpPr>
          <p:cNvPr id="6" name="Slide Number Placeholder 5"/>
          <p:cNvSpPr>
            <a:spLocks noGrp="1"/>
          </p:cNvSpPr>
          <p:nvPr>
            <p:ph type="sldNum" sz="quarter" idx="12"/>
          </p:nvPr>
        </p:nvSpPr>
        <p:spPr/>
        <p:txBody>
          <a:bodyPr/>
          <a:lstStyle/>
          <a:p>
            <a:fld id="{AB917A12-F6DE-4CC5-A873-1E14DB0F5E07}" type="slidenum">
              <a:rPr lang="en-GB" smtClean="0"/>
              <a:pPr/>
              <a:t>30</a:t>
            </a:fld>
            <a:endParaRPr lang="en-GB"/>
          </a:p>
        </p:txBody>
      </p:sp>
    </p:spTree>
    <p:extLst>
      <p:ext uri="{BB962C8B-B14F-4D97-AF65-F5344CB8AC3E}">
        <p14:creationId xmlns:p14="http://schemas.microsoft.com/office/powerpoint/2010/main" xmlns="" val="6805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Personal Reflection Time and Action Planning for School Visit 2.</a:t>
            </a:r>
            <a:endParaRPr lang="en-GB" dirty="0"/>
          </a:p>
        </p:txBody>
      </p:sp>
      <p:sp>
        <p:nvSpPr>
          <p:cNvPr id="3" name="Content Placeholder 2"/>
          <p:cNvSpPr>
            <a:spLocks noGrp="1"/>
          </p:cNvSpPr>
          <p:nvPr>
            <p:ph idx="1"/>
          </p:nvPr>
        </p:nvSpPr>
        <p:spPr/>
        <p:txBody>
          <a:bodyPr/>
          <a:lstStyle/>
          <a:p>
            <a:r>
              <a:rPr lang="en-GB" dirty="0" smtClean="0"/>
              <a:t>Work </a:t>
            </a:r>
            <a:r>
              <a:rPr lang="en-GB" b="1" dirty="0" smtClean="0"/>
              <a:t>individually </a:t>
            </a:r>
            <a:r>
              <a:rPr lang="en-GB" dirty="0" smtClean="0"/>
              <a:t>to consider what you hope to achieve during your second school visit. (10 minutes).</a:t>
            </a:r>
          </a:p>
          <a:p>
            <a:r>
              <a:rPr lang="en-GB" b="1" dirty="0" smtClean="0"/>
              <a:t>In “the same theme pairs”, </a:t>
            </a:r>
            <a:r>
              <a:rPr lang="en-GB" dirty="0" smtClean="0"/>
              <a:t>discuss your personal menus through description and explanation. (5 minutes each).</a:t>
            </a:r>
          </a:p>
          <a:p>
            <a:r>
              <a:rPr lang="en-GB" dirty="0" smtClean="0"/>
              <a:t>Share examples of these in a brief whole-group plenary with Andrew.</a:t>
            </a:r>
          </a:p>
          <a:p>
            <a:endParaRPr lang="en-GB" dirty="0"/>
          </a:p>
        </p:txBody>
      </p:sp>
      <p:pic>
        <p:nvPicPr>
          <p:cNvPr id="4" name="Picture 3" descr="New Picture.png"/>
          <p:cNvPicPr>
            <a:picLocks noChangeAspect="1"/>
          </p:cNvPicPr>
          <p:nvPr/>
        </p:nvPicPr>
        <p:blipFill>
          <a:blip r:embed="rId2" cstate="print"/>
          <a:stretch>
            <a:fillRect/>
          </a:stretch>
        </p:blipFill>
        <p:spPr>
          <a:xfrm>
            <a:off x="7524328" y="5877272"/>
            <a:ext cx="1103472" cy="5486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Your second school visit on Thursday, 10</a:t>
            </a:r>
            <a:r>
              <a:rPr lang="en-GB" baseline="30000" dirty="0" smtClean="0"/>
              <a:t>th</a:t>
            </a:r>
            <a:r>
              <a:rPr lang="en-GB" dirty="0" smtClean="0"/>
              <a:t> December.</a:t>
            </a:r>
            <a:endParaRPr lang="en-GB" dirty="0"/>
          </a:p>
        </p:txBody>
      </p:sp>
      <p:sp>
        <p:nvSpPr>
          <p:cNvPr id="5" name="Content Placeholder 4"/>
          <p:cNvSpPr>
            <a:spLocks noGrp="1"/>
          </p:cNvSpPr>
          <p:nvPr>
            <p:ph sz="half" idx="1"/>
          </p:nvPr>
        </p:nvSpPr>
        <p:spPr/>
        <p:txBody>
          <a:bodyPr>
            <a:normAutofit fontScale="92500" lnSpcReduction="10000"/>
          </a:bodyPr>
          <a:lstStyle/>
          <a:p>
            <a:r>
              <a:rPr lang="en-GB" b="1" u="sng" dirty="0" smtClean="0"/>
              <a:t>Bath Community Academy (BCA).</a:t>
            </a:r>
          </a:p>
          <a:p>
            <a:r>
              <a:rPr lang="en-GB" dirty="0" smtClean="0"/>
              <a:t>Sinisa Rezek</a:t>
            </a:r>
          </a:p>
          <a:p>
            <a:r>
              <a:rPr lang="en-GB" dirty="0" smtClean="0"/>
              <a:t>Maria Luz Briz Alabau</a:t>
            </a:r>
          </a:p>
          <a:p>
            <a:r>
              <a:rPr lang="en-GB" dirty="0" smtClean="0"/>
              <a:t>Tiziana Catta</a:t>
            </a:r>
          </a:p>
          <a:p>
            <a:r>
              <a:rPr lang="en-GB" dirty="0" smtClean="0"/>
              <a:t>Anna Rosa</a:t>
            </a:r>
          </a:p>
          <a:p>
            <a:r>
              <a:rPr lang="en-GB" dirty="0" smtClean="0"/>
              <a:t>Mariola Kuczera-Postek</a:t>
            </a:r>
          </a:p>
          <a:p>
            <a:r>
              <a:rPr lang="en-GB" dirty="0" smtClean="0"/>
              <a:t>Panagiota Papadimitriou</a:t>
            </a:r>
          </a:p>
          <a:p>
            <a:r>
              <a:rPr lang="en-GB" dirty="0" err="1" smtClean="0"/>
              <a:t>Ioanna</a:t>
            </a:r>
            <a:r>
              <a:rPr lang="en-GB" dirty="0" smtClean="0"/>
              <a:t> </a:t>
            </a:r>
            <a:r>
              <a:rPr lang="en-GB" dirty="0" err="1" smtClean="0"/>
              <a:t>Daskalaki</a:t>
            </a:r>
            <a:endParaRPr lang="en-GB" dirty="0" smtClean="0"/>
          </a:p>
          <a:p>
            <a:r>
              <a:rPr lang="en-GB" dirty="0" err="1" smtClean="0"/>
              <a:t>Noemy</a:t>
            </a:r>
            <a:r>
              <a:rPr lang="en-GB" dirty="0" smtClean="0"/>
              <a:t> Montes</a:t>
            </a:r>
          </a:p>
        </p:txBody>
      </p:sp>
      <p:sp>
        <p:nvSpPr>
          <p:cNvPr id="6" name="Content Placeholder 5"/>
          <p:cNvSpPr>
            <a:spLocks noGrp="1"/>
          </p:cNvSpPr>
          <p:nvPr>
            <p:ph sz="half" idx="2"/>
          </p:nvPr>
        </p:nvSpPr>
        <p:spPr/>
        <p:txBody>
          <a:bodyPr>
            <a:normAutofit fontScale="92500" lnSpcReduction="10000"/>
          </a:bodyPr>
          <a:lstStyle/>
          <a:p>
            <a:r>
              <a:rPr lang="en-GB" b="1" u="sng" dirty="0" smtClean="0"/>
              <a:t>Oldfield Park Junior School.</a:t>
            </a:r>
          </a:p>
          <a:p>
            <a:r>
              <a:rPr lang="en-GB" dirty="0" err="1" smtClean="0"/>
              <a:t>Klara</a:t>
            </a:r>
            <a:r>
              <a:rPr lang="en-GB" dirty="0" smtClean="0"/>
              <a:t> </a:t>
            </a:r>
            <a:r>
              <a:rPr lang="en-GB" dirty="0" err="1" smtClean="0"/>
              <a:t>Sobocan</a:t>
            </a:r>
            <a:endParaRPr lang="en-GB" dirty="0" smtClean="0"/>
          </a:p>
          <a:p>
            <a:r>
              <a:rPr lang="en-GB" dirty="0" err="1" smtClean="0"/>
              <a:t>Niko</a:t>
            </a:r>
            <a:r>
              <a:rPr lang="en-GB" dirty="0" smtClean="0"/>
              <a:t> </a:t>
            </a:r>
            <a:r>
              <a:rPr lang="en-GB" dirty="0" err="1" smtClean="0"/>
              <a:t>Klemencic</a:t>
            </a:r>
            <a:endParaRPr lang="en-GB" dirty="0" smtClean="0"/>
          </a:p>
          <a:p>
            <a:r>
              <a:rPr lang="en-GB" dirty="0" smtClean="0"/>
              <a:t>Nicholas Montulet</a:t>
            </a:r>
          </a:p>
          <a:p>
            <a:r>
              <a:rPr lang="en-GB" dirty="0" smtClean="0"/>
              <a:t>Bernard </a:t>
            </a:r>
            <a:r>
              <a:rPr lang="en-GB" dirty="0" err="1" smtClean="0"/>
              <a:t>Kersten</a:t>
            </a:r>
            <a:endParaRPr lang="en-GB" dirty="0" smtClean="0"/>
          </a:p>
          <a:p>
            <a:r>
              <a:rPr lang="en-GB" dirty="0" smtClean="0"/>
              <a:t>Laura </a:t>
            </a:r>
            <a:r>
              <a:rPr lang="en-GB" dirty="0" err="1" smtClean="0"/>
              <a:t>Sarasa</a:t>
            </a:r>
            <a:endParaRPr lang="en-GB" dirty="0" smtClean="0"/>
          </a:p>
          <a:p>
            <a:r>
              <a:rPr lang="en-GB" dirty="0" smtClean="0"/>
              <a:t>Isabel de Mulder </a:t>
            </a:r>
          </a:p>
          <a:p>
            <a:r>
              <a:rPr lang="en-GB" dirty="0" err="1" smtClean="0"/>
              <a:t>Marleen</a:t>
            </a:r>
            <a:r>
              <a:rPr lang="en-GB" dirty="0" smtClean="0"/>
              <a:t> </a:t>
            </a:r>
            <a:r>
              <a:rPr lang="en-GB" dirty="0" err="1" smtClean="0"/>
              <a:t>Verbauwen</a:t>
            </a:r>
            <a:endParaRPr lang="en-GB" dirty="0" smtClean="0"/>
          </a:p>
        </p:txBody>
      </p:sp>
      <p:pic>
        <p:nvPicPr>
          <p:cNvPr id="7" name="Picture 6" descr="New Picture.png"/>
          <p:cNvPicPr>
            <a:picLocks noChangeAspect="1"/>
          </p:cNvPicPr>
          <p:nvPr/>
        </p:nvPicPr>
        <p:blipFill>
          <a:blip r:embed="rId2" cstate="print"/>
          <a:stretch>
            <a:fillRect/>
          </a:stretch>
        </p:blipFill>
        <p:spPr>
          <a:xfrm>
            <a:off x="7596336" y="6093296"/>
            <a:ext cx="1103472" cy="5486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20px-Culverhay_School.JPG"/>
          <p:cNvPicPr>
            <a:picLocks noGrp="1" noChangeAspect="1"/>
          </p:cNvPicPr>
          <p:nvPr>
            <p:ph idx="1"/>
          </p:nvPr>
        </p:nvPicPr>
        <p:blipFill>
          <a:blip r:embed="rId2" cstate="print"/>
          <a:stretch>
            <a:fillRect/>
          </a:stretch>
        </p:blipFill>
        <p:spPr>
          <a:xfrm>
            <a:off x="971600" y="1628800"/>
            <a:ext cx="7200800" cy="3888432"/>
          </a:xfrm>
        </p:spPr>
      </p:pic>
      <p:sp>
        <p:nvSpPr>
          <p:cNvPr id="2" name="Title 1"/>
          <p:cNvSpPr>
            <a:spLocks noGrp="1"/>
          </p:cNvSpPr>
          <p:nvPr>
            <p:ph type="title"/>
          </p:nvPr>
        </p:nvSpPr>
        <p:spPr/>
        <p:txBody>
          <a:bodyPr>
            <a:normAutofit/>
          </a:bodyPr>
          <a:lstStyle/>
          <a:p>
            <a:pPr algn="ctr"/>
            <a:r>
              <a:rPr lang="en-GB" dirty="0" smtClean="0"/>
              <a:t>Bath Community Academy (BCA)</a:t>
            </a:r>
            <a:endParaRPr lang="en-GB" dirty="0"/>
          </a:p>
        </p:txBody>
      </p:sp>
      <p:pic>
        <p:nvPicPr>
          <p:cNvPr id="7" name="Picture 6" descr="image001.jpg"/>
          <p:cNvPicPr>
            <a:picLocks noChangeAspect="1"/>
          </p:cNvPicPr>
          <p:nvPr/>
        </p:nvPicPr>
        <p:blipFill>
          <a:blip r:embed="rId3" cstate="print"/>
          <a:stretch>
            <a:fillRect/>
          </a:stretch>
        </p:blipFill>
        <p:spPr>
          <a:xfrm>
            <a:off x="7596336" y="5805264"/>
            <a:ext cx="1076325" cy="5238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dirty="0" smtClean="0"/>
              <a:t>BCA is located on the SW borders of Bath about 4kms from the City Centre.</a:t>
            </a:r>
          </a:p>
          <a:p>
            <a:r>
              <a:rPr lang="en-GB" dirty="0" smtClean="0"/>
              <a:t>It is now a fairly new mixed school, but its history was as a boy’s school until recently.</a:t>
            </a:r>
          </a:p>
          <a:p>
            <a:r>
              <a:rPr lang="en-GB" dirty="0" smtClean="0"/>
              <a:t>Its catchment is mainly drawn from the socially deprived areas of SW Bath</a:t>
            </a:r>
          </a:p>
          <a:p>
            <a:r>
              <a:rPr lang="en-GB" dirty="0" smtClean="0"/>
              <a:t>It is a truly comprehensive 11 – 18 , but small secondary school with a higher average SEN intake of pupils.  It is also a member of The Cabot Foundation.</a:t>
            </a:r>
          </a:p>
          <a:p>
            <a:r>
              <a:rPr lang="en-GB" dirty="0" err="1" smtClean="0"/>
              <a:t>Ofsted</a:t>
            </a:r>
            <a:r>
              <a:rPr lang="en-GB" dirty="0" smtClean="0"/>
              <a:t> inspected the school in 2013 and found that the Leadership is “good”, whereas there are areas for improvement in teaching and learning and the management of pupil behaviour, although all of these are “improving”.  </a:t>
            </a:r>
          </a:p>
          <a:p>
            <a:r>
              <a:rPr lang="en-GB" dirty="0" smtClean="0"/>
              <a:t>BCA  was an International Award School and Specialist Maths and Computing School in its former “life” as a boy’s school.</a:t>
            </a:r>
          </a:p>
          <a:p>
            <a:endParaRPr lang="en-GB" dirty="0" smtClean="0"/>
          </a:p>
          <a:p>
            <a:endParaRPr lang="en-GB" dirty="0" smtClean="0"/>
          </a:p>
          <a:p>
            <a:endParaRPr lang="en-GB" dirty="0"/>
          </a:p>
        </p:txBody>
      </p:sp>
      <p:sp>
        <p:nvSpPr>
          <p:cNvPr id="2" name="Title 1"/>
          <p:cNvSpPr>
            <a:spLocks noGrp="1"/>
          </p:cNvSpPr>
          <p:nvPr>
            <p:ph type="title"/>
          </p:nvPr>
        </p:nvSpPr>
        <p:spPr/>
        <p:txBody>
          <a:bodyPr>
            <a:normAutofit fontScale="90000"/>
          </a:bodyPr>
          <a:lstStyle/>
          <a:p>
            <a:pPr algn="ctr"/>
            <a:r>
              <a:rPr lang="en-GB" dirty="0" smtClean="0"/>
              <a:t>Bath Community Academy (BCA)</a:t>
            </a:r>
            <a:br>
              <a:rPr lang="en-GB" dirty="0" smtClean="0"/>
            </a:br>
            <a:r>
              <a:rPr lang="en-GB" dirty="0" smtClean="0"/>
              <a:t>Principal – Adam Williams</a:t>
            </a:r>
            <a:br>
              <a:rPr lang="en-GB" dirty="0" smtClean="0"/>
            </a:br>
            <a:endParaRPr lang="en-GB" dirty="0"/>
          </a:p>
        </p:txBody>
      </p:sp>
      <p:pic>
        <p:nvPicPr>
          <p:cNvPr id="4" name="Picture 3" descr="image001.jpg"/>
          <p:cNvPicPr>
            <a:picLocks noChangeAspect="1"/>
          </p:cNvPicPr>
          <p:nvPr/>
        </p:nvPicPr>
        <p:blipFill>
          <a:blip r:embed="rId2" cstate="print"/>
          <a:stretch>
            <a:fillRect/>
          </a:stretch>
        </p:blipFill>
        <p:spPr>
          <a:xfrm>
            <a:off x="7596336" y="6021288"/>
            <a:ext cx="1076325" cy="523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Oldfield Park Junior School</a:t>
            </a:r>
            <a:endParaRPr lang="en-GB" dirty="0"/>
          </a:p>
        </p:txBody>
      </p:sp>
      <p:pic>
        <p:nvPicPr>
          <p:cNvPr id="4" name="Content Placeholder 3" descr="Oldfield Park Junior School Photograph.jpg"/>
          <p:cNvPicPr>
            <a:picLocks noGrp="1" noChangeAspect="1"/>
          </p:cNvPicPr>
          <p:nvPr>
            <p:ph idx="1"/>
          </p:nvPr>
        </p:nvPicPr>
        <p:blipFill>
          <a:blip r:embed="rId2" cstate="print"/>
          <a:stretch>
            <a:fillRect/>
          </a:stretch>
        </p:blipFill>
        <p:spPr>
          <a:xfrm>
            <a:off x="683568" y="1628800"/>
            <a:ext cx="7848872" cy="4464496"/>
          </a:xfrm>
        </p:spPr>
      </p:pic>
      <p:pic>
        <p:nvPicPr>
          <p:cNvPr id="5" name="Picture 4" descr="image001.jpg"/>
          <p:cNvPicPr>
            <a:picLocks noChangeAspect="1"/>
          </p:cNvPicPr>
          <p:nvPr/>
        </p:nvPicPr>
        <p:blipFill>
          <a:blip r:embed="rId3" cstate="print"/>
          <a:stretch>
            <a:fillRect/>
          </a:stretch>
        </p:blipFill>
        <p:spPr>
          <a:xfrm>
            <a:off x="7668344" y="6334125"/>
            <a:ext cx="1076325" cy="5238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Oldfield Park Junior School</a:t>
            </a:r>
            <a:endParaRPr lang="en-GB" dirty="0"/>
          </a:p>
        </p:txBody>
      </p:sp>
      <p:sp>
        <p:nvSpPr>
          <p:cNvPr id="3" name="Content Placeholder 2"/>
          <p:cNvSpPr>
            <a:spLocks noGrp="1"/>
          </p:cNvSpPr>
          <p:nvPr>
            <p:ph idx="1"/>
          </p:nvPr>
        </p:nvSpPr>
        <p:spPr/>
        <p:txBody>
          <a:bodyPr>
            <a:normAutofit fontScale="92500"/>
          </a:bodyPr>
          <a:lstStyle/>
          <a:p>
            <a:r>
              <a:rPr lang="en-GB" dirty="0" smtClean="0"/>
              <a:t>Oldfield Park Junior School is located about 2 </a:t>
            </a:r>
            <a:r>
              <a:rPr lang="en-GB" dirty="0" err="1" smtClean="0"/>
              <a:t>kms</a:t>
            </a:r>
            <a:r>
              <a:rPr lang="en-GB" dirty="0" smtClean="0"/>
              <a:t> from Bath City Centre.</a:t>
            </a:r>
          </a:p>
          <a:p>
            <a:r>
              <a:rPr lang="en-GB" dirty="0" smtClean="0"/>
              <a:t> It is a medium-sized school for Key Stage 2 pupils aged 7 – 10 years and caters for all abilities.</a:t>
            </a:r>
          </a:p>
          <a:p>
            <a:r>
              <a:rPr lang="en-GB" dirty="0" smtClean="0"/>
              <a:t>The most recent OFSTED report (2012) stated that the school was “Good” with “Some outstanding features”.</a:t>
            </a:r>
          </a:p>
          <a:p>
            <a:r>
              <a:rPr lang="en-GB" dirty="0" smtClean="0"/>
              <a:t>The new Head Teacher David </a:t>
            </a:r>
            <a:r>
              <a:rPr lang="en-GB" dirty="0" err="1" smtClean="0"/>
              <a:t>Groucher</a:t>
            </a:r>
            <a:r>
              <a:rPr lang="en-GB" dirty="0" smtClean="0"/>
              <a:t> began in September 2015 (previously Head of St Michaels)</a:t>
            </a:r>
            <a:endParaRPr lang="en-GB" dirty="0"/>
          </a:p>
        </p:txBody>
      </p:sp>
      <p:pic>
        <p:nvPicPr>
          <p:cNvPr id="4" name="Picture 3" descr="New Picture.png"/>
          <p:cNvPicPr>
            <a:picLocks noChangeAspect="1"/>
          </p:cNvPicPr>
          <p:nvPr/>
        </p:nvPicPr>
        <p:blipFill>
          <a:blip r:embed="rId2" cstate="print"/>
          <a:stretch>
            <a:fillRect/>
          </a:stretch>
        </p:blipFill>
        <p:spPr>
          <a:xfrm>
            <a:off x="7740352" y="5949280"/>
            <a:ext cx="1103472" cy="5486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TotalTime>
  <Words>1420</Words>
  <Application>Microsoft Office PowerPoint</Application>
  <PresentationFormat>Presentazione su schermo (4:3)</PresentationFormat>
  <Paragraphs>235</Paragraphs>
  <Slides>30</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2" baseType="lpstr">
      <vt:lpstr>Office Theme</vt:lpstr>
      <vt:lpstr>Slide</vt:lpstr>
      <vt:lpstr>School Feedback and the Open Forum.</vt:lpstr>
      <vt:lpstr>School feedback</vt:lpstr>
      <vt:lpstr>School Feedback - 2</vt:lpstr>
      <vt:lpstr>Personal Reflection Time and Action Planning for School Visit 2.</vt:lpstr>
      <vt:lpstr>Your second school visit on Thursday, 10th December.</vt:lpstr>
      <vt:lpstr>Bath Community Academy (BCA)</vt:lpstr>
      <vt:lpstr>Bath Community Academy (BCA) Principal – Adam Williams </vt:lpstr>
      <vt:lpstr>Oldfield Park Junior School</vt:lpstr>
      <vt:lpstr>Oldfield Park Junior School</vt:lpstr>
      <vt:lpstr>Open Forum</vt:lpstr>
      <vt:lpstr>Questions/Educational Issues.</vt:lpstr>
      <vt:lpstr>Teacher Education A Career Path</vt:lpstr>
      <vt:lpstr>Teacher Education 2</vt:lpstr>
      <vt:lpstr>The Cycle of CPD</vt:lpstr>
      <vt:lpstr>Good Quality CPD</vt:lpstr>
      <vt:lpstr>Monitoring, Evaluation and Inspection.</vt:lpstr>
      <vt:lpstr>Learning.</vt:lpstr>
      <vt:lpstr>Lesson Structures. </vt:lpstr>
      <vt:lpstr>Differentiation </vt:lpstr>
      <vt:lpstr>Setting Up An International School Link .</vt:lpstr>
      <vt:lpstr>Educational benefits.</vt:lpstr>
      <vt:lpstr>Steps in setting up a school link.</vt:lpstr>
      <vt:lpstr>Early Years Foundation Stage </vt:lpstr>
      <vt:lpstr>EYFS </vt:lpstr>
      <vt:lpstr>EYFS</vt:lpstr>
      <vt:lpstr>EYFS</vt:lpstr>
      <vt:lpstr>EYFS</vt:lpstr>
      <vt:lpstr>EYFS</vt:lpstr>
      <vt:lpstr>EYFS</vt:lpstr>
      <vt:lpstr>EYFS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Feedback and the Open Forum.</dc:title>
  <dc:creator>Andrew</dc:creator>
  <cp:lastModifiedBy>HP</cp:lastModifiedBy>
  <cp:revision>23</cp:revision>
  <dcterms:created xsi:type="dcterms:W3CDTF">2015-11-24T17:22:36Z</dcterms:created>
  <dcterms:modified xsi:type="dcterms:W3CDTF">2016-01-20T20:01:32Z</dcterms:modified>
</cp:coreProperties>
</file>