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9144000" cy="6858000" type="screen4x3"/>
  <p:notesSz cx="6797675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AE9D3-FF43-4EB5-824A-CD50F852617B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378826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5FAE-EAA3-4EB7-BB98-460641C201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577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AA3CE-48F5-46A7-A5E4-9B6BD03C0A8B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1" y="4690823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8486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16BCC-9515-47CD-B576-283BEC4D0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273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3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66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87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91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82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64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50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734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308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6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31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6AC84-ABDB-4DF8-A0D5-45908DE1DBB5}" type="datetimeFigureOut">
              <a:rPr lang="nl-NL" smtClean="0"/>
              <a:t>07-11-2016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836DF-940B-46B2-83C8-89DA70F031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929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microsoft.com/office/2007/relationships/hdphoto" Target="../media/hdphoto6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4.wdp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176416" y="980728"/>
            <a:ext cx="4416274" cy="3888432"/>
            <a:chOff x="2176416" y="980728"/>
            <a:chExt cx="4416274" cy="3888432"/>
          </a:xfrm>
        </p:grpSpPr>
        <p:sp>
          <p:nvSpPr>
            <p:cNvPr id="4" name="Tekstvak 3"/>
            <p:cNvSpPr txBox="1"/>
            <p:nvPr/>
          </p:nvSpPr>
          <p:spPr>
            <a:xfrm>
              <a:off x="2176416" y="980728"/>
              <a:ext cx="4416274" cy="218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3200" b="1" dirty="0" err="1" smtClean="0">
                  <a:solidFill>
                    <a:srgbClr val="002060"/>
                  </a:solidFill>
                </a:rPr>
                <a:t>Welcome</a:t>
              </a:r>
              <a:r>
                <a:rPr lang="nl-NL" sz="3200" b="1" dirty="0" smtClean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nl-NL" sz="3200" b="1" dirty="0" smtClean="0">
                  <a:solidFill>
                    <a:srgbClr val="002060"/>
                  </a:solidFill>
                </a:rPr>
                <a:t>at</a:t>
              </a:r>
              <a:endParaRPr lang="nl-NL" sz="3200" b="1" dirty="0">
                <a:solidFill>
                  <a:srgbClr val="002060"/>
                </a:solidFill>
              </a:endParaRPr>
            </a:p>
            <a:p>
              <a:pPr algn="ctr"/>
              <a:r>
                <a:rPr lang="nl-NL" sz="4000" b="1" dirty="0" smtClean="0">
                  <a:solidFill>
                    <a:srgbClr val="002060"/>
                  </a:solidFill>
                </a:rPr>
                <a:t>PENTA college CSG </a:t>
              </a:r>
            </a:p>
            <a:p>
              <a:pPr algn="ctr"/>
              <a:r>
                <a:rPr lang="nl-NL" sz="3200" b="1" dirty="0" smtClean="0">
                  <a:solidFill>
                    <a:srgbClr val="002060"/>
                  </a:solidFill>
                </a:rPr>
                <a:t>Jacob van </a:t>
              </a:r>
              <a:r>
                <a:rPr lang="nl-NL" sz="3200" b="1" dirty="0" err="1" smtClean="0">
                  <a:solidFill>
                    <a:srgbClr val="002060"/>
                  </a:solidFill>
                </a:rPr>
                <a:t>Liesveldt</a:t>
              </a:r>
              <a:endParaRPr lang="nl-NL" sz="3200" b="1" dirty="0">
                <a:solidFill>
                  <a:srgbClr val="002060"/>
                </a:solidFill>
              </a:endParaRPr>
            </a:p>
          </p:txBody>
        </p:sp>
        <p:pic>
          <p:nvPicPr>
            <p:cNvPr id="5" name="Afbeelding 4" descr="http://assets1.nationaleonderwijsgids.nl/zoek_instelling/8e51baaf8d2d2e4c573c563876320f8d/logo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429000"/>
              <a:ext cx="3672408" cy="14401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6180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kstvak 4"/>
            <p:cNvSpPr txBox="1"/>
            <p:nvPr/>
          </p:nvSpPr>
          <p:spPr>
            <a:xfrm>
              <a:off x="2337638" y="821903"/>
              <a:ext cx="44687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 smtClean="0">
                  <a:solidFill>
                    <a:srgbClr val="002060"/>
                  </a:solidFill>
                </a:rPr>
                <a:t>Language</a:t>
              </a:r>
              <a:r>
                <a:rPr lang="nl-NL" sz="2400" dirty="0" smtClean="0">
                  <a:solidFill>
                    <a:srgbClr val="002060"/>
                  </a:solidFill>
                </a:rPr>
                <a:t>: </a:t>
              </a:r>
              <a:r>
                <a:rPr lang="nl-NL" sz="2400" b="1" dirty="0" err="1" smtClean="0">
                  <a:solidFill>
                    <a:srgbClr val="002060"/>
                  </a:solidFill>
                </a:rPr>
                <a:t>learning</a:t>
              </a:r>
              <a:r>
                <a:rPr lang="nl-NL" sz="2400" b="1" dirty="0" smtClean="0">
                  <a:solidFill>
                    <a:srgbClr val="002060"/>
                  </a:solidFill>
                </a:rPr>
                <a:t> </a:t>
              </a:r>
              <a:r>
                <a:rPr lang="nl-NL" sz="2400" b="1" dirty="0" err="1" smtClean="0">
                  <a:solidFill>
                    <a:srgbClr val="002060"/>
                  </a:solidFill>
                </a:rPr>
                <a:t>by</a:t>
              </a:r>
              <a:r>
                <a:rPr lang="nl-NL" sz="2400" b="1" dirty="0" smtClean="0">
                  <a:solidFill>
                    <a:srgbClr val="002060"/>
                  </a:solidFill>
                </a:rPr>
                <a:t> </a:t>
              </a:r>
              <a:r>
                <a:rPr lang="nl-NL" sz="2400" b="1" dirty="0" err="1" smtClean="0">
                  <a:solidFill>
                    <a:srgbClr val="002060"/>
                  </a:solidFill>
                </a:rPr>
                <a:t>immersion</a:t>
              </a:r>
              <a:r>
                <a:rPr lang="nl-NL" sz="2400" b="1" dirty="0" smtClean="0">
                  <a:solidFill>
                    <a:srgbClr val="002060"/>
                  </a:solidFill>
                </a:rPr>
                <a:t> </a:t>
              </a:r>
              <a:endParaRPr lang="nl-NL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6" name="Picture 2" descr="http://plzcdn.com/resize/500-500/upload/b22511377f9a12f2c227ef2628933a3dMDEuanB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484784"/>
              <a:ext cx="3384376" cy="344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7689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689620" y="548680"/>
            <a:ext cx="8228535" cy="3917811"/>
            <a:chOff x="1132134" y="1082353"/>
            <a:chExt cx="8228535" cy="3917811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132134" y="1583844"/>
              <a:ext cx="3744416" cy="341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nl-NL" sz="2400" dirty="0" smtClean="0">
                  <a:solidFill>
                    <a:srgbClr val="002060"/>
                  </a:solidFill>
                </a:rPr>
                <a:t>English</a:t>
              </a:r>
              <a:r>
                <a:rPr lang="nl-NL" sz="2400" dirty="0">
                  <a:solidFill>
                    <a:srgbClr val="002060"/>
                  </a:solidFill>
                </a:rPr>
                <a:t>		</a:t>
              </a:r>
              <a:endParaRPr lang="nl-NL" sz="2400" dirty="0" smtClean="0">
                <a:solidFill>
                  <a:srgbClr val="002060"/>
                </a:solidFill>
              </a:endParaRPr>
            </a:p>
            <a:p>
              <a:pPr eaLnBrk="1" hangingPunct="1"/>
              <a:r>
                <a:rPr lang="nl-NL" sz="2400" dirty="0" smtClean="0">
                  <a:solidFill>
                    <a:srgbClr val="002060"/>
                  </a:solidFill>
                </a:rPr>
                <a:t>Life </a:t>
              </a:r>
              <a:r>
                <a:rPr lang="nl-NL" sz="2400" dirty="0">
                  <a:solidFill>
                    <a:srgbClr val="002060"/>
                  </a:solidFill>
                </a:rPr>
                <a:t>Studies</a:t>
              </a:r>
            </a:p>
            <a:p>
              <a:pPr eaLnBrk="1" hangingPunct="1"/>
              <a:r>
                <a:rPr lang="nl-NL" sz="2400" dirty="0" err="1">
                  <a:solidFill>
                    <a:srgbClr val="002060"/>
                  </a:solidFill>
                </a:rPr>
                <a:t>Geography</a:t>
              </a:r>
              <a:endParaRPr lang="nl-NL" sz="2400" dirty="0">
                <a:solidFill>
                  <a:srgbClr val="002060"/>
                </a:solidFill>
              </a:endParaRPr>
            </a:p>
            <a:p>
              <a:pPr eaLnBrk="1" hangingPunct="1"/>
              <a:r>
                <a:rPr lang="nl-NL" sz="2400" dirty="0" err="1">
                  <a:solidFill>
                    <a:srgbClr val="002060"/>
                  </a:solidFill>
                </a:rPr>
                <a:t>History</a:t>
              </a:r>
              <a:endParaRPr lang="nl-NL" sz="2400" dirty="0">
                <a:solidFill>
                  <a:srgbClr val="002060"/>
                </a:solidFill>
              </a:endParaRPr>
            </a:p>
            <a:p>
              <a:pPr eaLnBrk="1" hangingPunct="1"/>
              <a:r>
                <a:rPr lang="nl-NL" sz="2400" dirty="0" err="1" smtClean="0">
                  <a:solidFill>
                    <a:srgbClr val="002060"/>
                  </a:solidFill>
                </a:rPr>
                <a:t>Mathematics</a:t>
              </a:r>
              <a:endParaRPr lang="nl-NL" sz="2400" dirty="0" smtClean="0">
                <a:solidFill>
                  <a:srgbClr val="002060"/>
                </a:solidFill>
              </a:endParaRPr>
            </a:p>
            <a:p>
              <a:pPr eaLnBrk="1" hangingPunct="1"/>
              <a:r>
                <a:rPr lang="nl-NL" sz="2400" dirty="0" err="1" smtClean="0">
                  <a:solidFill>
                    <a:srgbClr val="002060"/>
                  </a:solidFill>
                </a:rPr>
                <a:t>Physical</a:t>
              </a:r>
              <a:r>
                <a:rPr lang="nl-NL" sz="2400" dirty="0" smtClean="0">
                  <a:solidFill>
                    <a:srgbClr val="002060"/>
                  </a:solidFill>
                </a:rPr>
                <a:t> </a:t>
              </a:r>
              <a:r>
                <a:rPr lang="nl-NL" sz="2400" dirty="0" err="1" smtClean="0">
                  <a:solidFill>
                    <a:srgbClr val="002060"/>
                  </a:solidFill>
                </a:rPr>
                <a:t>Education</a:t>
              </a:r>
              <a:endParaRPr lang="nl-NL" sz="2400" dirty="0" smtClean="0">
                <a:solidFill>
                  <a:srgbClr val="002060"/>
                </a:solidFill>
              </a:endParaRPr>
            </a:p>
            <a:p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 &amp; Culture</a:t>
              </a:r>
            </a:p>
            <a:p>
              <a:r>
                <a:rPr lang="nl-NL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</a:t>
              </a:r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Health </a:t>
              </a:r>
              <a:r>
                <a:rPr lang="nl-NL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Fitness</a:t>
              </a:r>
            </a:p>
            <a:p>
              <a:pPr eaLnBrk="1" hangingPunct="1"/>
              <a:endParaRPr lang="nl-NL" sz="2400" dirty="0">
                <a:solidFill>
                  <a:srgbClr val="002060"/>
                </a:solidFill>
              </a:endParaRPr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1132134" y="1082353"/>
              <a:ext cx="8228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Junior school: </a:t>
              </a:r>
              <a:r>
                <a:rPr lang="nl-NL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  <a:r>
                <a:rPr lang="nl-NL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l-NL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1, 2, 3 </a:t>
              </a:r>
              <a:r>
                <a:rPr lang="nl-NL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min</a:t>
              </a:r>
              <a:r>
                <a:rPr lang="nl-NL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50</a:t>
              </a:r>
              <a:r>
                <a:rPr lang="nl-NL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</a:t>
              </a:r>
              <a:r>
                <a:rPr lang="nl-NL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taught</a:t>
              </a:r>
              <a:r>
                <a:rPr lang="nl-NL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English</a:t>
              </a:r>
              <a:endParaRPr lang="nl-N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983310" y="1623670"/>
              <a:ext cx="234230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Computer </a:t>
              </a:r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</a:t>
              </a:r>
            </a:p>
            <a:p>
              <a:r>
                <a:rPr lang="nl-NL" sz="24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Biology</a:t>
              </a:r>
              <a:endParaRPr lang="nl-N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nl-NL" sz="2400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Physics</a:t>
              </a:r>
              <a:r>
                <a:rPr lang="nl-NL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nl-NL" sz="24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nl-NL" sz="24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Economics</a:t>
              </a:r>
              <a:endParaRPr lang="nl-NL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nl-NL" sz="24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Chemistry</a:t>
              </a:r>
              <a:endParaRPr lang="nl-NL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32743"/>
            <a:ext cx="3168352" cy="270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950998" y="4466491"/>
            <a:ext cx="2970525" cy="1600438"/>
            <a:chOff x="689619" y="4238436"/>
            <a:chExt cx="2970525" cy="1600438"/>
          </a:xfrm>
        </p:grpSpPr>
        <p:sp>
          <p:nvSpPr>
            <p:cNvPr id="9" name="Tekstvak 8"/>
            <p:cNvSpPr txBox="1"/>
            <p:nvPr/>
          </p:nvSpPr>
          <p:spPr>
            <a:xfrm>
              <a:off x="689619" y="4238436"/>
              <a:ext cx="297052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000" dirty="0" err="1" smtClean="0">
                  <a:solidFill>
                    <a:srgbClr val="002060"/>
                  </a:solidFill>
                </a:rPr>
                <a:t>Not</a:t>
              </a:r>
              <a:r>
                <a:rPr lang="nl-NL" sz="2000" dirty="0" smtClean="0">
                  <a:solidFill>
                    <a:srgbClr val="002060"/>
                  </a:solidFill>
                </a:rPr>
                <a:t> in English:</a:t>
              </a:r>
            </a:p>
            <a:p>
              <a:r>
                <a:rPr lang="nl-NL" sz="2000" dirty="0" smtClean="0">
                  <a:solidFill>
                    <a:srgbClr val="002060"/>
                  </a:solidFill>
                </a:rPr>
                <a:t>Dutch</a:t>
              </a:r>
            </a:p>
            <a:p>
              <a:r>
                <a:rPr lang="nl-NL" sz="2000" dirty="0" smtClean="0">
                  <a:solidFill>
                    <a:srgbClr val="002060"/>
                  </a:solidFill>
                </a:rPr>
                <a:t>French</a:t>
              </a:r>
            </a:p>
            <a:p>
              <a:r>
                <a:rPr lang="nl-NL" sz="2000" dirty="0" err="1" smtClean="0">
                  <a:solidFill>
                    <a:srgbClr val="002060"/>
                  </a:solidFill>
                </a:rPr>
                <a:t>German</a:t>
              </a:r>
              <a:endParaRPr lang="nl-NL" sz="2000" dirty="0" smtClean="0">
                <a:solidFill>
                  <a:srgbClr val="002060"/>
                </a:solidFill>
              </a:endParaRPr>
            </a:p>
            <a:p>
              <a:endParaRPr lang="nl-NL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2078373" y="4684712"/>
              <a:ext cx="8064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solidFill>
                    <a:srgbClr val="002060"/>
                  </a:solidFill>
                </a:rPr>
                <a:t>Latin</a:t>
              </a:r>
            </a:p>
            <a:p>
              <a:r>
                <a:rPr lang="nl-NL" sz="2000" dirty="0" err="1" smtClean="0">
                  <a:solidFill>
                    <a:srgbClr val="002060"/>
                  </a:solidFill>
                </a:rPr>
                <a:t>Greek</a:t>
              </a:r>
              <a:endParaRPr lang="nl-NL" sz="2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049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647564" y="860624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nl-NL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school: </a:t>
            </a:r>
            <a:r>
              <a:rPr lang="nl-NL" sz="24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nl-NL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4, 5,(6) </a:t>
            </a:r>
            <a:r>
              <a:rPr lang="nl-NL" sz="2400" dirty="0">
                <a:solidFill>
                  <a:srgbClr val="000066"/>
                </a:solidFill>
              </a:rPr>
              <a:t>	 </a:t>
            </a:r>
            <a:r>
              <a:rPr lang="nl-NL" sz="2400" b="1" dirty="0" smtClean="0">
                <a:solidFill>
                  <a:srgbClr val="002060"/>
                </a:solidFill>
              </a:rPr>
              <a:t>± 25% </a:t>
            </a:r>
            <a:r>
              <a:rPr lang="nl-NL" sz="2400" b="1" dirty="0" smtClean="0">
                <a:solidFill>
                  <a:srgbClr val="002060"/>
                </a:solidFill>
              </a:rPr>
              <a:t>English</a:t>
            </a:r>
            <a:endParaRPr lang="nl-NL" sz="2400" dirty="0">
              <a:solidFill>
                <a:srgbClr val="CC00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solidFill>
                  <a:srgbClr val="002060"/>
                </a:solidFill>
              </a:rPr>
              <a:t> </a:t>
            </a: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 English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 studies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Art </a:t>
            </a:r>
            <a:r>
              <a:rPr 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Internationalisation</a:t>
            </a:r>
            <a:endParaRPr lang="nl-NL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thesis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</a:t>
            </a: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Trip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nl-NL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Internship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startswithabang.com/wp-content/uploads/2008/06/whats_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6912"/>
            <a:ext cx="2539065" cy="23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52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30920" y="622970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2060"/>
                </a:solidFill>
              </a:rPr>
              <a:t>Extra </a:t>
            </a:r>
            <a:r>
              <a:rPr lang="nl-NL" sz="2400" b="1" dirty="0" err="1" smtClean="0">
                <a:solidFill>
                  <a:srgbClr val="002060"/>
                </a:solidFill>
              </a:rPr>
              <a:t>certificates</a:t>
            </a:r>
            <a:r>
              <a:rPr lang="nl-NL" sz="2400" b="1" dirty="0" smtClean="0">
                <a:solidFill>
                  <a:srgbClr val="002060"/>
                </a:solidFill>
              </a:rPr>
              <a:t> </a:t>
            </a:r>
            <a:r>
              <a:rPr lang="nl-NL" sz="2400" b="1" dirty="0" err="1" smtClean="0">
                <a:solidFill>
                  <a:srgbClr val="002060"/>
                </a:solidFill>
              </a:rPr>
              <a:t>and</a:t>
            </a:r>
            <a:r>
              <a:rPr lang="nl-NL" sz="2400" b="1" dirty="0" smtClean="0">
                <a:solidFill>
                  <a:srgbClr val="002060"/>
                </a:solidFill>
              </a:rPr>
              <a:t> </a:t>
            </a:r>
            <a:r>
              <a:rPr lang="nl-NL" sz="2400" b="1" dirty="0" err="1" smtClean="0">
                <a:solidFill>
                  <a:srgbClr val="002060"/>
                </a:solidFill>
              </a:rPr>
              <a:t>diplomas</a:t>
            </a:r>
            <a:r>
              <a:rPr lang="nl-NL" sz="2400" b="1" dirty="0" smtClean="0">
                <a:solidFill>
                  <a:srgbClr val="002060"/>
                </a:solidFill>
              </a:rPr>
              <a:t/>
            </a:r>
            <a:br>
              <a:rPr lang="nl-NL" sz="2400" b="1" dirty="0" smtClean="0">
                <a:solidFill>
                  <a:srgbClr val="002060"/>
                </a:solidFill>
              </a:rPr>
            </a:br>
            <a:endParaRPr lang="nl-NL" sz="2400" b="1" dirty="0" smtClean="0">
              <a:solidFill>
                <a:srgbClr val="002060"/>
              </a:solidFill>
            </a:endParaRPr>
          </a:p>
          <a:p>
            <a:endParaRPr lang="nl-NL" dirty="0" smtClean="0"/>
          </a:p>
          <a:p>
            <a:r>
              <a:rPr lang="nl-NL" sz="2400" dirty="0" smtClean="0">
                <a:solidFill>
                  <a:srgbClr val="002060"/>
                </a:solidFill>
              </a:rPr>
              <a:t>Junior School 	- Junior </a:t>
            </a:r>
            <a:r>
              <a:rPr lang="nl-NL" sz="2400" dirty="0" err="1">
                <a:solidFill>
                  <a:srgbClr val="002060"/>
                </a:solidFill>
              </a:rPr>
              <a:t>C</a:t>
            </a:r>
            <a:r>
              <a:rPr lang="nl-NL" sz="2400" dirty="0" err="1" smtClean="0">
                <a:solidFill>
                  <a:srgbClr val="002060"/>
                </a:solidFill>
              </a:rPr>
              <a:t>ertificate</a:t>
            </a:r>
            <a:r>
              <a:rPr lang="nl-NL" sz="2400" dirty="0" smtClean="0">
                <a:solidFill>
                  <a:srgbClr val="002060"/>
                </a:solidFill>
              </a:rPr>
              <a:t> European Platform</a:t>
            </a:r>
          </a:p>
          <a:p>
            <a:r>
              <a:rPr lang="nl-NL" sz="2400" dirty="0">
                <a:solidFill>
                  <a:srgbClr val="002060"/>
                </a:solidFill>
              </a:rPr>
              <a:t> </a:t>
            </a:r>
            <a:r>
              <a:rPr lang="nl-NL" sz="2400" dirty="0" smtClean="0">
                <a:solidFill>
                  <a:srgbClr val="002060"/>
                </a:solidFill>
              </a:rPr>
              <a:t>		- Cambridge English Language Assessment</a:t>
            </a:r>
            <a:br>
              <a:rPr lang="nl-NL" sz="2400" dirty="0" smtClean="0">
                <a:solidFill>
                  <a:srgbClr val="002060"/>
                </a:solidFill>
              </a:rPr>
            </a:br>
            <a:r>
              <a:rPr lang="nl-NL" sz="2400" dirty="0" smtClean="0">
                <a:solidFill>
                  <a:srgbClr val="002060"/>
                </a:solidFill>
              </a:rPr>
              <a:t> 		       havo: level B2      CEFR </a:t>
            </a:r>
            <a:r>
              <a:rPr lang="nl-NL" sz="2400" dirty="0" err="1" smtClean="0">
                <a:solidFill>
                  <a:srgbClr val="002060"/>
                </a:solidFill>
              </a:rPr>
              <a:t>for</a:t>
            </a:r>
            <a:r>
              <a:rPr lang="nl-NL" sz="2400" dirty="0" smtClean="0">
                <a:solidFill>
                  <a:srgbClr val="002060"/>
                </a:solidFill>
              </a:rPr>
              <a:t> </a:t>
            </a:r>
            <a:r>
              <a:rPr lang="nl-NL" sz="2400" dirty="0" err="1" smtClean="0">
                <a:solidFill>
                  <a:srgbClr val="002060"/>
                </a:solidFill>
              </a:rPr>
              <a:t>languages</a:t>
            </a:r>
            <a:r>
              <a:rPr lang="nl-NL" sz="2400" dirty="0" smtClean="0">
                <a:solidFill>
                  <a:srgbClr val="002060"/>
                </a:solidFill>
              </a:rPr>
              <a:t/>
            </a:r>
            <a:br>
              <a:rPr lang="nl-NL" sz="2400" dirty="0" smtClean="0">
                <a:solidFill>
                  <a:srgbClr val="002060"/>
                </a:solidFill>
              </a:rPr>
            </a:br>
            <a:r>
              <a:rPr lang="nl-NL" sz="2400" dirty="0" smtClean="0">
                <a:solidFill>
                  <a:srgbClr val="002060"/>
                </a:solidFill>
              </a:rPr>
              <a:t> 		       vwo:  level C1 </a:t>
            </a:r>
            <a:br>
              <a:rPr lang="nl-NL" sz="2400" dirty="0" smtClean="0">
                <a:solidFill>
                  <a:srgbClr val="002060"/>
                </a:solidFill>
              </a:rPr>
            </a:br>
            <a:endParaRPr lang="nl-NL" sz="2400" dirty="0" smtClean="0">
              <a:solidFill>
                <a:srgbClr val="002060"/>
              </a:solidFill>
            </a:endParaRPr>
          </a:p>
          <a:p>
            <a:endParaRPr lang="nl-NL" sz="2400" dirty="0" smtClean="0">
              <a:solidFill>
                <a:srgbClr val="002060"/>
              </a:solidFill>
            </a:endParaRPr>
          </a:p>
          <a:p>
            <a:r>
              <a:rPr lang="nl-NL" sz="2400" dirty="0" smtClean="0">
                <a:solidFill>
                  <a:srgbClr val="002060"/>
                </a:solidFill>
              </a:rPr>
              <a:t>Senior School 	- Senior </a:t>
            </a:r>
            <a:r>
              <a:rPr lang="nl-NL" sz="2400" dirty="0" err="1" smtClean="0">
                <a:solidFill>
                  <a:srgbClr val="002060"/>
                </a:solidFill>
              </a:rPr>
              <a:t>Certificate</a:t>
            </a:r>
            <a:r>
              <a:rPr lang="nl-NL" sz="2400" dirty="0" smtClean="0">
                <a:solidFill>
                  <a:srgbClr val="002060"/>
                </a:solidFill>
              </a:rPr>
              <a:t> EP</a:t>
            </a:r>
            <a:br>
              <a:rPr lang="nl-NL" sz="2400" dirty="0" smtClean="0">
                <a:solidFill>
                  <a:srgbClr val="002060"/>
                </a:solidFill>
              </a:rPr>
            </a:br>
            <a:r>
              <a:rPr lang="nl-NL" sz="2400" dirty="0" smtClean="0">
                <a:solidFill>
                  <a:srgbClr val="002060"/>
                </a:solidFill>
              </a:rPr>
              <a:t> 		- International </a:t>
            </a:r>
            <a:r>
              <a:rPr lang="nl-NL" sz="2400" dirty="0" err="1" smtClean="0">
                <a:solidFill>
                  <a:srgbClr val="002060"/>
                </a:solidFill>
              </a:rPr>
              <a:t>Baccalaurate</a:t>
            </a:r>
            <a:r>
              <a:rPr lang="nl-NL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</a:t>
            </a:r>
            <a:r>
              <a:rPr lang="nl-NL" sz="2400" dirty="0" smtClean="0">
                <a:solidFill>
                  <a:srgbClr val="002060"/>
                </a:solidFill>
              </a:rPr>
              <a:t>havo: English B</a:t>
            </a:r>
            <a:br>
              <a:rPr lang="nl-NL" sz="2400" dirty="0" smtClean="0">
                <a:solidFill>
                  <a:srgbClr val="002060"/>
                </a:solidFill>
              </a:rPr>
            </a:br>
            <a:r>
              <a:rPr lang="nl-NL" sz="2400" dirty="0" smtClean="0">
                <a:solidFill>
                  <a:srgbClr val="002060"/>
                </a:solidFill>
              </a:rPr>
              <a:t> 			vwo:  English A Lang &amp; Lit</a:t>
            </a:r>
            <a:endParaRPr lang="nl-NL" sz="24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567955" cy="88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http://ses.rocklin.k12.ca.us/IB%20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707531" cy="82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1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70936" y="888355"/>
            <a:ext cx="7013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rgbClr val="002060"/>
                </a:solidFill>
              </a:rPr>
              <a:t>Teachers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002060"/>
                </a:solidFill>
              </a:rPr>
              <a:t>Cambridge </a:t>
            </a:r>
            <a:r>
              <a:rPr lang="nl-NL" sz="2400" dirty="0" err="1" smtClean="0">
                <a:solidFill>
                  <a:srgbClr val="002060"/>
                </a:solidFill>
              </a:rPr>
              <a:t>Certificate</a:t>
            </a:r>
            <a:r>
              <a:rPr lang="nl-NL" sz="2400" dirty="0" smtClean="0">
                <a:solidFill>
                  <a:srgbClr val="002060"/>
                </a:solidFill>
              </a:rPr>
              <a:t> of </a:t>
            </a:r>
            <a:r>
              <a:rPr lang="nl-NL" sz="2400" dirty="0" err="1" smtClean="0">
                <a:solidFill>
                  <a:srgbClr val="002060"/>
                </a:solidFill>
              </a:rPr>
              <a:t>Proficiency</a:t>
            </a:r>
            <a:r>
              <a:rPr lang="nl-NL" sz="2400" dirty="0" smtClean="0">
                <a:solidFill>
                  <a:srgbClr val="002060"/>
                </a:solidFill>
              </a:rPr>
              <a:t> in English</a:t>
            </a:r>
            <a:br>
              <a:rPr lang="nl-NL" sz="2400" dirty="0" smtClean="0">
                <a:solidFill>
                  <a:srgbClr val="002060"/>
                </a:solidFill>
              </a:rPr>
            </a:br>
            <a:endParaRPr lang="nl-NL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 smtClean="0">
                <a:solidFill>
                  <a:srgbClr val="002060"/>
                </a:solidFill>
              </a:rPr>
              <a:t>Clil-didactics</a:t>
            </a:r>
            <a:r>
              <a:rPr lang="nl-NL" sz="2400" dirty="0" smtClean="0">
                <a:solidFill>
                  <a:srgbClr val="002060"/>
                </a:solidFill>
              </a:rPr>
              <a:t/>
            </a:r>
            <a:br>
              <a:rPr lang="nl-NL" sz="2400" dirty="0" smtClean="0">
                <a:solidFill>
                  <a:srgbClr val="002060"/>
                </a:solidFill>
              </a:rPr>
            </a:br>
            <a:endParaRPr lang="nl-NL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002060"/>
                </a:solidFill>
              </a:rPr>
              <a:t>IB-training</a:t>
            </a:r>
            <a:br>
              <a:rPr lang="nl-NL" sz="2400" dirty="0" smtClean="0">
                <a:solidFill>
                  <a:srgbClr val="002060"/>
                </a:solidFill>
              </a:rPr>
            </a:br>
            <a:endParaRPr lang="nl-NL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02060"/>
                </a:solidFill>
              </a:rPr>
              <a:t>Native speakers</a:t>
            </a:r>
            <a:endParaRPr lang="nl-NL" sz="2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rgbClr val="002060"/>
                </a:solidFill>
              </a:rPr>
              <a:t>EIO</a:t>
            </a:r>
            <a:r>
              <a:rPr lang="nl-NL" sz="2400" dirty="0" smtClean="0">
                <a:solidFill>
                  <a:srgbClr val="002060"/>
                </a:solidFill>
              </a:rPr>
              <a:t/>
            </a:r>
            <a:br>
              <a:rPr lang="nl-NL" sz="2400" dirty="0" smtClean="0">
                <a:solidFill>
                  <a:srgbClr val="002060"/>
                </a:solidFill>
              </a:rPr>
            </a:br>
            <a:endParaRPr lang="nl-NL" sz="2400" dirty="0" smtClean="0">
              <a:solidFill>
                <a:srgbClr val="002060"/>
              </a:solidFill>
            </a:endParaRPr>
          </a:p>
          <a:p>
            <a:endParaRPr lang="nl-NL" sz="24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4" descr="http://ceavalencia.wikispaces.com/file/view/index.jpg/117997847/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5080"/>
            <a:ext cx="4536504" cy="30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7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406217" y="426508"/>
            <a:ext cx="5777387" cy="2909541"/>
            <a:chOff x="406217" y="426508"/>
            <a:chExt cx="5777387" cy="2909541"/>
          </a:xfrm>
        </p:grpSpPr>
        <p:grpSp>
          <p:nvGrpSpPr>
            <p:cNvPr id="4" name="Groep 3"/>
            <p:cNvGrpSpPr/>
            <p:nvPr/>
          </p:nvGrpSpPr>
          <p:grpSpPr>
            <a:xfrm>
              <a:off x="406217" y="426508"/>
              <a:ext cx="4074872" cy="2909541"/>
              <a:chOff x="278901" y="286492"/>
              <a:chExt cx="3773258" cy="275883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96765">
                <a:off x="278901" y="286492"/>
                <a:ext cx="1992231" cy="27588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43670">
                <a:off x="2108387" y="330152"/>
                <a:ext cx="1943772" cy="2591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Tekstvak 4"/>
            <p:cNvSpPr txBox="1"/>
            <p:nvPr/>
          </p:nvSpPr>
          <p:spPr>
            <a:xfrm>
              <a:off x="5148064" y="836712"/>
              <a:ext cx="10355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 smtClean="0">
                  <a:solidFill>
                    <a:srgbClr val="002060"/>
                  </a:solidFill>
                </a:rPr>
                <a:t>Drama</a:t>
              </a:r>
              <a:endParaRPr lang="nl-NL" sz="24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80" y="1320577"/>
            <a:ext cx="2952329" cy="442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" r="9713" b="47327"/>
          <a:stretch/>
        </p:blipFill>
        <p:spPr bwMode="auto">
          <a:xfrm>
            <a:off x="1065531" y="3323268"/>
            <a:ext cx="3600400" cy="290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7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612595" y="260648"/>
            <a:ext cx="7487797" cy="6166693"/>
            <a:chOff x="612595" y="260648"/>
            <a:chExt cx="7487797" cy="616669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2708920"/>
              <a:ext cx="2520280" cy="32877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kstvak 5"/>
            <p:cNvSpPr txBox="1"/>
            <p:nvPr/>
          </p:nvSpPr>
          <p:spPr>
            <a:xfrm>
              <a:off x="809348" y="260648"/>
              <a:ext cx="1677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 smtClean="0">
                  <a:solidFill>
                    <a:srgbClr val="002060"/>
                  </a:solidFill>
                </a:rPr>
                <a:t>School trips</a:t>
              </a:r>
              <a:endParaRPr lang="nl-NL" sz="2400" b="1" dirty="0">
                <a:solidFill>
                  <a:srgbClr val="002060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8759">
              <a:off x="4547528" y="762248"/>
              <a:ext cx="3232722" cy="2424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kstvak 7"/>
            <p:cNvSpPr txBox="1"/>
            <p:nvPr/>
          </p:nvSpPr>
          <p:spPr>
            <a:xfrm>
              <a:off x="612595" y="4020646"/>
              <a:ext cx="12145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 err="1" smtClean="0">
                  <a:solidFill>
                    <a:srgbClr val="002060"/>
                  </a:solidFill>
                </a:rPr>
                <a:t>Year</a:t>
              </a:r>
              <a:r>
                <a:rPr lang="nl-NL" b="1" dirty="0" smtClean="0">
                  <a:solidFill>
                    <a:srgbClr val="002060"/>
                  </a:solidFill>
                </a:rPr>
                <a:t> 2 </a:t>
              </a:r>
            </a:p>
            <a:p>
              <a:r>
                <a:rPr lang="nl-NL" b="1" dirty="0" smtClean="0">
                  <a:solidFill>
                    <a:srgbClr val="002060"/>
                  </a:solidFill>
                </a:rPr>
                <a:t>Cambridge</a:t>
              </a:r>
              <a:endParaRPr lang="nl-NL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3725657" y="2241738"/>
              <a:ext cx="8996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="1" dirty="0" err="1" smtClean="0">
                  <a:solidFill>
                    <a:srgbClr val="002060"/>
                  </a:solidFill>
                </a:rPr>
                <a:t>Year</a:t>
              </a:r>
              <a:r>
                <a:rPr lang="nl-NL" b="1" dirty="0" smtClean="0">
                  <a:solidFill>
                    <a:srgbClr val="002060"/>
                  </a:solidFill>
                </a:rPr>
                <a:t> 4 </a:t>
              </a:r>
            </a:p>
            <a:p>
              <a:r>
                <a:rPr lang="nl-NL" b="1" dirty="0" smtClean="0">
                  <a:solidFill>
                    <a:srgbClr val="002060"/>
                  </a:solidFill>
                </a:rPr>
                <a:t>London</a:t>
              </a:r>
              <a:endParaRPr lang="nl-NL" b="1" dirty="0">
                <a:solidFill>
                  <a:srgbClr val="002060"/>
                </a:solidFill>
              </a:endParaRPr>
            </a:p>
          </p:txBody>
        </p:sp>
        <p:pic>
          <p:nvPicPr>
            <p:cNvPr id="10" name="Picture 1" descr="http://jl.penta.nl/Media/view/120046/IMG_0134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5413">
              <a:off x="1923991" y="3514143"/>
              <a:ext cx="2469221" cy="291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" descr="http://www.jl.penta.nl/Media/view/120192/IMG_029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00" y="790982"/>
              <a:ext cx="2232931" cy="2812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415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322322" y="620880"/>
            <a:ext cx="8185767" cy="5443581"/>
            <a:chOff x="304404" y="620880"/>
            <a:chExt cx="8185767" cy="5443581"/>
          </a:xfrm>
        </p:grpSpPr>
        <p:sp>
          <p:nvSpPr>
            <p:cNvPr id="5" name="Tekstvak 4"/>
            <p:cNvSpPr txBox="1"/>
            <p:nvPr/>
          </p:nvSpPr>
          <p:spPr>
            <a:xfrm>
              <a:off x="580712" y="620880"/>
              <a:ext cx="30203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Internationalisation</a:t>
              </a:r>
              <a:endPara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367" y="3705108"/>
              <a:ext cx="3145804" cy="2359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Tijdelijke aanduiding voor inhoud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3173" y="732412"/>
              <a:ext cx="3367302" cy="2016224"/>
            </a:xfrm>
            <a:prstGeom prst="rect">
              <a:avLst/>
            </a:prstGeom>
          </p:spPr>
        </p:pic>
        <p:pic>
          <p:nvPicPr>
            <p:cNvPr id="8" name="Picture 2" descr="http://jl.penta.nl/Media/view/238462/0000000000.jpg?&amp;rwidth=800&amp;rheight=800&amp;type=ma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84" y="3429000"/>
              <a:ext cx="3049109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Afbeelding 8" descr="H:\tto\internationalisering en EIO\Let's Go!\Let's Go! 2015\LogoLetsGo nieuw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9917">
              <a:off x="416546" y="2092607"/>
              <a:ext cx="3028520" cy="12378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kstvak 9"/>
            <p:cNvSpPr txBox="1"/>
            <p:nvPr/>
          </p:nvSpPr>
          <p:spPr>
            <a:xfrm>
              <a:off x="304404" y="1441853"/>
              <a:ext cx="21948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 Project</a:t>
              </a:r>
            </a:p>
            <a:p>
              <a:r>
                <a:rPr lang="nl-NL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nl-NL" sz="2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</a:t>
              </a:r>
              <a:r>
                <a:rPr lang="nl-NL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4038083" y="5013084"/>
              <a:ext cx="13260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UN</a:t>
              </a:r>
            </a:p>
            <a:p>
              <a:r>
                <a:rPr lang="nl-NL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nl-NL" sz="2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</a:t>
              </a:r>
              <a:r>
                <a:rPr lang="nl-NL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5/6</a:t>
              </a:r>
              <a:endPara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7034070" y="823679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Internship</a:t>
              </a:r>
              <a:endPara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nl-NL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nl-NL" sz="2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</a:t>
              </a:r>
              <a:r>
                <a:rPr lang="nl-NL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5153125" y="2721114"/>
              <a:ext cx="32063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Internationalisation</a:t>
              </a:r>
              <a:r>
                <a:rPr lang="nl-NL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Project</a:t>
              </a:r>
              <a:br>
                <a:rPr lang="nl-NL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l-NL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(+ Exchange?) </a:t>
              </a:r>
              <a:r>
                <a:rPr lang="nl-NL" sz="2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  <a:r>
                <a:rPr lang="nl-NL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4/5</a:t>
              </a:r>
              <a:endPara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88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4"/>
          <a:stretch/>
        </p:blipFill>
        <p:spPr bwMode="auto">
          <a:xfrm>
            <a:off x="1220329" y="1234793"/>
            <a:ext cx="6703342" cy="414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ep 3"/>
          <p:cNvGrpSpPr/>
          <p:nvPr/>
        </p:nvGrpSpPr>
        <p:grpSpPr>
          <a:xfrm>
            <a:off x="2407182" y="620688"/>
            <a:ext cx="4355680" cy="5318286"/>
            <a:chOff x="2407182" y="188640"/>
            <a:chExt cx="4355680" cy="5318286"/>
          </a:xfrm>
        </p:grpSpPr>
        <p:sp>
          <p:nvSpPr>
            <p:cNvPr id="5" name="Tekstvak 4"/>
            <p:cNvSpPr txBox="1"/>
            <p:nvPr/>
          </p:nvSpPr>
          <p:spPr>
            <a:xfrm>
              <a:off x="3302876" y="188640"/>
              <a:ext cx="10891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b="1" dirty="0" smtClean="0">
                  <a:solidFill>
                    <a:srgbClr val="002060"/>
                  </a:solidFill>
                </a:rPr>
                <a:t>TTO</a:t>
              </a:r>
              <a:r>
                <a:rPr lang="nl-NL" sz="3200" b="1" dirty="0" smtClean="0">
                  <a:solidFill>
                    <a:srgbClr val="002060"/>
                  </a:solidFill>
                </a:rPr>
                <a:t>! </a:t>
              </a:r>
              <a:endParaRPr lang="nl-NL" sz="3200" dirty="0">
                <a:solidFill>
                  <a:srgbClr val="002060"/>
                </a:solidFill>
              </a:endParaRPr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2407182" y="4922151"/>
              <a:ext cx="4355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b="1" dirty="0">
                  <a:solidFill>
                    <a:srgbClr val="002060"/>
                  </a:solidFill>
                </a:rPr>
                <a:t>The best of </a:t>
              </a:r>
              <a:r>
                <a:rPr lang="nl-NL" sz="3200" b="1" dirty="0" err="1">
                  <a:solidFill>
                    <a:srgbClr val="002060"/>
                  </a:solidFill>
                </a:rPr>
                <a:t>both</a:t>
              </a:r>
              <a:r>
                <a:rPr lang="nl-NL" sz="3200" b="1" dirty="0">
                  <a:solidFill>
                    <a:srgbClr val="002060"/>
                  </a:solidFill>
                </a:rPr>
                <a:t> </a:t>
              </a:r>
              <a:r>
                <a:rPr lang="nl-NL" sz="3200" b="1" dirty="0" err="1">
                  <a:solidFill>
                    <a:srgbClr val="002060"/>
                  </a:solidFill>
                </a:rPr>
                <a:t>worlds</a:t>
              </a:r>
              <a:r>
                <a:rPr lang="nl-NL" sz="3200" dirty="0">
                  <a:solidFill>
                    <a:srgbClr val="00206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88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639492" y="1340768"/>
            <a:ext cx="44527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>
                <a:solidFill>
                  <a:srgbClr val="002060"/>
                </a:solidFill>
              </a:rPr>
              <a:t>Penta</a:t>
            </a:r>
            <a:r>
              <a:rPr lang="nl-NL" sz="2000" b="1" dirty="0" smtClean="0">
                <a:solidFill>
                  <a:srgbClr val="002060"/>
                </a:solidFill>
              </a:rPr>
              <a:t> college: </a:t>
            </a:r>
            <a:r>
              <a:rPr lang="nl-NL" sz="2000" b="1" dirty="0" err="1" smtClean="0">
                <a:solidFill>
                  <a:srgbClr val="002060"/>
                </a:solidFill>
              </a:rPr>
              <a:t>seven</a:t>
            </a:r>
            <a:r>
              <a:rPr lang="nl-NL" sz="2000" b="1" dirty="0" smtClean="0">
                <a:solidFill>
                  <a:srgbClr val="002060"/>
                </a:solidFill>
              </a:rPr>
              <a:t> schools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endParaRPr lang="nl-NL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err="1" smtClean="0">
                <a:solidFill>
                  <a:srgbClr val="002060"/>
                </a:solidFill>
              </a:rPr>
              <a:t>Region</a:t>
            </a:r>
            <a:r>
              <a:rPr lang="nl-NL" sz="2000" b="1" dirty="0" smtClean="0">
                <a:solidFill>
                  <a:srgbClr val="002060"/>
                </a:solidFill>
              </a:rPr>
              <a:t> </a:t>
            </a:r>
            <a:r>
              <a:rPr lang="nl-NL" sz="2000" b="1" dirty="0" smtClean="0">
                <a:solidFill>
                  <a:srgbClr val="002060"/>
                </a:solidFill>
              </a:rPr>
              <a:t>of Voorne-Putten</a:t>
            </a:r>
            <a:r>
              <a:rPr lang="nl-NL" sz="2000" b="1" dirty="0" smtClean="0">
                <a:solidFill>
                  <a:srgbClr val="002060"/>
                </a:solidFill>
              </a:rPr>
              <a:t/>
            </a:r>
            <a:br>
              <a:rPr lang="nl-NL" sz="2000" b="1" dirty="0" smtClean="0">
                <a:solidFill>
                  <a:srgbClr val="002060"/>
                </a:solidFill>
              </a:rPr>
            </a:br>
            <a:endParaRPr lang="nl-NL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Open (Protestant</a:t>
            </a:r>
            <a:r>
              <a:rPr lang="nl-NL" sz="2000" b="1" dirty="0" smtClean="0">
                <a:solidFill>
                  <a:srgbClr val="002060"/>
                </a:solidFill>
              </a:rPr>
              <a:t>) Christian </a:t>
            </a:r>
            <a:r>
              <a:rPr lang="nl-NL" sz="2000" b="1" dirty="0" err="1" smtClean="0">
                <a:solidFill>
                  <a:srgbClr val="002060"/>
                </a:solidFill>
              </a:rPr>
              <a:t>identity</a:t>
            </a:r>
            <a:endParaRPr lang="nl-NL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± 1500 </a:t>
            </a:r>
            <a:r>
              <a:rPr lang="nl-NL" sz="2000" b="1" dirty="0" err="1" smtClean="0">
                <a:solidFill>
                  <a:srgbClr val="002060"/>
                </a:solidFill>
              </a:rPr>
              <a:t>students</a:t>
            </a:r>
            <a:r>
              <a:rPr lang="nl-NL" sz="2000" b="1" dirty="0" smtClean="0">
                <a:solidFill>
                  <a:srgbClr val="002060"/>
                </a:solidFill>
              </a:rPr>
              <a:t>    (12-18 </a:t>
            </a:r>
            <a:r>
              <a:rPr lang="nl-NL" sz="2000" b="1" dirty="0" err="1" smtClean="0">
                <a:solidFill>
                  <a:srgbClr val="002060"/>
                </a:solidFill>
              </a:rPr>
              <a:t>years</a:t>
            </a:r>
            <a:r>
              <a:rPr lang="nl-NL" sz="2000" b="1" dirty="0" smtClean="0">
                <a:solidFill>
                  <a:srgbClr val="002060"/>
                </a:solidFill>
              </a:rPr>
              <a:t>)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endParaRPr lang="nl-NL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2060"/>
                </a:solidFill>
              </a:rPr>
              <a:t>± </a:t>
            </a:r>
            <a:r>
              <a:rPr lang="nl-NL" sz="2000" b="1" dirty="0" smtClean="0">
                <a:solidFill>
                  <a:srgbClr val="002060"/>
                </a:solidFill>
              </a:rPr>
              <a:t>140 </a:t>
            </a:r>
            <a:r>
              <a:rPr lang="nl-NL" sz="2000" b="1" dirty="0" err="1" smtClean="0">
                <a:solidFill>
                  <a:srgbClr val="002060"/>
                </a:solidFill>
              </a:rPr>
              <a:t>teachers</a:t>
            </a:r>
            <a:r>
              <a:rPr lang="nl-NL" sz="2000" b="1" dirty="0" smtClean="0">
                <a:solidFill>
                  <a:srgbClr val="002060"/>
                </a:solidFill>
              </a:rPr>
              <a:t> &amp; </a:t>
            </a:r>
            <a:r>
              <a:rPr lang="nl-NL" sz="2000" b="1" dirty="0" err="1" smtClean="0">
                <a:solidFill>
                  <a:srgbClr val="002060"/>
                </a:solidFill>
              </a:rPr>
              <a:t>staff</a:t>
            </a:r>
            <a:r>
              <a:rPr lang="nl-NL" sz="2000" b="1" dirty="0">
                <a:solidFill>
                  <a:srgbClr val="002060"/>
                </a:solidFill>
              </a:rPr>
              <a:t/>
            </a:r>
            <a:br>
              <a:rPr lang="nl-NL" sz="2000" b="1" dirty="0">
                <a:solidFill>
                  <a:srgbClr val="002060"/>
                </a:solidFill>
              </a:rPr>
            </a:br>
            <a:endParaRPr lang="nl-NL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002060"/>
                </a:solidFill>
              </a:rPr>
              <a:t>3 levels: mavo – havo – vwo</a:t>
            </a:r>
            <a:br>
              <a:rPr lang="nl-NL" sz="2000" b="1" dirty="0" smtClean="0">
                <a:solidFill>
                  <a:srgbClr val="002060"/>
                </a:solidFill>
              </a:rPr>
            </a:br>
            <a:endParaRPr lang="nl-NL" sz="2000" b="1" dirty="0" smtClean="0">
              <a:solidFill>
                <a:srgbClr val="002060"/>
              </a:solidFill>
            </a:endParaRPr>
          </a:p>
          <a:p>
            <a:r>
              <a:rPr lang="nl-NL" dirty="0" smtClean="0">
                <a:solidFill>
                  <a:srgbClr val="002060"/>
                </a:solidFill>
              </a:rPr>
              <a:t> </a:t>
            </a:r>
            <a:endParaRPr lang="nl-NL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3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324418" y="545426"/>
            <a:ext cx="8691828" cy="5259838"/>
            <a:chOff x="324418" y="545426"/>
            <a:chExt cx="8691828" cy="5259838"/>
          </a:xfrm>
        </p:grpSpPr>
        <p:pic>
          <p:nvPicPr>
            <p:cNvPr id="4" name="Picture 2" descr="http://www.comenius-hilversum.nl/Portals/0/cvo_comenius/afbeeldingen/Our%20school/Clipboard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879" y="1284806"/>
              <a:ext cx="4624376" cy="4520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kstvak 4"/>
            <p:cNvSpPr txBox="1"/>
            <p:nvPr/>
          </p:nvSpPr>
          <p:spPr>
            <a:xfrm>
              <a:off x="813414" y="545426"/>
              <a:ext cx="3000565" cy="369332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002060"/>
                  </a:solidFill>
                </a:rPr>
                <a:t>The Dutch </a:t>
              </a:r>
              <a:r>
                <a:rPr lang="nl-NL" dirty="0" err="1" smtClean="0">
                  <a:solidFill>
                    <a:srgbClr val="002060"/>
                  </a:solidFill>
                </a:rPr>
                <a:t>educational</a:t>
              </a:r>
              <a:r>
                <a:rPr lang="nl-NL" dirty="0" smtClean="0">
                  <a:solidFill>
                    <a:srgbClr val="002060"/>
                  </a:solidFill>
                </a:rPr>
                <a:t> system</a:t>
              </a:r>
              <a:endParaRPr lang="nl-NL" dirty="0">
                <a:solidFill>
                  <a:srgbClr val="002060"/>
                </a:solidFill>
              </a:endParaRPr>
            </a:p>
          </p:txBody>
        </p:sp>
        <p:cxnSp>
          <p:nvCxnSpPr>
            <p:cNvPr id="6" name="Rechte verbindingslijn met pijl 5"/>
            <p:cNvCxnSpPr/>
            <p:nvPr/>
          </p:nvCxnSpPr>
          <p:spPr>
            <a:xfrm flipH="1">
              <a:off x="1861901" y="2893586"/>
              <a:ext cx="15121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kstvak 6"/>
            <p:cNvSpPr txBox="1"/>
            <p:nvPr/>
          </p:nvSpPr>
          <p:spPr>
            <a:xfrm>
              <a:off x="611559" y="2708920"/>
              <a:ext cx="1250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 smtClean="0">
                  <a:solidFill>
                    <a:srgbClr val="002060"/>
                  </a:solidFill>
                </a:rPr>
                <a:t>Vocational</a:t>
              </a:r>
              <a:r>
                <a:rPr lang="nl-NL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324418" y="3253626"/>
              <a:ext cx="1799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002060"/>
                  </a:solidFill>
                </a:rPr>
                <a:t>Pre-</a:t>
              </a:r>
              <a:r>
                <a:rPr lang="nl-NL" dirty="0" err="1" smtClean="0">
                  <a:solidFill>
                    <a:srgbClr val="002060"/>
                  </a:solidFill>
                </a:rPr>
                <a:t>vocational</a:t>
              </a:r>
              <a:endParaRPr lang="nl-NL" dirty="0" smtClean="0">
                <a:solidFill>
                  <a:srgbClr val="002060"/>
                </a:solidFill>
              </a:endParaRPr>
            </a:p>
            <a:p>
              <a:r>
                <a:rPr lang="nl-NL" dirty="0" smtClean="0">
                  <a:solidFill>
                    <a:srgbClr val="002060"/>
                  </a:solidFill>
                </a:rPr>
                <a:t>(</a:t>
              </a:r>
              <a:r>
                <a:rPr lang="nl-NL" dirty="0" err="1" smtClean="0">
                  <a:solidFill>
                    <a:srgbClr val="002060"/>
                  </a:solidFill>
                </a:rPr>
                <a:t>including</a:t>
              </a:r>
              <a:r>
                <a:rPr lang="nl-NL" dirty="0" smtClean="0">
                  <a:solidFill>
                    <a:srgbClr val="002060"/>
                  </a:solidFill>
                </a:rPr>
                <a:t> mavo) </a:t>
              </a:r>
            </a:p>
          </p:txBody>
        </p:sp>
        <p:cxnSp>
          <p:nvCxnSpPr>
            <p:cNvPr id="9" name="Rechte verbindingslijn met pijl 8"/>
            <p:cNvCxnSpPr/>
            <p:nvPr/>
          </p:nvCxnSpPr>
          <p:spPr>
            <a:xfrm flipH="1">
              <a:off x="1943708" y="3438292"/>
              <a:ext cx="125034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chte verbindingslijn met pijl 9"/>
            <p:cNvCxnSpPr/>
            <p:nvPr/>
          </p:nvCxnSpPr>
          <p:spPr>
            <a:xfrm flipH="1">
              <a:off x="1943708" y="2308230"/>
              <a:ext cx="24122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vak 10"/>
            <p:cNvSpPr txBox="1"/>
            <p:nvPr/>
          </p:nvSpPr>
          <p:spPr>
            <a:xfrm>
              <a:off x="611559" y="1846564"/>
              <a:ext cx="12225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002060"/>
                  </a:solidFill>
                </a:rPr>
                <a:t>Senior </a:t>
              </a:r>
            </a:p>
            <a:p>
              <a:r>
                <a:rPr lang="nl-NL" dirty="0" err="1">
                  <a:solidFill>
                    <a:srgbClr val="002060"/>
                  </a:solidFill>
                </a:rPr>
                <a:t>V</a:t>
              </a:r>
              <a:r>
                <a:rPr lang="nl-NL" dirty="0" err="1" smtClean="0">
                  <a:solidFill>
                    <a:srgbClr val="002060"/>
                  </a:solidFill>
                </a:rPr>
                <a:t>ocational</a:t>
              </a:r>
              <a:r>
                <a:rPr lang="nl-NL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cxnSp>
          <p:nvCxnSpPr>
            <p:cNvPr id="12" name="Rechte verbindingslijn met pijl 11"/>
            <p:cNvCxnSpPr/>
            <p:nvPr/>
          </p:nvCxnSpPr>
          <p:spPr>
            <a:xfrm flipV="1">
              <a:off x="6228184" y="3124059"/>
              <a:ext cx="1368152" cy="89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vak 12"/>
            <p:cNvSpPr txBox="1"/>
            <p:nvPr/>
          </p:nvSpPr>
          <p:spPr>
            <a:xfrm>
              <a:off x="7520837" y="2924944"/>
              <a:ext cx="1495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002060"/>
                  </a:solidFill>
                </a:rPr>
                <a:t>Pre-</a:t>
              </a:r>
              <a:r>
                <a:rPr lang="nl-NL" dirty="0" err="1" smtClean="0">
                  <a:solidFill>
                    <a:srgbClr val="002060"/>
                  </a:solidFill>
                </a:rPr>
                <a:t>university</a:t>
              </a:r>
              <a:endParaRPr lang="nl-NL" dirty="0" smtClean="0">
                <a:solidFill>
                  <a:srgbClr val="002060"/>
                </a:solidFill>
              </a:endParaRPr>
            </a:p>
          </p:txBody>
        </p:sp>
        <p:cxnSp>
          <p:nvCxnSpPr>
            <p:cNvPr id="14" name="Rechte verbindingslijn met pijl 13"/>
            <p:cNvCxnSpPr/>
            <p:nvPr/>
          </p:nvCxnSpPr>
          <p:spPr>
            <a:xfrm>
              <a:off x="6300192" y="2492896"/>
              <a:ext cx="1296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4"/>
            <p:cNvSpPr txBox="1"/>
            <p:nvPr/>
          </p:nvSpPr>
          <p:spPr>
            <a:xfrm>
              <a:off x="7532710" y="2308230"/>
              <a:ext cx="1125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002060"/>
                  </a:solidFill>
                </a:rPr>
                <a:t>University</a:t>
              </a:r>
            </a:p>
          </p:txBody>
        </p:sp>
        <p:cxnSp>
          <p:nvCxnSpPr>
            <p:cNvPr id="16" name="Rechte verbindingslijn met pijl 15"/>
            <p:cNvCxnSpPr/>
            <p:nvPr/>
          </p:nvCxnSpPr>
          <p:spPr>
            <a:xfrm>
              <a:off x="4923124" y="3566063"/>
              <a:ext cx="260958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vak 16"/>
            <p:cNvSpPr txBox="1"/>
            <p:nvPr/>
          </p:nvSpPr>
          <p:spPr>
            <a:xfrm>
              <a:off x="7503930" y="3408887"/>
              <a:ext cx="1190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002060"/>
                  </a:solidFill>
                </a:rPr>
                <a:t>General</a:t>
              </a:r>
              <a:br>
                <a:rPr lang="nl-NL" dirty="0" smtClean="0">
                  <a:solidFill>
                    <a:srgbClr val="002060"/>
                  </a:solidFill>
                </a:rPr>
              </a:br>
              <a:r>
                <a:rPr lang="nl-NL" dirty="0" err="1" smtClean="0">
                  <a:solidFill>
                    <a:srgbClr val="002060"/>
                  </a:solidFill>
                </a:rPr>
                <a:t>secondary</a:t>
              </a:r>
              <a:endParaRPr lang="nl-NL" dirty="0" smtClean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07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1072587" y="1617174"/>
            <a:ext cx="6694040" cy="3420532"/>
            <a:chOff x="1072587" y="1617174"/>
            <a:chExt cx="6694040" cy="3420532"/>
          </a:xfrm>
        </p:grpSpPr>
        <p:grpSp>
          <p:nvGrpSpPr>
            <p:cNvPr id="5" name="Groep 4"/>
            <p:cNvGrpSpPr/>
            <p:nvPr/>
          </p:nvGrpSpPr>
          <p:grpSpPr>
            <a:xfrm>
              <a:off x="1072587" y="1672489"/>
              <a:ext cx="4288357" cy="1849152"/>
              <a:chOff x="1187545" y="1761756"/>
              <a:chExt cx="4288357" cy="1849152"/>
            </a:xfrm>
          </p:grpSpPr>
          <p:pic>
            <p:nvPicPr>
              <p:cNvPr id="8" name="Picture 4" descr="http://www.vecon.nl/VBS/business_school/promo4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545" y="1761756"/>
                <a:ext cx="1905000" cy="1276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http://www.huygens.nl/UD/image/angli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2860" y="1761756"/>
                <a:ext cx="1603042" cy="18491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2" descr="http://threeships.timerime.com/users/383/media/TSF56KN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521641"/>
              <a:ext cx="1661439" cy="1516065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image.issuu.com/090205161207-aa676a9743bd4e669bd13544f732ad82/jpg/page_1_thumb_larg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452" y="1617174"/>
              <a:ext cx="1584175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5" y="4005064"/>
            <a:ext cx="3210404" cy="900752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3151120" y="750616"/>
            <a:ext cx="3025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002060"/>
                </a:solidFill>
              </a:rPr>
              <a:t>Jacob van </a:t>
            </a:r>
            <a:r>
              <a:rPr lang="nl-NL" sz="2800" b="1" dirty="0" err="1" smtClean="0">
                <a:solidFill>
                  <a:srgbClr val="002060"/>
                </a:solidFill>
              </a:rPr>
              <a:t>Liesveldt</a:t>
            </a:r>
            <a:endParaRPr lang="nl-NL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9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ep 10"/>
          <p:cNvGrpSpPr/>
          <p:nvPr/>
        </p:nvGrpSpPr>
        <p:grpSpPr>
          <a:xfrm>
            <a:off x="827584" y="260648"/>
            <a:ext cx="8253340" cy="5358604"/>
            <a:chOff x="827584" y="260648"/>
            <a:chExt cx="8253340" cy="5358604"/>
          </a:xfrm>
        </p:grpSpPr>
        <p:pic>
          <p:nvPicPr>
            <p:cNvPr id="4" name="Picture 2" descr="http://www.rembrandt-college.nl/_db/kunst/Cultuurprofielschool_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60648"/>
              <a:ext cx="3106712" cy="978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jl.penta.nl/Media/view/231709/IMG_6165.JPG?&amp;rwidth=800&amp;rheight=800&amp;type=ma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692696"/>
              <a:ext cx="2074516" cy="3113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jl.penta.nl/Media/view/192224/muziekle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1212" y="1326200"/>
              <a:ext cx="2701624" cy="1948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3" descr="http://jl.penta.nl/Media/view/191730/kubv_2april_201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256" y="1604890"/>
              <a:ext cx="2681288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" descr="http://3.bp.blogspot.com/-Xr_9EWoRbUU/U8ek52h2-fI/AAAAAAAAAb0/byRLGgC4NZU/s1600/Juli+2014+26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749" y="3417542"/>
              <a:ext cx="3061175" cy="2041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7" descr="http://2.bp.blogspot.com/-FtxugpvDMGQ/U8O2iSUU0oI/AAAAAAAAAZE/rw0vR1e-xLQ/s1600/BV11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149080"/>
              <a:ext cx="2210258" cy="1470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jl.penta.nl/Media/view/265794/IMG_7918.JPG?&amp;rwidth=800&amp;rheight=800&amp;type=max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256" y="3662277"/>
              <a:ext cx="2605786" cy="17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743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ep 9"/>
          <p:cNvGrpSpPr/>
          <p:nvPr/>
        </p:nvGrpSpPr>
        <p:grpSpPr>
          <a:xfrm>
            <a:off x="142013" y="644690"/>
            <a:ext cx="8900468" cy="4801030"/>
            <a:chOff x="142013" y="644690"/>
            <a:chExt cx="8900468" cy="4801030"/>
          </a:xfrm>
        </p:grpSpPr>
        <p:grpSp>
          <p:nvGrpSpPr>
            <p:cNvPr id="3" name="Groep 2"/>
            <p:cNvGrpSpPr/>
            <p:nvPr/>
          </p:nvGrpSpPr>
          <p:grpSpPr>
            <a:xfrm>
              <a:off x="247273" y="644690"/>
              <a:ext cx="8795208" cy="4801030"/>
              <a:chOff x="247273" y="644690"/>
              <a:chExt cx="8795208" cy="4801030"/>
            </a:xfrm>
          </p:grpSpPr>
          <p:pic>
            <p:nvPicPr>
              <p:cNvPr id="4" name="Picture 8" descr="http://jl.penta.nl/Media/view/231345/IMG_5887.jpg?&amp;rwidth=800&amp;rheight=800&amp;type=max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8801" y="644690"/>
                <a:ext cx="2088232" cy="2784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10" descr="http://jl.penta.nl/Media/view/237316/DSCN8479.JPG?&amp;rwidth=800&amp;rheight=800&amp;type=max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6" y="841135"/>
                <a:ext cx="2886305" cy="2164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12" descr="http://jl.penta.nl/Media/view/231829/IMG_6270.JPG?&amp;rwidth=800&amp;rheight=800&amp;type=max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273" y="3005864"/>
                <a:ext cx="3360500" cy="2238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Afbeelding 6"/>
              <p:cNvPicPr/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7300" y="3141464"/>
                <a:ext cx="2784056" cy="2304256"/>
              </a:xfrm>
              <a:prstGeom prst="rect">
                <a:avLst/>
              </a:prstGeom>
            </p:spPr>
          </p:pic>
          <p:pic>
            <p:nvPicPr>
              <p:cNvPr id="9" name="Picture 4" descr="http://www.telegraph.co.uk/travel/destination/article130148.ece/ALTERNATES/w620/parisguidetower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6199" y="3599650"/>
                <a:ext cx="2233436" cy="1386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Afbeeldingsresultaat voor praa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13" y="1222073"/>
              <a:ext cx="3456384" cy="1260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528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796481" y="1560292"/>
            <a:ext cx="4085687" cy="2205714"/>
            <a:chOff x="918361" y="1742192"/>
            <a:chExt cx="4085687" cy="2205714"/>
          </a:xfrm>
        </p:grpSpPr>
        <p:pic>
          <p:nvPicPr>
            <p:cNvPr id="4" name="Afbeelding 3" descr="http://assets1.nationaleonderwijsgids.nl/zoek_instelling/8e51baaf8d2d2e4c573c563876320f8d/logo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156" y="2910094"/>
              <a:ext cx="3042096" cy="1037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kstvak 4"/>
            <p:cNvSpPr txBox="1"/>
            <p:nvPr/>
          </p:nvSpPr>
          <p:spPr>
            <a:xfrm>
              <a:off x="918361" y="1742192"/>
              <a:ext cx="408568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b="1" dirty="0" err="1" smtClean="0">
                  <a:solidFill>
                    <a:srgbClr val="002060"/>
                  </a:solidFill>
                </a:rPr>
                <a:t>Bilingual</a:t>
              </a:r>
              <a:r>
                <a:rPr lang="nl-NL" sz="3600" b="1" dirty="0" smtClean="0">
                  <a:solidFill>
                    <a:srgbClr val="002060"/>
                  </a:solidFill>
                </a:rPr>
                <a:t> </a:t>
              </a:r>
              <a:r>
                <a:rPr lang="nl-NL" sz="3600" b="1" dirty="0" err="1" smtClean="0">
                  <a:solidFill>
                    <a:srgbClr val="002060"/>
                  </a:solidFill>
                </a:rPr>
                <a:t>Education</a:t>
              </a:r>
              <a:endParaRPr lang="nl-NL" sz="36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nl-NL" sz="3200" b="1" dirty="0" smtClean="0">
                  <a:solidFill>
                    <a:srgbClr val="002060"/>
                  </a:solidFill>
                </a:rPr>
                <a:t>at</a:t>
              </a:r>
              <a:endParaRPr lang="nl-NL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6" name="Picture 1" descr="http://www.jl.penta.nl/Media/view/125775/IB%20diploma-uitreiking%200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42698"/>
            <a:ext cx="2808312" cy="4208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4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84348" y="548680"/>
            <a:ext cx="63098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rgbClr val="002060"/>
                </a:solidFill>
              </a:rPr>
              <a:t>Bilingual</a:t>
            </a:r>
            <a:r>
              <a:rPr lang="nl-NL" sz="2400" dirty="0" smtClean="0">
                <a:solidFill>
                  <a:srgbClr val="002060"/>
                </a:solidFill>
              </a:rPr>
              <a:t> </a:t>
            </a:r>
            <a:r>
              <a:rPr lang="nl-NL" sz="2400" dirty="0" err="1" smtClean="0">
                <a:solidFill>
                  <a:srgbClr val="002060"/>
                </a:solidFill>
              </a:rPr>
              <a:t>Education</a:t>
            </a:r>
            <a:r>
              <a:rPr lang="nl-NL" sz="2400" dirty="0">
                <a:solidFill>
                  <a:srgbClr val="002060"/>
                </a:solidFill>
              </a:rPr>
              <a:t>	</a:t>
            </a:r>
            <a:endParaRPr lang="nl-NL" sz="2400" dirty="0" smtClean="0">
              <a:solidFill>
                <a:srgbClr val="002060"/>
              </a:solidFill>
            </a:endParaRPr>
          </a:p>
          <a:p>
            <a:r>
              <a:rPr lang="nl-NL" sz="2400" dirty="0" smtClean="0">
                <a:solidFill>
                  <a:srgbClr val="002060"/>
                </a:solidFill>
              </a:rPr>
              <a:t>= Content </a:t>
            </a:r>
            <a:r>
              <a:rPr lang="nl-NL" sz="2400" dirty="0" err="1" smtClean="0">
                <a:solidFill>
                  <a:srgbClr val="002060"/>
                </a:solidFill>
              </a:rPr>
              <a:t>and</a:t>
            </a:r>
            <a:r>
              <a:rPr lang="nl-NL" sz="2400" dirty="0" smtClean="0">
                <a:solidFill>
                  <a:srgbClr val="002060"/>
                </a:solidFill>
              </a:rPr>
              <a:t> Language </a:t>
            </a:r>
            <a:r>
              <a:rPr lang="nl-NL" sz="2400" dirty="0" err="1" smtClean="0">
                <a:solidFill>
                  <a:srgbClr val="002060"/>
                </a:solidFill>
              </a:rPr>
              <a:t>Integrated</a:t>
            </a:r>
            <a:r>
              <a:rPr lang="nl-NL" sz="2400" dirty="0" smtClean="0">
                <a:solidFill>
                  <a:srgbClr val="002060"/>
                </a:solidFill>
              </a:rPr>
              <a:t> Learning (</a:t>
            </a:r>
            <a:r>
              <a:rPr lang="nl-NL" sz="2400" dirty="0" err="1" smtClean="0">
                <a:solidFill>
                  <a:srgbClr val="002060"/>
                </a:solidFill>
              </a:rPr>
              <a:t>clil</a:t>
            </a:r>
            <a:r>
              <a:rPr lang="nl-NL" sz="24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nl-NL" sz="2400" dirty="0" smtClean="0">
                <a:solidFill>
                  <a:srgbClr val="002060"/>
                </a:solidFill>
              </a:rPr>
              <a:t>= </a:t>
            </a:r>
            <a:r>
              <a:rPr lang="nl-NL" sz="2400" dirty="0">
                <a:solidFill>
                  <a:srgbClr val="002060"/>
                </a:solidFill>
              </a:rPr>
              <a:t>Tweetalig Onderwijs (</a:t>
            </a:r>
            <a:r>
              <a:rPr lang="nl-NL" sz="2400" dirty="0" err="1">
                <a:solidFill>
                  <a:srgbClr val="002060"/>
                </a:solidFill>
              </a:rPr>
              <a:t>tto</a:t>
            </a:r>
            <a:r>
              <a:rPr lang="nl-NL" sz="2400" dirty="0" smtClean="0">
                <a:solidFill>
                  <a:srgbClr val="002060"/>
                </a:solidFill>
              </a:rPr>
              <a:t>)</a:t>
            </a:r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089420" y="3645023"/>
            <a:ext cx="6905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At JL: 	1998 – vwo		Audit &amp; </a:t>
            </a:r>
            <a:r>
              <a:rPr lang="nl-NL" sz="2400" dirty="0" err="1">
                <a:solidFill>
                  <a:srgbClr val="002060"/>
                </a:solidFill>
              </a:rPr>
              <a:t>Certificate</a:t>
            </a:r>
            <a:endParaRPr lang="nl-NL" sz="2400" dirty="0">
              <a:solidFill>
                <a:srgbClr val="002060"/>
              </a:solidFill>
            </a:endParaRPr>
          </a:p>
          <a:p>
            <a:r>
              <a:rPr lang="nl-NL" sz="2400" dirty="0" smtClean="0">
                <a:solidFill>
                  <a:srgbClr val="002060"/>
                </a:solidFill>
              </a:rPr>
              <a:t> </a:t>
            </a:r>
            <a:r>
              <a:rPr lang="nl-NL" sz="2400" dirty="0">
                <a:solidFill>
                  <a:srgbClr val="002060"/>
                </a:solidFill>
              </a:rPr>
              <a:t>	2003 – </a:t>
            </a:r>
            <a:r>
              <a:rPr lang="nl-NL" sz="2400" dirty="0" smtClean="0">
                <a:solidFill>
                  <a:srgbClr val="002060"/>
                </a:solidFill>
              </a:rPr>
              <a:t>havo		     </a:t>
            </a:r>
            <a:r>
              <a:rPr lang="nl-NL" sz="2400" dirty="0" err="1" smtClean="0">
                <a:solidFill>
                  <a:srgbClr val="002060"/>
                </a:solidFill>
              </a:rPr>
              <a:t>every</a:t>
            </a:r>
            <a:r>
              <a:rPr lang="nl-NL" sz="2400" dirty="0" smtClean="0">
                <a:solidFill>
                  <a:srgbClr val="002060"/>
                </a:solidFill>
              </a:rPr>
              <a:t> </a:t>
            </a:r>
            <a:r>
              <a:rPr lang="nl-NL" sz="2400" dirty="0">
                <a:solidFill>
                  <a:srgbClr val="002060"/>
                </a:solidFill>
              </a:rPr>
              <a:t>5 </a:t>
            </a:r>
            <a:r>
              <a:rPr lang="nl-NL" sz="2400" dirty="0" err="1" smtClean="0">
                <a:solidFill>
                  <a:srgbClr val="002060"/>
                </a:solidFill>
              </a:rPr>
              <a:t>years</a:t>
            </a:r>
            <a:endParaRPr lang="nl-NL" sz="2400" dirty="0">
              <a:solidFill>
                <a:srgbClr val="00206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91" y="4581128"/>
            <a:ext cx="3894998" cy="129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ep 9"/>
          <p:cNvGrpSpPr/>
          <p:nvPr/>
        </p:nvGrpSpPr>
        <p:grpSpPr>
          <a:xfrm>
            <a:off x="684184" y="2055940"/>
            <a:ext cx="6354054" cy="1481724"/>
            <a:chOff x="684184" y="2055940"/>
            <a:chExt cx="6354054" cy="1481724"/>
          </a:xfrm>
        </p:grpSpPr>
        <p:grpSp>
          <p:nvGrpSpPr>
            <p:cNvPr id="3" name="Groep 2"/>
            <p:cNvGrpSpPr/>
            <p:nvPr/>
          </p:nvGrpSpPr>
          <p:grpSpPr>
            <a:xfrm>
              <a:off x="684184" y="2055940"/>
              <a:ext cx="6354054" cy="1481724"/>
              <a:chOff x="1579856" y="1007765"/>
              <a:chExt cx="7778775" cy="1987480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3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9856" y="1007765"/>
                <a:ext cx="4853698" cy="14920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Tekstvak 4"/>
              <p:cNvSpPr txBox="1"/>
              <p:nvPr/>
            </p:nvSpPr>
            <p:spPr>
              <a:xfrm>
                <a:off x="3893096" y="2499849"/>
                <a:ext cx="5465535" cy="49539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NL" b="1" i="1" dirty="0"/>
                  <a:t>l</a:t>
                </a:r>
                <a:r>
                  <a:rPr lang="nl-NL" b="1" i="1" dirty="0" smtClean="0"/>
                  <a:t>andelijk netwerk voor tweetalig onderwijs</a:t>
                </a:r>
                <a:endParaRPr lang="nl-NL" b="1" i="1" dirty="0"/>
              </a:p>
            </p:txBody>
          </p:sp>
        </p:grpSp>
        <p:pic>
          <p:nvPicPr>
            <p:cNvPr id="9" name="Picture 2" descr="http://www.ondernemeninontwikkelingslanden.nl/sites/default/files/afbeeldingen/nieuws/EP-Nuffic%20logo_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902" y="2067820"/>
              <a:ext cx="2389335" cy="1057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-21545" y="-18008"/>
            <a:ext cx="9144000" cy="6858000"/>
            <a:chOff x="-21545" y="-18008"/>
            <a:chExt cx="9144000" cy="6858000"/>
          </a:xfrm>
        </p:grpSpPr>
        <p:grpSp>
          <p:nvGrpSpPr>
            <p:cNvPr id="4" name="Groep 3"/>
            <p:cNvGrpSpPr/>
            <p:nvPr/>
          </p:nvGrpSpPr>
          <p:grpSpPr>
            <a:xfrm>
              <a:off x="-21545" y="-18008"/>
              <a:ext cx="9144000" cy="6858000"/>
              <a:chOff x="0" y="-25165"/>
              <a:chExt cx="9144000" cy="68580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5165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" name="Groep 6"/>
              <p:cNvGrpSpPr/>
              <p:nvPr/>
            </p:nvGrpSpPr>
            <p:grpSpPr>
              <a:xfrm>
                <a:off x="501413" y="505865"/>
                <a:ext cx="8340603" cy="4272318"/>
                <a:chOff x="102549" y="1414014"/>
                <a:chExt cx="8340603" cy="4272318"/>
              </a:xfrm>
            </p:grpSpPr>
            <p:grpSp>
              <p:nvGrpSpPr>
                <p:cNvPr id="8" name="Groep 7"/>
                <p:cNvGrpSpPr/>
                <p:nvPr/>
              </p:nvGrpSpPr>
              <p:grpSpPr>
                <a:xfrm>
                  <a:off x="1145172" y="1414014"/>
                  <a:ext cx="7297980" cy="4087653"/>
                  <a:chOff x="1860228" y="1661064"/>
                  <a:chExt cx="7297980" cy="4087653"/>
                </a:xfrm>
              </p:grpSpPr>
              <p:grpSp>
                <p:nvGrpSpPr>
                  <p:cNvPr id="11" name="Groep 10"/>
                  <p:cNvGrpSpPr/>
                  <p:nvPr/>
                </p:nvGrpSpPr>
                <p:grpSpPr>
                  <a:xfrm>
                    <a:off x="1860228" y="1661064"/>
                    <a:ext cx="6399844" cy="2819673"/>
                    <a:chOff x="2004244" y="2252068"/>
                    <a:chExt cx="6399844" cy="2819673"/>
                  </a:xfrm>
                </p:grpSpPr>
                <p:grpSp>
                  <p:nvGrpSpPr>
                    <p:cNvPr id="13" name="Groep 12"/>
                    <p:cNvGrpSpPr/>
                    <p:nvPr/>
                  </p:nvGrpSpPr>
                  <p:grpSpPr>
                    <a:xfrm>
                      <a:off x="2004244" y="2252068"/>
                      <a:ext cx="6012839" cy="1200329"/>
                      <a:chOff x="1905945" y="1852056"/>
                      <a:chExt cx="6012839" cy="1200329"/>
                    </a:xfrm>
                  </p:grpSpPr>
                  <p:sp>
                    <p:nvSpPr>
                      <p:cNvPr id="17" name="Tekstvak 16"/>
                      <p:cNvSpPr txBox="1"/>
                      <p:nvPr/>
                    </p:nvSpPr>
                    <p:spPr>
                      <a:xfrm flipH="1">
                        <a:off x="1905945" y="1852056"/>
                        <a:ext cx="6012839" cy="12003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nl-NL" sz="2400" dirty="0" err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rPr>
                          <a:t>tto</a:t>
                        </a:r>
                        <a:r>
                          <a:rPr lang="nl-NL" sz="240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rPr>
                          <a:t>		Language</a:t>
                        </a:r>
                      </a:p>
                      <a:p>
                        <a:r>
                          <a:rPr lang="nl-NL" sz="24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rPr>
                          <a:t>	</a:t>
                        </a:r>
                        <a:r>
                          <a:rPr lang="nl-NL" sz="240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rPr>
                          <a:t>	        +</a:t>
                        </a:r>
                        <a:br>
                          <a:rPr lang="nl-NL" sz="240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rPr>
                        </a:br>
                        <a:r>
                          <a:rPr lang="nl-NL" sz="2400" dirty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rPr>
                          <a:t>		EIO &amp; </a:t>
                        </a:r>
                        <a:r>
                          <a:rPr lang="nl-NL" sz="2400" dirty="0" err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</a:rPr>
                          <a:t>Internationalisation</a:t>
                        </a:r>
                        <a:endParaRPr lang="nl-NL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cxnSp>
                    <p:nvCxnSpPr>
                      <p:cNvPr id="18" name="Rechte verbindingslijn met pijl 17"/>
                      <p:cNvCxnSpPr/>
                      <p:nvPr/>
                    </p:nvCxnSpPr>
                    <p:spPr>
                      <a:xfrm>
                        <a:off x="2487546" y="2103738"/>
                        <a:ext cx="1148350" cy="0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accent4">
                            <a:lumMod val="5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" name="Rechte verbindingslijn met pijl 18"/>
                      <p:cNvCxnSpPr/>
                      <p:nvPr/>
                    </p:nvCxnSpPr>
                    <p:spPr>
                      <a:xfrm>
                        <a:off x="2487546" y="2103738"/>
                        <a:ext cx="1222227" cy="648072"/>
                      </a:xfrm>
                      <a:prstGeom prst="straightConnector1">
                        <a:avLst/>
                      </a:prstGeom>
                      <a:ln w="57150">
                        <a:solidFill>
                          <a:schemeClr val="accent4">
                            <a:lumMod val="50000"/>
                          </a:schemeClr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" name="Rechte verbindingslijn met pijl 13"/>
                    <p:cNvCxnSpPr/>
                    <p:nvPr/>
                  </p:nvCxnSpPr>
                  <p:spPr>
                    <a:xfrm>
                      <a:off x="5341785" y="3452909"/>
                      <a:ext cx="745990" cy="509661"/>
                    </a:xfrm>
                    <a:prstGeom prst="straightConnector1">
                      <a:avLst/>
                    </a:prstGeom>
                    <a:ln w="57150">
                      <a:solidFill>
                        <a:schemeClr val="accent4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Tekstvak 14"/>
                    <p:cNvSpPr txBox="1"/>
                    <p:nvPr/>
                  </p:nvSpPr>
                  <p:spPr>
                    <a:xfrm>
                      <a:off x="4693713" y="4042478"/>
                      <a:ext cx="3710375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nl-NL" sz="2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Internationalisation</a:t>
                      </a:r>
                      <a:r>
                        <a:rPr lang="nl-NL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nl-NL" sz="2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projects</a:t>
                      </a:r>
                      <a:endParaRPr lang="nl-NL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p:txBody>
                </p:sp>
                <p:cxnSp>
                  <p:nvCxnSpPr>
                    <p:cNvPr id="16" name="Rechte verbindingslijn met pijl 15"/>
                    <p:cNvCxnSpPr/>
                    <p:nvPr/>
                  </p:nvCxnSpPr>
                  <p:spPr>
                    <a:xfrm>
                      <a:off x="6444207" y="4591982"/>
                      <a:ext cx="0" cy="479759"/>
                    </a:xfrm>
                    <a:prstGeom prst="straightConnector1">
                      <a:avLst/>
                    </a:prstGeom>
                    <a:ln w="57150">
                      <a:solidFill>
                        <a:schemeClr val="accent4">
                          <a:lumMod val="50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" name="Tekstvak 11"/>
                  <p:cNvSpPr txBox="1"/>
                  <p:nvPr/>
                </p:nvSpPr>
                <p:spPr>
                  <a:xfrm flipH="1">
                    <a:off x="5424931" y="4548388"/>
                    <a:ext cx="3733277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meeting </a:t>
                    </a:r>
                    <a:r>
                      <a:rPr lang="nl-NL" sz="2400" dirty="0" err="1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and</a:t>
                    </a:r>
                    <a:r>
                      <a:rPr lang="nl-NL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nl-NL" sz="2400" dirty="0" err="1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working</a:t>
                    </a:r>
                    <a:r>
                      <a:rPr lang="nl-NL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br>
                      <a:rPr lang="nl-NL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</a:br>
                    <a:r>
                      <a:rPr lang="nl-NL" sz="2400" dirty="0" err="1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with</a:t>
                    </a:r>
                    <a:r>
                      <a:rPr lang="nl-NL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nl-NL" sz="2400" dirty="0" err="1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students</a:t>
                    </a:r>
                    <a:r>
                      <a:rPr lang="nl-NL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/professionals </a:t>
                    </a:r>
                  </a:p>
                  <a:p>
                    <a:r>
                      <a:rPr lang="nl-NL" sz="2400" dirty="0" err="1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from</a:t>
                    </a:r>
                    <a:r>
                      <a:rPr lang="nl-NL" sz="2400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nl-NL" sz="2400" dirty="0" err="1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abroad</a:t>
                    </a:r>
                    <a:endParaRPr lang="nl-NL" sz="2400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9" name="Rechte verbindingslijn met pijl 8"/>
                <p:cNvCxnSpPr/>
                <p:nvPr/>
              </p:nvCxnSpPr>
              <p:spPr>
                <a:xfrm flipH="1">
                  <a:off x="2300948" y="2614343"/>
                  <a:ext cx="821519" cy="590081"/>
                </a:xfrm>
                <a:prstGeom prst="straightConnector1">
                  <a:avLst/>
                </a:prstGeom>
                <a:ln w="57150">
                  <a:solidFill>
                    <a:schemeClr val="accent4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Tekstvak 9"/>
                <p:cNvSpPr txBox="1"/>
                <p:nvPr/>
              </p:nvSpPr>
              <p:spPr>
                <a:xfrm>
                  <a:off x="102549" y="4116672"/>
                  <a:ext cx="2747868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nl-NL" sz="24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EU-project;</a:t>
                  </a:r>
                  <a:br>
                    <a:rPr lang="nl-NL" sz="24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</a:br>
                  <a:r>
                    <a:rPr lang="nl-NL" sz="24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Model UN;</a:t>
                  </a:r>
                </a:p>
                <a:p>
                  <a:r>
                    <a:rPr lang="nl-NL" sz="24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Pro </a:t>
                  </a:r>
                  <a:r>
                    <a:rPr lang="nl-NL" sz="2400" dirty="0" err="1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Demos</a:t>
                  </a:r>
                  <a:r>
                    <a:rPr lang="nl-NL" sz="24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;</a:t>
                  </a:r>
                  <a:br>
                    <a:rPr lang="nl-NL" sz="24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</a:br>
                  <a:r>
                    <a:rPr lang="nl-NL" sz="24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European Parlement</a:t>
                  </a:r>
                </a:p>
              </p:txBody>
            </p:sp>
          </p:grpSp>
        </p:grpSp>
        <p:pic>
          <p:nvPicPr>
            <p:cNvPr id="5" name="Picture 2" descr="http://jl.penta.nl/Media/view/236856/IMG_2799.JPG?&amp;rwidth=800&amp;rheight=800&amp;type=max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580" y="2989817"/>
              <a:ext cx="1867223" cy="2489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95298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140</Words>
  <Application>Microsoft Office PowerPoint</Application>
  <PresentationFormat>Diavoorstelling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PENTA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85</cp:revision>
  <cp:lastPrinted>2014-10-16T12:32:38Z</cp:lastPrinted>
  <dcterms:created xsi:type="dcterms:W3CDTF">2012-10-29T13:27:20Z</dcterms:created>
  <dcterms:modified xsi:type="dcterms:W3CDTF">2016-11-07T07:44:30Z</dcterms:modified>
</cp:coreProperties>
</file>