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72" y="-7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028700"/>
            <a:ext cx="8147304" cy="1008126"/>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036825"/>
            <a:ext cx="8147304" cy="500634"/>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pPr/>
              <a:t>6/16/2017</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312645"/>
            <a:ext cx="3840480" cy="1495985"/>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1828800"/>
            <a:ext cx="3840480" cy="2487707"/>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pPr/>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pPr/>
              <a:t>‹N›</a:t>
            </a:fld>
            <a:endParaRPr lang="en-US"/>
          </a:p>
        </p:txBody>
      </p:sp>
      <p:sp>
        <p:nvSpPr>
          <p:cNvPr id="8" name="Picture Placeholder 2"/>
          <p:cNvSpPr>
            <a:spLocks noGrp="1"/>
          </p:cNvSpPr>
          <p:nvPr>
            <p:ph type="pic" idx="1"/>
          </p:nvPr>
        </p:nvSpPr>
        <p:spPr>
          <a:xfrm>
            <a:off x="4805045" y="322730"/>
            <a:ext cx="3840480" cy="4074459"/>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pPr/>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313135"/>
            <a:ext cx="1600200" cy="428148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5" y="313135"/>
            <a:ext cx="6499225" cy="4281488"/>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pPr/>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pPr/>
              <a:t>6/16/2017</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pPr/>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6" y="3257549"/>
            <a:ext cx="8147049" cy="1009510"/>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4266079"/>
            <a:ext cx="8147050" cy="497540"/>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pPr/>
              <a:t>6/16/2017</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pPr/>
              <a:t>‹N›</a:t>
            </a:fld>
            <a:endParaRPr lang="en-US"/>
          </a:p>
        </p:txBody>
      </p:sp>
      <p:sp>
        <p:nvSpPr>
          <p:cNvPr id="8" name="Picture Placeholder 7"/>
          <p:cNvSpPr>
            <a:spLocks noGrp="1"/>
          </p:cNvSpPr>
          <p:nvPr>
            <p:ph type="pic" sz="quarter" idx="13"/>
          </p:nvPr>
        </p:nvSpPr>
        <p:spPr>
          <a:xfrm>
            <a:off x="1981200" y="514350"/>
            <a:ext cx="5181600" cy="25146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331119"/>
            <a:ext cx="8147050" cy="1404938"/>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2740890"/>
            <a:ext cx="8147050" cy="1125140"/>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pPr/>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6" y="70597"/>
            <a:ext cx="8147051" cy="1089212"/>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321594"/>
            <a:ext cx="3840480" cy="3273029"/>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805046" y="1321594"/>
            <a:ext cx="3840480" cy="3273029"/>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pPr/>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6" y="70597"/>
            <a:ext cx="8147051" cy="108921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163170"/>
            <a:ext cx="3840480" cy="53697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1906120"/>
            <a:ext cx="3840480" cy="2688501"/>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805046" y="1163170"/>
            <a:ext cx="3840480" cy="53697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1906120"/>
            <a:ext cx="3840480" cy="2688501"/>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pPr/>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pPr/>
              <a:t>‹N›</a:t>
            </a:fld>
            <a:endParaRPr lang="en-US"/>
          </a:p>
        </p:txBody>
      </p:sp>
      <p:cxnSp>
        <p:nvCxnSpPr>
          <p:cNvPr id="11" name="Straight Connector 10"/>
          <p:cNvCxnSpPr/>
          <p:nvPr/>
        </p:nvCxnSpPr>
        <p:spPr>
          <a:xfrm>
            <a:off x="502920" y="1764926"/>
            <a:ext cx="3840480" cy="1191"/>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1764926"/>
            <a:ext cx="3840480" cy="1191"/>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pPr/>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pPr/>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312645"/>
            <a:ext cx="3840480" cy="1495985"/>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302560"/>
            <a:ext cx="3840480" cy="4292063"/>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497540" y="1828800"/>
            <a:ext cx="3840480" cy="2487707"/>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pPr/>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6" y="70597"/>
            <a:ext cx="8147051" cy="1089212"/>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6" y="1321174"/>
            <a:ext cx="8147051" cy="327344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188259" y="4767263"/>
            <a:ext cx="2133600" cy="273844"/>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pPr/>
              <a:t>6/16/2017</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4767263"/>
            <a:ext cx="2133600" cy="273844"/>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21</a:t>
            </a:r>
            <a:r>
              <a:rPr lang="en-US" baseline="30000" dirty="0" smtClean="0"/>
              <a:t>st</a:t>
            </a:r>
            <a:r>
              <a:rPr lang="en-US" dirty="0" smtClean="0"/>
              <a:t> Century Skills</a:t>
            </a:r>
            <a:endParaRPr lang="en-US" dirty="0"/>
          </a:p>
        </p:txBody>
      </p:sp>
      <p:sp>
        <p:nvSpPr>
          <p:cNvPr id="3" name="Subtitle 2"/>
          <p:cNvSpPr>
            <a:spLocks noGrp="1"/>
          </p:cNvSpPr>
          <p:nvPr>
            <p:ph type="subTitle" idx="1"/>
          </p:nvPr>
        </p:nvSpPr>
        <p:spPr/>
        <p:txBody>
          <a:bodyPr/>
          <a:lstStyle/>
          <a:p>
            <a:r>
              <a:rPr lang="en-US" dirty="0" err="1" smtClean="0"/>
              <a:t>Smriti</a:t>
            </a:r>
            <a:r>
              <a:rPr lang="en-US" dirty="0" smtClean="0"/>
              <a:t> </a:t>
            </a:r>
            <a:r>
              <a:rPr lang="en-US" dirty="0" err="1" smtClean="0"/>
              <a:t>Vasistha</a:t>
            </a:r>
            <a:endParaRPr lang="en-US" dirty="0" smtClean="0"/>
          </a:p>
          <a:p>
            <a:endParaRPr lang="en-US" dirty="0"/>
          </a:p>
        </p:txBody>
      </p:sp>
    </p:spTree>
    <p:extLst>
      <p:ext uri="{BB962C8B-B14F-4D97-AF65-F5344CB8AC3E}">
        <p14:creationId xmlns:p14="http://schemas.microsoft.com/office/powerpoint/2010/main" xmlns="" val="674059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9. Leadership and </a:t>
            </a:r>
            <a:r>
              <a:rPr lang="en-US" sz="3200" dirty="0" smtClean="0"/>
              <a:t>Responsibility </a:t>
            </a:r>
            <a:r>
              <a:rPr lang="en-US" sz="3200" dirty="0"/>
              <a:t>:</a:t>
            </a:r>
            <a:br>
              <a:rPr lang="en-US" sz="3200" dirty="0"/>
            </a:br>
            <a:endParaRPr lang="en-US" sz="3200" dirty="0"/>
          </a:p>
        </p:txBody>
      </p:sp>
      <p:sp>
        <p:nvSpPr>
          <p:cNvPr id="3" name="Content Placeholder 2"/>
          <p:cNvSpPr>
            <a:spLocks noGrp="1"/>
          </p:cNvSpPr>
          <p:nvPr>
            <p:ph idx="1"/>
          </p:nvPr>
        </p:nvSpPr>
        <p:spPr/>
        <p:txBody>
          <a:bodyPr/>
          <a:lstStyle/>
          <a:p>
            <a:r>
              <a:rPr lang="en-US" dirty="0" smtClean="0"/>
              <a:t>Leadership </a:t>
            </a:r>
            <a:r>
              <a:rPr lang="en-US" dirty="0"/>
              <a:t>and responsibility skills include the ability of individuals to work with the interest of the larger community in mind, to inspire others by example, and to capitalize on the strengths of others to achieve a common goal.</a:t>
            </a:r>
          </a:p>
        </p:txBody>
      </p:sp>
    </p:spTree>
    <p:extLst>
      <p:ext uri="{BB962C8B-B14F-4D97-AF65-F5344CB8AC3E}">
        <p14:creationId xmlns:p14="http://schemas.microsoft.com/office/powerpoint/2010/main" xmlns="" val="2070184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10. Productivity and A</a:t>
            </a:r>
            <a:r>
              <a:rPr lang="en-US" sz="3600" dirty="0" smtClean="0"/>
              <a:t>ccountability</a:t>
            </a:r>
            <a:endParaRPr lang="en-US" sz="3600" dirty="0"/>
          </a:p>
        </p:txBody>
      </p:sp>
      <p:sp>
        <p:nvSpPr>
          <p:cNvPr id="3" name="Content Placeholder 2"/>
          <p:cNvSpPr>
            <a:spLocks noGrp="1"/>
          </p:cNvSpPr>
          <p:nvPr>
            <p:ph idx="1"/>
          </p:nvPr>
        </p:nvSpPr>
        <p:spPr/>
        <p:txBody>
          <a:bodyPr>
            <a:normAutofit/>
          </a:bodyPr>
          <a:lstStyle/>
          <a:p>
            <a:r>
              <a:rPr lang="en-US" dirty="0" smtClean="0"/>
              <a:t>Skills </a:t>
            </a:r>
            <a:r>
              <a:rPr lang="en-US" dirty="0"/>
              <a:t>that fall into the “productivity and accountability” category include: setting and meeting goals, prioritizing needs, managing time, working ethically, and collaborating and cooperating with colleagues and clients. students should be able to manage projects; set and meet goals; prioritize, plan, and manage work; produce results; multitask; work positively and ethically; be accountable for results; and collaborate and cooperate effectively with teams.</a:t>
            </a:r>
          </a:p>
        </p:txBody>
      </p:sp>
    </p:spTree>
    <p:extLst>
      <p:ext uri="{BB962C8B-B14F-4D97-AF65-F5344CB8AC3E}">
        <p14:creationId xmlns:p14="http://schemas.microsoft.com/office/powerpoint/2010/main" xmlns="" val="1394208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11. Social and </a:t>
            </a:r>
            <a:r>
              <a:rPr lang="en-US" sz="3600" dirty="0" smtClean="0"/>
              <a:t>Cross-Cultural </a:t>
            </a:r>
            <a:r>
              <a:rPr lang="en-US" sz="3600" dirty="0"/>
              <a:t>S</a:t>
            </a:r>
            <a:r>
              <a:rPr lang="en-US" sz="3600" dirty="0" smtClean="0"/>
              <a:t>kills </a:t>
            </a:r>
            <a:r>
              <a:rPr lang="en-US" sz="3600" dirty="0"/>
              <a:t>:</a:t>
            </a:r>
          </a:p>
        </p:txBody>
      </p:sp>
      <p:sp>
        <p:nvSpPr>
          <p:cNvPr id="3" name="Content Placeholder 2"/>
          <p:cNvSpPr>
            <a:spLocks noGrp="1"/>
          </p:cNvSpPr>
          <p:nvPr>
            <p:ph idx="1"/>
          </p:nvPr>
        </p:nvSpPr>
        <p:spPr/>
        <p:txBody>
          <a:bodyPr>
            <a:normAutofit fontScale="92500" lnSpcReduction="20000"/>
          </a:bodyPr>
          <a:lstStyle/>
          <a:p>
            <a:r>
              <a:rPr lang="en-US" dirty="0" smtClean="0"/>
              <a:t>21st </a:t>
            </a:r>
            <a:r>
              <a:rPr lang="en-US" dirty="0"/>
              <a:t>century social and cross-cultural skills reference the ability to work well with colleagues, present oneself professionally, and respect and embrace social and cultural differences. This ability is an essential 21st century life skill. Understanding and embracing cultural and social differences and using those differences to develop new ideas and new solutions to problems are increasingly important in social spheres as well as in the workplace</a:t>
            </a:r>
            <a:r>
              <a:rPr lang="en-US" dirty="0" smtClean="0"/>
              <a:t>.</a:t>
            </a:r>
          </a:p>
          <a:p>
            <a:r>
              <a:rPr lang="en-US" dirty="0"/>
              <a:t>students should be able to interact effectively with others, conduct themselves in a respectful and professional manner, work effectively in diverse teams, respond open-mindedly to different ideas and values, and be able to work effectively with people from a range of social and cultural backgrounds.</a:t>
            </a:r>
          </a:p>
        </p:txBody>
      </p:sp>
    </p:spTree>
    <p:extLst>
      <p:ext uri="{BB962C8B-B14F-4D97-AF65-F5344CB8AC3E}">
        <p14:creationId xmlns:p14="http://schemas.microsoft.com/office/powerpoint/2010/main" xmlns="" val="142017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13. Media </a:t>
            </a:r>
            <a:r>
              <a:rPr lang="en-US" sz="3600" dirty="0" smtClean="0"/>
              <a:t>Literacy </a:t>
            </a:r>
            <a:r>
              <a:rPr lang="en-US" sz="3600" dirty="0"/>
              <a:t>:</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smtClean="0"/>
              <a:t>The </a:t>
            </a:r>
            <a:r>
              <a:rPr lang="en-US" dirty="0"/>
              <a:t>literature on 21st century media skills argues that it is essential for individuals to be able access, understand, and analyze media and media messages. This skill set includes the ability to understand media bias and the ways in which media influences beliefs and behaviors. A media literate individual will be able to understand ethical issues surrounding the production of and use of various media forms and critique the inclusion or exclusion of opinions or factual information in media reports.</a:t>
            </a:r>
          </a:p>
        </p:txBody>
      </p:sp>
    </p:spTree>
    <p:extLst>
      <p:ext uri="{BB962C8B-B14F-4D97-AF65-F5344CB8AC3E}">
        <p14:creationId xmlns:p14="http://schemas.microsoft.com/office/powerpoint/2010/main" xmlns="" val="3108120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14. Information L</a:t>
            </a:r>
            <a:r>
              <a:rPr lang="en-US" sz="3600" dirty="0" smtClean="0"/>
              <a:t>iteracy</a:t>
            </a:r>
            <a:endParaRPr lang="en-US" sz="3600" dirty="0"/>
          </a:p>
        </p:txBody>
      </p:sp>
      <p:sp>
        <p:nvSpPr>
          <p:cNvPr id="3" name="Content Placeholder 2"/>
          <p:cNvSpPr>
            <a:spLocks noGrp="1"/>
          </p:cNvSpPr>
          <p:nvPr>
            <p:ph idx="1"/>
          </p:nvPr>
        </p:nvSpPr>
        <p:spPr/>
        <p:txBody>
          <a:bodyPr>
            <a:noAutofit/>
          </a:bodyPr>
          <a:lstStyle/>
          <a:p>
            <a:r>
              <a:rPr lang="en-US" sz="1200" dirty="0" smtClean="0"/>
              <a:t>Information </a:t>
            </a:r>
            <a:r>
              <a:rPr lang="en-US" sz="1200" dirty="0"/>
              <a:t>literacy forms the basis for lifelong learning. It is common to all disciplines, to all learning environments, and to all levels of education. It enables learners to master content and extend their investigations, become more self-directed, and assume greater control over their own learning. </a:t>
            </a:r>
            <a:r>
              <a:rPr lang="en-US" sz="1200" dirty="0" smtClean="0"/>
              <a:t>Information </a:t>
            </a:r>
            <a:r>
              <a:rPr lang="en-US" sz="1200" dirty="0"/>
              <a:t>literacy is “the ability to recognize when information is needed and have the ability to locate, evaluate, and use effectively the needed information” (</a:t>
            </a:r>
            <a:r>
              <a:rPr lang="en-US" sz="1200" dirty="0" smtClean="0"/>
              <a:t>Learn Higher</a:t>
            </a:r>
            <a:r>
              <a:rPr lang="en-US" sz="1200" dirty="0"/>
              <a:t>, 2006). Information literacy skills include: accessing information efficiently, evaluating information</a:t>
            </a:r>
          </a:p>
          <a:p>
            <a:r>
              <a:rPr lang="en-US" sz="1200" dirty="0"/>
              <a:t>Information literate individuals are able to:</a:t>
            </a:r>
          </a:p>
          <a:p>
            <a:r>
              <a:rPr lang="en-US" sz="1200" dirty="0" smtClean="0"/>
              <a:t>Determine </a:t>
            </a:r>
            <a:r>
              <a:rPr lang="en-US" sz="1200" dirty="0"/>
              <a:t>the extent of information needed</a:t>
            </a:r>
          </a:p>
          <a:p>
            <a:r>
              <a:rPr lang="en-US" sz="1200" dirty="0" smtClean="0"/>
              <a:t>Access </a:t>
            </a:r>
            <a:r>
              <a:rPr lang="en-US" sz="1200" dirty="0"/>
              <a:t>the needed information effectively and efficiently</a:t>
            </a:r>
          </a:p>
          <a:p>
            <a:r>
              <a:rPr lang="en-US" sz="1200" dirty="0" smtClean="0"/>
              <a:t>Evaluate </a:t>
            </a:r>
            <a:r>
              <a:rPr lang="en-US" sz="1200" dirty="0"/>
              <a:t>information and its sources critically</a:t>
            </a:r>
          </a:p>
          <a:p>
            <a:r>
              <a:rPr lang="en-US" sz="1200" dirty="0" smtClean="0"/>
              <a:t>Incorporate </a:t>
            </a:r>
            <a:r>
              <a:rPr lang="en-US" sz="1200" dirty="0"/>
              <a:t>selected information into one’s knowledge base</a:t>
            </a:r>
          </a:p>
          <a:p>
            <a:r>
              <a:rPr lang="en-US" sz="1200" dirty="0" smtClean="0"/>
              <a:t>Use </a:t>
            </a:r>
            <a:r>
              <a:rPr lang="en-US" sz="1200" dirty="0"/>
              <a:t>information effectively to accomplish a specific purpose</a:t>
            </a:r>
          </a:p>
          <a:p>
            <a:r>
              <a:rPr lang="en-US" sz="1200" dirty="0" smtClean="0"/>
              <a:t>Understand </a:t>
            </a:r>
            <a:r>
              <a:rPr lang="en-US" sz="1200" dirty="0"/>
              <a:t>the economic, legal, and social issues surrounding the use of information, and access and use information ethically and legally</a:t>
            </a:r>
          </a:p>
          <a:p>
            <a:r>
              <a:rPr lang="en-US" sz="1200" dirty="0"/>
              <a:t>Due to the increasing volume of information available, teachers, students, and other stakeholders are faced with diverse, abundant information choices. Additionally, evermore so, information comes to individuals in unfiltered formats, raising questions about its authenticity, validity, and reliability. The uncertain quality and expanding quantity of information pose large challenges for the effectual application of relevant information. The mere abundance of information will not in itself create a more informed citizenry without a related set of abilities necessary to use information effectively</a:t>
            </a:r>
          </a:p>
        </p:txBody>
      </p:sp>
    </p:spTree>
    <p:extLst>
      <p:ext uri="{BB962C8B-B14F-4D97-AF65-F5344CB8AC3E}">
        <p14:creationId xmlns:p14="http://schemas.microsoft.com/office/powerpoint/2010/main" xmlns="" val="1382061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15. Technological L</a:t>
            </a:r>
            <a:r>
              <a:rPr lang="en-US" sz="3600" dirty="0" smtClean="0"/>
              <a:t>iteracy</a:t>
            </a:r>
            <a:endParaRPr lang="en-US" sz="3600" dirty="0"/>
          </a:p>
        </p:txBody>
      </p:sp>
      <p:sp>
        <p:nvSpPr>
          <p:cNvPr id="3" name="Content Placeholder 2"/>
          <p:cNvSpPr>
            <a:spLocks noGrp="1"/>
          </p:cNvSpPr>
          <p:nvPr>
            <p:ph idx="1"/>
          </p:nvPr>
        </p:nvSpPr>
        <p:spPr/>
        <p:txBody>
          <a:bodyPr>
            <a:noAutofit/>
          </a:bodyPr>
          <a:lstStyle/>
          <a:p>
            <a:r>
              <a:rPr lang="en-US" dirty="0" smtClean="0"/>
              <a:t>The </a:t>
            </a:r>
            <a:r>
              <a:rPr lang="en-US" dirty="0"/>
              <a:t>use of social media – from blogging to on-line social networking to creation of all kinds of digital material is central to many teenagers; lives.</a:t>
            </a:r>
          </a:p>
          <a:p>
            <a:r>
              <a:rPr lang="en-US" dirty="0"/>
              <a:t>21st century learning initiatives, informed by emergent research on how people best learn, leverage emerging technologies (e.g., computers, smart phones, and Web 2.0 tools) and embraces the collaborative, participatory learning made possible through Web 2.0.</a:t>
            </a:r>
          </a:p>
          <a:p>
            <a:r>
              <a:rPr lang="en-US" dirty="0"/>
              <a:t>Web 2.0 technology enables users to produce and share content in new ways and in real-time: user-generated content creation and ‘remixing’ (Caruso, J.B. &amp; </a:t>
            </a:r>
            <a:r>
              <a:rPr lang="en-US" dirty="0" err="1"/>
              <a:t>Kvavik</a:t>
            </a:r>
            <a:r>
              <a:rPr lang="en-US" dirty="0"/>
              <a:t>, R.B., 2005; </a:t>
            </a:r>
            <a:r>
              <a:rPr lang="en-US" dirty="0" err="1"/>
              <a:t>Lessig</a:t>
            </a:r>
            <a:r>
              <a:rPr lang="en-US" dirty="0"/>
              <a:t>, 2008) become creative and engaging practices that challenge the traditional relationships between teachers and students in providing information and content for learning.</a:t>
            </a:r>
          </a:p>
        </p:txBody>
      </p:sp>
    </p:spTree>
    <p:extLst>
      <p:ext uri="{BB962C8B-B14F-4D97-AF65-F5344CB8AC3E}">
        <p14:creationId xmlns:p14="http://schemas.microsoft.com/office/powerpoint/2010/main" xmlns="" val="93343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2606077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 Financial Literacy </a:t>
            </a:r>
            <a:endParaRPr lang="en-US" sz="3600" dirty="0"/>
          </a:p>
        </p:txBody>
      </p:sp>
      <p:sp>
        <p:nvSpPr>
          <p:cNvPr id="3" name="Content Placeholder 2"/>
          <p:cNvSpPr>
            <a:spLocks noGrp="1"/>
          </p:cNvSpPr>
          <p:nvPr>
            <p:ph idx="1"/>
          </p:nvPr>
        </p:nvSpPr>
        <p:spPr/>
        <p:txBody>
          <a:bodyPr>
            <a:normAutofit/>
          </a:bodyPr>
          <a:lstStyle/>
          <a:p>
            <a:r>
              <a:rPr lang="en-US" sz="2000" dirty="0" smtClean="0"/>
              <a:t>(</a:t>
            </a:r>
            <a:r>
              <a:rPr lang="en-US" sz="2000" dirty="0"/>
              <a:t>i.e., managing money, understanding banking, using credit wisely, understanding taxes and insurance, understanding investing and homeownership, and understanding the implications of consumer fraud and identity theft)</a:t>
            </a:r>
          </a:p>
        </p:txBody>
      </p:sp>
    </p:spTree>
    <p:extLst>
      <p:ext uri="{BB962C8B-B14F-4D97-AF65-F5344CB8AC3E}">
        <p14:creationId xmlns:p14="http://schemas.microsoft.com/office/powerpoint/2010/main" xmlns="" val="2070086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 Health Literacy</a:t>
            </a:r>
            <a:endParaRPr lang="en-US" sz="3600" dirty="0"/>
          </a:p>
        </p:txBody>
      </p:sp>
      <p:sp>
        <p:nvSpPr>
          <p:cNvPr id="3" name="Content Placeholder 2"/>
          <p:cNvSpPr>
            <a:spLocks noGrp="1"/>
          </p:cNvSpPr>
          <p:nvPr>
            <p:ph idx="1"/>
          </p:nvPr>
        </p:nvSpPr>
        <p:spPr/>
        <p:txBody>
          <a:bodyPr>
            <a:normAutofit/>
          </a:bodyPr>
          <a:lstStyle/>
          <a:p>
            <a:r>
              <a:rPr lang="en-US" sz="2000" dirty="0" smtClean="0"/>
              <a:t>The </a:t>
            </a:r>
            <a:r>
              <a:rPr lang="en-US" sz="2000" dirty="0"/>
              <a:t>emphasis on health literacy addresses the need for individuals to be able to access and use high quality information to make health-related decisions. This includes a working knowledge of ways to access health information and services and a working knowledge of preventative health measures.</a:t>
            </a:r>
          </a:p>
        </p:txBody>
      </p:sp>
    </p:spTree>
    <p:extLst>
      <p:ext uri="{BB962C8B-B14F-4D97-AF65-F5344CB8AC3E}">
        <p14:creationId xmlns:p14="http://schemas.microsoft.com/office/powerpoint/2010/main" xmlns="" val="1728756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3. Environmental Literacy</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T</a:t>
            </a:r>
            <a:r>
              <a:rPr lang="en-US" dirty="0" smtClean="0"/>
              <a:t>he </a:t>
            </a:r>
            <a:r>
              <a:rPr lang="en-US" dirty="0"/>
              <a:t>intimate knowledge of our landscapes, and an affinity for the living world)</a:t>
            </a:r>
          </a:p>
          <a:p>
            <a:r>
              <a:rPr lang="en-US" dirty="0"/>
              <a:t>This means that “environmentally literate” students will have the knowledge, tools, and sensitivity to properly address environmental problems, and to conscientiously include the environment as one of the considerations in their work and daily living.</a:t>
            </a:r>
          </a:p>
          <a:p>
            <a:r>
              <a:rPr lang="en-US" dirty="0"/>
              <a:t>focuses on biodiversity, genetically modified foods, earthquakes, volcanoes, tsunamis, and global climate change.</a:t>
            </a:r>
          </a:p>
        </p:txBody>
      </p:sp>
    </p:spTree>
    <p:extLst>
      <p:ext uri="{BB962C8B-B14F-4D97-AF65-F5344CB8AC3E}">
        <p14:creationId xmlns:p14="http://schemas.microsoft.com/office/powerpoint/2010/main" xmlns="" val="3252440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4. Visual Literacy</a:t>
            </a:r>
            <a:endParaRPr lang="en-US" sz="3600" dirty="0"/>
          </a:p>
        </p:txBody>
      </p:sp>
      <p:sp>
        <p:nvSpPr>
          <p:cNvPr id="3" name="Content Placeholder 2"/>
          <p:cNvSpPr>
            <a:spLocks noGrp="1"/>
          </p:cNvSpPr>
          <p:nvPr>
            <p:ph idx="1"/>
          </p:nvPr>
        </p:nvSpPr>
        <p:spPr/>
        <p:txBody>
          <a:bodyPr>
            <a:normAutofit/>
          </a:bodyPr>
          <a:lstStyle/>
          <a:p>
            <a:r>
              <a:rPr lang="en-US" sz="2000" dirty="0" smtClean="0"/>
              <a:t>The </a:t>
            </a:r>
            <a:r>
              <a:rPr lang="en-US" sz="2000" dirty="0"/>
              <a:t>graphic user interface of the internet and the convergence of voice, video, and data into a common digital format have increased the use of visual imagery dramatically. Advances such as smart phones, digital cameras, graphics packages, streaming video, and common imagery standards, allow for the use of visual imagery to communicate ideas.</a:t>
            </a:r>
          </a:p>
        </p:txBody>
      </p:sp>
    </p:spTree>
    <p:extLst>
      <p:ext uri="{BB962C8B-B14F-4D97-AF65-F5344CB8AC3E}">
        <p14:creationId xmlns:p14="http://schemas.microsoft.com/office/powerpoint/2010/main" xmlns="" val="2513935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5. Communication and Collaboration</a:t>
            </a:r>
            <a:endParaRPr lang="en-US" sz="3600" dirty="0"/>
          </a:p>
        </p:txBody>
      </p:sp>
      <p:sp>
        <p:nvSpPr>
          <p:cNvPr id="3" name="Content Placeholder 2"/>
          <p:cNvSpPr>
            <a:spLocks noGrp="1"/>
          </p:cNvSpPr>
          <p:nvPr>
            <p:ph idx="1"/>
          </p:nvPr>
        </p:nvSpPr>
        <p:spPr/>
        <p:txBody>
          <a:bodyPr>
            <a:noAutofit/>
          </a:bodyPr>
          <a:lstStyle/>
          <a:p>
            <a:r>
              <a:rPr lang="en-US" sz="1200" dirty="0" smtClean="0"/>
              <a:t>Learning </a:t>
            </a:r>
            <a:r>
              <a:rPr lang="en-US" sz="1200" dirty="0"/>
              <a:t>is a fundamentally social activity—whether in schools, workplaces, or other environments. The communication and collaboration skill sets refer to the ability of individuals to communicate clearly, using oral, written, and non-verbal languages, and collaborate effectively and responsibly with diverse populations.</a:t>
            </a:r>
          </a:p>
          <a:p>
            <a:r>
              <a:rPr lang="en-US" sz="1200" dirty="0"/>
              <a:t>Communicate Clearly</a:t>
            </a:r>
          </a:p>
          <a:p>
            <a:r>
              <a:rPr lang="en-US" sz="1200" dirty="0" smtClean="0"/>
              <a:t>Articulate </a:t>
            </a:r>
            <a:r>
              <a:rPr lang="en-US" sz="1200" dirty="0"/>
              <a:t>thoughts and ideas effectively using oral, written and nonverbal communication skills in a variety of forms and contexts.</a:t>
            </a:r>
          </a:p>
          <a:p>
            <a:r>
              <a:rPr lang="en-US" sz="1200" dirty="0" smtClean="0"/>
              <a:t>Listen </a:t>
            </a:r>
            <a:r>
              <a:rPr lang="en-US" sz="1200" dirty="0"/>
              <a:t>effectively to decipher meaning, including knowledge, values, attitudes and intentions</a:t>
            </a:r>
          </a:p>
          <a:p>
            <a:r>
              <a:rPr lang="en-US" sz="1200" dirty="0" smtClean="0"/>
              <a:t>Use </a:t>
            </a:r>
            <a:r>
              <a:rPr lang="en-US" sz="1200" dirty="0"/>
              <a:t>communication for a variety of purposes [e.g., to inform, instruct, motivate and persuade]</a:t>
            </a:r>
          </a:p>
          <a:p>
            <a:r>
              <a:rPr lang="en-US" sz="1200" dirty="0" smtClean="0"/>
              <a:t>Utilize </a:t>
            </a:r>
            <a:r>
              <a:rPr lang="en-US" sz="1200" dirty="0"/>
              <a:t>multiple media and technologies, and know how to judge their effectiveness a priori as well as assess their impact</a:t>
            </a:r>
          </a:p>
          <a:p>
            <a:r>
              <a:rPr lang="en-US" sz="1200" dirty="0" smtClean="0"/>
              <a:t>Communicate </a:t>
            </a:r>
            <a:r>
              <a:rPr lang="en-US" sz="1200" dirty="0"/>
              <a:t>effectively in diverse environments [including multi-lingual]</a:t>
            </a:r>
          </a:p>
          <a:p>
            <a:r>
              <a:rPr lang="en-US" sz="1200" dirty="0"/>
              <a:t>Collaborate with Others</a:t>
            </a:r>
          </a:p>
          <a:p>
            <a:r>
              <a:rPr lang="en-US" sz="1200" dirty="0" smtClean="0"/>
              <a:t>Demonstrate </a:t>
            </a:r>
            <a:r>
              <a:rPr lang="en-US" sz="1200" dirty="0"/>
              <a:t>the ability to work effectively and respectfully with diverse teams</a:t>
            </a:r>
          </a:p>
          <a:p>
            <a:r>
              <a:rPr lang="en-US" sz="1200" dirty="0" smtClean="0"/>
              <a:t>Exercise </a:t>
            </a:r>
            <a:r>
              <a:rPr lang="en-US" sz="1200" dirty="0"/>
              <a:t>flexibility and willingness to be helpful in making necessary compromises to accomplish a common goal</a:t>
            </a:r>
          </a:p>
          <a:p>
            <a:r>
              <a:rPr lang="en-US" sz="1200" dirty="0" smtClean="0"/>
              <a:t>Assume </a:t>
            </a:r>
            <a:r>
              <a:rPr lang="en-US" sz="1200" dirty="0"/>
              <a:t>shared responsibility for collaborative work, and value individual contributions made by each team member</a:t>
            </a:r>
          </a:p>
          <a:p>
            <a:r>
              <a:rPr lang="en-US" sz="1200" dirty="0"/>
              <a:t>T</a:t>
            </a:r>
            <a:r>
              <a:rPr lang="en-US" sz="1200" dirty="0" smtClean="0"/>
              <a:t>hese </a:t>
            </a:r>
            <a:r>
              <a:rPr lang="en-US" sz="1200" dirty="0"/>
              <a:t>can be learnt through : project-based learning, problem-based learning, and design-based learning</a:t>
            </a:r>
          </a:p>
        </p:txBody>
      </p:sp>
    </p:spTree>
    <p:extLst>
      <p:ext uri="{BB962C8B-B14F-4D97-AF65-F5344CB8AC3E}">
        <p14:creationId xmlns:p14="http://schemas.microsoft.com/office/powerpoint/2010/main" xmlns="" val="3609996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6. Critical Thinking and Problem Solving </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Critical </a:t>
            </a:r>
            <a:r>
              <a:rPr lang="en-US" dirty="0"/>
              <a:t>thinking and problem solving skills include the ability of individuals to a) reason effectively, b) ask pointed questions and solve problems, c) analyze and evaluate alternative points of view, and d) reflect critically on decisions and processes. The P21 initiative specifically focuses on the ability of learners to: a) reason effectively, b) use systems thinking,</a:t>
            </a:r>
          </a:p>
          <a:p>
            <a:r>
              <a:rPr lang="en-US" dirty="0"/>
              <a:t>c) make judgments and decisions, and solve problems. thinking as the ability to analyze, interpret, evaluate, summarize, and synthesize information.</a:t>
            </a:r>
          </a:p>
          <a:p>
            <a:r>
              <a:rPr lang="en-US" dirty="0"/>
              <a:t>What gives these, perhaps traditional, critical thinking skills a twist in the 21 </a:t>
            </a:r>
            <a:r>
              <a:rPr lang="en-US" dirty="0" err="1"/>
              <a:t>st</a:t>
            </a:r>
            <a:endParaRPr lang="en-US" dirty="0"/>
          </a:p>
          <a:p>
            <a:r>
              <a:rPr lang="en-US" dirty="0"/>
              <a:t>Century is the availability of advanced technologies for accessing, manipulating, creating, analyzing, managing, storing, and communicating information.</a:t>
            </a:r>
          </a:p>
        </p:txBody>
      </p:sp>
    </p:spTree>
    <p:extLst>
      <p:ext uri="{BB962C8B-B14F-4D97-AF65-F5344CB8AC3E}">
        <p14:creationId xmlns:p14="http://schemas.microsoft.com/office/powerpoint/2010/main" xmlns="" val="256481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7.Creativity and Innovation</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This </a:t>
            </a:r>
            <a:r>
              <a:rPr lang="en-US" dirty="0"/>
              <a:t>calls for a culture of innovation informed by data, research, and critical and creative thinking. This skill set promotes creative thinking and the ability to work creatively with others.</a:t>
            </a:r>
          </a:p>
          <a:p>
            <a:r>
              <a:rPr lang="en-US" dirty="0"/>
              <a:t>Lack of attention to developing creativity and innovation skills is often based on a common misperception that creativity is only for artistic-types and geniuses – that creativity is something one is born with or without (Trilling &amp; </a:t>
            </a:r>
            <a:r>
              <a:rPr lang="en-US" dirty="0" err="1"/>
              <a:t>Fadel</a:t>
            </a:r>
            <a:r>
              <a:rPr lang="en-US" dirty="0"/>
              <a:t>, 2009). Creativity can, </a:t>
            </a:r>
            <a:r>
              <a:rPr lang="en-US" dirty="0" err="1"/>
              <a:t>Triling</a:t>
            </a:r>
            <a:r>
              <a:rPr lang="en-US" dirty="0"/>
              <a:t> &amp; </a:t>
            </a:r>
            <a:r>
              <a:rPr lang="en-US" dirty="0" err="1"/>
              <a:t>Fadel</a:t>
            </a:r>
            <a:r>
              <a:rPr lang="en-US" dirty="0"/>
              <a:t> argue, be nurtured by teachers and learning environments that encourage questioning, openness to new ideas, and learning from mistakes and failures.</a:t>
            </a:r>
          </a:p>
        </p:txBody>
      </p:sp>
    </p:spTree>
    <p:extLst>
      <p:ext uri="{BB962C8B-B14F-4D97-AF65-F5344CB8AC3E}">
        <p14:creationId xmlns:p14="http://schemas.microsoft.com/office/powerpoint/2010/main" xmlns="" val="1407950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8. Life and Career </a:t>
            </a:r>
            <a:r>
              <a:rPr lang="en-US" sz="3600" dirty="0" smtClean="0"/>
              <a:t>Skills</a:t>
            </a:r>
            <a:endParaRPr lang="en-US" sz="3600" dirty="0"/>
          </a:p>
        </p:txBody>
      </p:sp>
      <p:sp>
        <p:nvSpPr>
          <p:cNvPr id="3" name="Content Placeholder 2"/>
          <p:cNvSpPr>
            <a:spLocks noGrp="1"/>
          </p:cNvSpPr>
          <p:nvPr>
            <p:ph idx="1"/>
          </p:nvPr>
        </p:nvSpPr>
        <p:spPr/>
        <p:txBody>
          <a:bodyPr/>
          <a:lstStyle/>
          <a:p>
            <a:r>
              <a:rPr lang="en-US" dirty="0" smtClean="0"/>
              <a:t>focus </a:t>
            </a:r>
            <a:r>
              <a:rPr lang="en-US" dirty="0"/>
              <a:t>on the ability of individuals to work effectively with diverse teams, be open-minded to varying ideas and values, set and meet goals, manage projects effectively, being accountable for results, demonstrate ethical practices, and be responsible to both one’s self and the larger community.</a:t>
            </a:r>
          </a:p>
        </p:txBody>
      </p:sp>
    </p:spTree>
    <p:extLst>
      <p:ext uri="{BB962C8B-B14F-4D97-AF65-F5344CB8AC3E}">
        <p14:creationId xmlns:p14="http://schemas.microsoft.com/office/powerpoint/2010/main" xmlns="" val="307555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63</TotalTime>
  <Words>1497</Words>
  <Application>Microsoft Office PowerPoint</Application>
  <PresentationFormat>Presentazione su schermo (16:9)</PresentationFormat>
  <Paragraphs>58</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Saddle</vt:lpstr>
      <vt:lpstr>21st Century Skills</vt:lpstr>
      <vt:lpstr>1. Financial Literacy </vt:lpstr>
      <vt:lpstr>2. Health Literacy</vt:lpstr>
      <vt:lpstr>3. Environmental Literacy</vt:lpstr>
      <vt:lpstr>4. Visual Literacy</vt:lpstr>
      <vt:lpstr>5. Communication and Collaboration</vt:lpstr>
      <vt:lpstr>6. Critical Thinking and Problem Solving </vt:lpstr>
      <vt:lpstr>7.Creativity and Innovation</vt:lpstr>
      <vt:lpstr>8. Life and Career Skills</vt:lpstr>
      <vt:lpstr>9. Leadership and Responsibility : </vt:lpstr>
      <vt:lpstr>10. Productivity and Accountability</vt:lpstr>
      <vt:lpstr>11. Social and Cross-Cultural Skills :</vt:lpstr>
      <vt:lpstr>13. Media Literacy : </vt:lpstr>
      <vt:lpstr>14. Information Literacy</vt:lpstr>
      <vt:lpstr>15. Technological Literacy</vt:lpstr>
      <vt:lpstr>Diapositiva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Skills</dc:title>
  <dc:creator>Nilesh Patel</dc:creator>
  <cp:lastModifiedBy> </cp:lastModifiedBy>
  <cp:revision>6</cp:revision>
  <dcterms:created xsi:type="dcterms:W3CDTF">2016-06-26T09:46:45Z</dcterms:created>
  <dcterms:modified xsi:type="dcterms:W3CDTF">2017-06-16T13:42:06Z</dcterms:modified>
</cp:coreProperties>
</file>