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5" r:id="rId2"/>
    <p:sldId id="263" r:id="rId3"/>
    <p:sldId id="340" r:id="rId4"/>
    <p:sldId id="339" r:id="rId5"/>
    <p:sldId id="337" r:id="rId6"/>
    <p:sldId id="344" r:id="rId7"/>
    <p:sldId id="331" r:id="rId8"/>
    <p:sldId id="308" r:id="rId9"/>
    <p:sldId id="333" r:id="rId10"/>
    <p:sldId id="306" r:id="rId11"/>
    <p:sldId id="260" r:id="rId12"/>
    <p:sldId id="346" r:id="rId13"/>
    <p:sldId id="347" r:id="rId14"/>
    <p:sldId id="348" r:id="rId15"/>
    <p:sldId id="341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2203" autoAdjust="0"/>
  </p:normalViewPr>
  <p:slideViewPr>
    <p:cSldViewPr>
      <p:cViewPr varScale="1">
        <p:scale>
          <a:sx n="80" d="100"/>
          <a:sy n="80" d="100"/>
        </p:scale>
        <p:origin x="10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D9A8-355F-451B-B326-09AAD420524E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4691C-F359-4412-9662-F93698F487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9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4691C-F359-4412-9662-F93698F4874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68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63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40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55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3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46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8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0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88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88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57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207F-C121-4743-9B98-9370F360FEF8}" type="datetimeFigureOut">
              <a:rPr lang="cs-CZ" smtClean="0"/>
              <a:pPr/>
              <a:t>27. 1. 2017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0067-13D7-49C2-94E8-F8CB8A0427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5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png"/><Relationship Id="rId10" Type="http://schemas.openxmlformats.org/officeDocument/2006/relationships/hyperlink" Target="http://www.insideoutproject.net/sites/all/themes/insideout/documents/Group_Action_Guidelines.pdf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topia.org/practice/community-based-learning-connecting-students-their-world" TargetMode="External"/><Relationship Id="rId13" Type="http://schemas.openxmlformats.org/officeDocument/2006/relationships/hyperlink" Target="https://www.ted.com/talks/jr_s_ted_prize_wish_use_art_to_turn_the_world_inside_out?language=en" TargetMode="External"/><Relationship Id="rId18" Type="http://schemas.openxmlformats.org/officeDocument/2006/relationships/hyperlink" Target="http://prezi.com/-dmr8klvqniy/?utm_campaign=share&amp;utm_medium=copy&amp;rc=ex0share" TargetMode="External"/><Relationship Id="rId3" Type="http://schemas.openxmlformats.org/officeDocument/2006/relationships/image" Target="../media/image34.jpeg"/><Relationship Id="rId21" Type="http://schemas.openxmlformats.org/officeDocument/2006/relationships/image" Target="../media/image40.png"/><Relationship Id="rId7" Type="http://schemas.openxmlformats.org/officeDocument/2006/relationships/hyperlink" Target="https://education.skype.com/" TargetMode="External"/><Relationship Id="rId12" Type="http://schemas.openxmlformats.org/officeDocument/2006/relationships/hyperlink" Target="http://www.insideoutproject.net/en" TargetMode="External"/><Relationship Id="rId17" Type="http://schemas.openxmlformats.org/officeDocument/2006/relationships/hyperlink" Target="https://www.lynda.com/Educational-Technology-tutorials/STEAM-education-works-DPEA/156543/183417-4.html" TargetMode="External"/><Relationship Id="rId2" Type="http://schemas.openxmlformats.org/officeDocument/2006/relationships/image" Target="../media/image33.jpeg"/><Relationship Id="rId16" Type="http://schemas.openxmlformats.org/officeDocument/2006/relationships/hyperlink" Target="http://vimeo.com/101665737" TargetMode="External"/><Relationship Id="rId20" Type="http://schemas.openxmlformats.org/officeDocument/2006/relationships/hyperlink" Target="http://www.keyprojects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hyperlink" Target="http://sit-beside-me.org/film/" TargetMode="External"/><Relationship Id="rId15" Type="http://schemas.openxmlformats.org/officeDocument/2006/relationships/image" Target="../media/image39.gif"/><Relationship Id="rId23" Type="http://schemas.openxmlformats.org/officeDocument/2006/relationships/hyperlink" Target="http://pblchecklist.4teachers.org/checklist.shtml" TargetMode="External"/><Relationship Id="rId10" Type="http://schemas.openxmlformats.org/officeDocument/2006/relationships/hyperlink" Target="https://www.ted.com/about/programs-initiatives/tedx-program" TargetMode="External"/><Relationship Id="rId19" Type="http://schemas.openxmlformats.org/officeDocument/2006/relationships/hyperlink" Target="http://prezi.com/gbarkem_g3ji/?utm_campaign=share&amp;utm_medium=copy&amp;rc=ex0share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hyperlink" Target="http://bie.org/" TargetMode="External"/><Relationship Id="rId22" Type="http://schemas.openxmlformats.org/officeDocument/2006/relationships/hyperlink" Target="http://rubistar.4teachers.org/index.ph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s0J4-XLXQE" TargetMode="External"/><Relationship Id="rId5" Type="http://schemas.openxmlformats.org/officeDocument/2006/relationships/hyperlink" Target="https://www.youtube.com/watch?v=yUIiluJrWKg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03935" y="1381184"/>
            <a:ext cx="8455342" cy="5476816"/>
            <a:chOff x="148590" y="1381184"/>
            <a:chExt cx="8455342" cy="5476816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590" y="1965959"/>
              <a:ext cx="8455342" cy="3899535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597693" y="4789289"/>
              <a:ext cx="2594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HOW?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597693" y="2479044"/>
              <a:ext cx="2594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WHAT?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3414712" y="5374064"/>
              <a:ext cx="2594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WHAT IF?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3414712" y="1776531"/>
              <a:ext cx="2594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WHERE?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009322" y="1381184"/>
              <a:ext cx="25946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WHEN?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009322" y="5780782"/>
              <a:ext cx="25946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b="1" dirty="0"/>
                <a:t>FOR WHAT REASON?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79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628" y="260648"/>
            <a:ext cx="5438775" cy="6305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439144" y="71656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E</a:t>
            </a:r>
            <a:r>
              <a:rPr lang="cs-CZ" sz="2000" dirty="0" err="1">
                <a:latin typeface="+mj-lt"/>
              </a:rPr>
              <a:t>xample</a:t>
            </a:r>
            <a:r>
              <a:rPr lang="en-US" sz="2000" dirty="0">
                <a:latin typeface="+mj-lt"/>
              </a:rPr>
              <a:t>:  A general goal would be, “Get in shape.” But a specific </a:t>
            </a:r>
            <a:endParaRPr lang="cs-CZ" sz="2000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goal would say, “Join a health club and workout 3 days a week.”</a:t>
            </a:r>
          </a:p>
          <a:p>
            <a:pPr algn="just"/>
            <a:br>
              <a:rPr lang="en-US" sz="2000" dirty="0">
                <a:latin typeface="+mj-lt"/>
              </a:rPr>
            </a:br>
            <a:endParaRPr lang="cs-CZ" sz="20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96773" y="1850953"/>
            <a:ext cx="64687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Establish concrete criteria for measuring progress toward the attainment of each goal you set.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Example</a:t>
            </a:r>
            <a:r>
              <a:rPr lang="cs-CZ" sz="2000" dirty="0">
                <a:latin typeface="+mj-lt"/>
              </a:rPr>
              <a:t>: </a:t>
            </a:r>
            <a:r>
              <a:rPr lang="en-US" sz="2000" dirty="0">
                <a:latin typeface="+mj-lt"/>
              </a:rPr>
              <a:t>How will I know when it is accomplished?</a:t>
            </a:r>
            <a:endParaRPr lang="cs-CZ" sz="20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99600" y="3339289"/>
            <a:ext cx="783182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2000" dirty="0" err="1">
                <a:latin typeface="+mj-lt"/>
              </a:rPr>
              <a:t>Plan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your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steps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wisely</a:t>
            </a:r>
            <a:r>
              <a:rPr lang="cs-CZ" sz="2000" dirty="0">
                <a:latin typeface="+mj-lt"/>
              </a:rPr>
              <a:t>. </a:t>
            </a:r>
            <a:r>
              <a:rPr lang="en-US" sz="2000" dirty="0">
                <a:latin typeface="+mj-lt"/>
              </a:rPr>
              <a:t>An achievable goal will usually answer the question </a:t>
            </a:r>
            <a:endParaRPr lang="cs-CZ" sz="2000" dirty="0">
              <a:latin typeface="+mj-lt"/>
            </a:endParaRPr>
          </a:p>
          <a:p>
            <a:pPr algn="just"/>
            <a:r>
              <a:rPr lang="en-US" sz="2000" dirty="0">
                <a:latin typeface="+mj-lt"/>
              </a:rPr>
              <a:t>How?</a:t>
            </a:r>
            <a:r>
              <a:rPr lang="cs-CZ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How can the goal be accomplished?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96772" y="4335182"/>
            <a:ext cx="7134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+mj-lt"/>
              </a:rPr>
              <a:t>A</a:t>
            </a:r>
            <a:r>
              <a:rPr lang="en-US" sz="2000" dirty="0">
                <a:latin typeface="+mj-lt"/>
              </a:rPr>
              <a:t> goal toward which you are willing and able to work.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It</a:t>
            </a:r>
            <a:r>
              <a:rPr lang="cs-CZ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can be both high and realistic</a:t>
            </a:r>
            <a:r>
              <a:rPr lang="cs-CZ" sz="2000" dirty="0">
                <a:latin typeface="+mj-lt"/>
              </a:rPr>
              <a:t>. </a:t>
            </a:r>
            <a:r>
              <a:rPr lang="en-US" sz="2000" dirty="0">
                <a:latin typeface="+mj-lt"/>
              </a:rPr>
              <a:t> </a:t>
            </a:r>
            <a:r>
              <a:rPr lang="cs-CZ" sz="2000" dirty="0">
                <a:latin typeface="+mj-lt"/>
              </a:rPr>
              <a:t>L</a:t>
            </a:r>
            <a:r>
              <a:rPr lang="en-US" sz="2000" dirty="0">
                <a:latin typeface="+mj-lt"/>
              </a:rPr>
              <a:t>ow goal </a:t>
            </a:r>
            <a:r>
              <a:rPr lang="cs-CZ" sz="2000" dirty="0" err="1">
                <a:latin typeface="+mj-lt"/>
              </a:rPr>
              <a:t>applies</a:t>
            </a:r>
            <a:r>
              <a:rPr lang="en-US" sz="2000" dirty="0">
                <a:latin typeface="+mj-lt"/>
              </a:rPr>
              <a:t> low motivational force</a:t>
            </a:r>
            <a:r>
              <a:rPr lang="cs-CZ" sz="2000" dirty="0">
                <a:latin typeface="+mj-lt"/>
              </a:rPr>
              <a:t>!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33707" y="5450690"/>
            <a:ext cx="6578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>
                <a:latin typeface="+mj-lt"/>
              </a:rPr>
              <a:t>Ground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the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goal</a:t>
            </a:r>
            <a:r>
              <a:rPr lang="en-US" sz="2000" dirty="0">
                <a:latin typeface="+mj-lt"/>
              </a:rPr>
              <a:t> within a time frame. A commitment to a deadline helps a team focus their</a:t>
            </a:r>
            <a:r>
              <a:rPr lang="cs-CZ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efforts on completion of the goal on or before the due date</a:t>
            </a:r>
            <a:endParaRPr lang="cs-CZ" sz="2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5008" y="909875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Are robots friends or foes?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do stories from the past define who we are today?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What new monument or museum should be built in our city to enhance the lives of our citizens and visitors?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create a more sustainable and efficient modern ecosystem?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manage scarcity?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create "farm to table" at our school during the winter months?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build community through art?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make getting around in the winter more safe and convenient?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prevent E. coli from entering our swimming areas?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 what ways can I change the injustices I witness?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What's the fastest and cheapest way for me to get to school on time?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How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can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we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make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life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sweeter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our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community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How can we use our knowledge of math to convince our families, our school, and our community to go solar?</a:t>
            </a:r>
            <a:endParaRPr lang="cs-CZ" dirty="0"/>
          </a:p>
        </p:txBody>
      </p:sp>
      <p:sp>
        <p:nvSpPr>
          <p:cNvPr id="3" name="Obdélníkový bublinový popisek 5"/>
          <p:cNvSpPr/>
          <p:nvPr/>
        </p:nvSpPr>
        <p:spPr>
          <a:xfrm>
            <a:off x="3995936" y="5157192"/>
            <a:ext cx="4248472" cy="1440160"/>
          </a:xfrm>
          <a:prstGeom prst="wedgeRectCallout">
            <a:avLst>
              <a:gd name="adj1" fmla="val -30027"/>
              <a:gd name="adj2" fmla="val -668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Good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projects</a:t>
            </a:r>
            <a:r>
              <a:rPr lang="cs-CZ" sz="1200" dirty="0">
                <a:solidFill>
                  <a:schemeClr val="tx1"/>
                </a:solidFill>
              </a:rPr>
              <a:t> start </a:t>
            </a:r>
            <a:r>
              <a:rPr lang="cs-CZ" sz="1200" dirty="0" err="1">
                <a:solidFill>
                  <a:schemeClr val="tx1"/>
                </a:solidFill>
              </a:rPr>
              <a:t>with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good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questions</a:t>
            </a:r>
            <a:r>
              <a:rPr lang="cs-CZ" sz="1200" dirty="0">
                <a:solidFill>
                  <a:schemeClr val="tx1"/>
                </a:solidFill>
              </a:rPr>
              <a:t>. </a:t>
            </a:r>
            <a:r>
              <a:rPr lang="cs-CZ" sz="1200" dirty="0" err="1">
                <a:solidFill>
                  <a:schemeClr val="tx1"/>
                </a:solidFill>
              </a:rPr>
              <a:t>They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should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be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relevant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current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student‘s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interests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needs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linked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directly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real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life</a:t>
            </a:r>
            <a:r>
              <a:rPr lang="cs-CZ" sz="1200" dirty="0">
                <a:solidFill>
                  <a:schemeClr val="tx1"/>
                </a:solidFill>
              </a:rPr>
              <a:t>!</a:t>
            </a:r>
          </a:p>
          <a:p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Projects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can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be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from</a:t>
            </a:r>
            <a:r>
              <a:rPr lang="cs-CZ" sz="1200" dirty="0">
                <a:solidFill>
                  <a:schemeClr val="tx1"/>
                </a:solidFill>
              </a:rPr>
              <a:t> very </a:t>
            </a:r>
            <a:r>
              <a:rPr lang="cs-CZ" sz="1200" dirty="0" err="1">
                <a:solidFill>
                  <a:schemeClr val="tx1"/>
                </a:solidFill>
              </a:rPr>
              <a:t>small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large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scale</a:t>
            </a:r>
            <a:r>
              <a:rPr lang="cs-CZ" sz="1200" dirty="0">
                <a:solidFill>
                  <a:schemeClr val="tx1"/>
                </a:solidFill>
              </a:rPr>
              <a:t>. (1 </a:t>
            </a:r>
            <a:r>
              <a:rPr lang="cs-CZ" sz="1200" dirty="0" err="1">
                <a:solidFill>
                  <a:schemeClr val="tx1"/>
                </a:solidFill>
              </a:rPr>
              <a:t>day</a:t>
            </a:r>
            <a:r>
              <a:rPr lang="cs-CZ" sz="1200" dirty="0">
                <a:solidFill>
                  <a:schemeClr val="tx1"/>
                </a:solidFill>
              </a:rPr>
              <a:t>, 1 </a:t>
            </a:r>
            <a:r>
              <a:rPr lang="cs-CZ" sz="1200" dirty="0" err="1">
                <a:solidFill>
                  <a:schemeClr val="tx1"/>
                </a:solidFill>
              </a:rPr>
              <a:t>year</a:t>
            </a:r>
            <a:r>
              <a:rPr lang="cs-CZ" sz="1200" dirty="0">
                <a:solidFill>
                  <a:schemeClr val="tx1"/>
                </a:solidFill>
              </a:rPr>
              <a:t>../1 </a:t>
            </a:r>
            <a:r>
              <a:rPr lang="cs-CZ" sz="1200" dirty="0" err="1">
                <a:solidFill>
                  <a:schemeClr val="tx1"/>
                </a:solidFill>
              </a:rPr>
              <a:t>or</a:t>
            </a:r>
            <a:r>
              <a:rPr lang="cs-CZ" sz="1200" dirty="0">
                <a:solidFill>
                  <a:schemeClr val="tx1"/>
                </a:solidFill>
              </a:rPr>
              <a:t> more </a:t>
            </a:r>
            <a:r>
              <a:rPr lang="cs-CZ" sz="1200" dirty="0" err="1">
                <a:solidFill>
                  <a:schemeClr val="tx1"/>
                </a:solidFill>
              </a:rPr>
              <a:t>collaborating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teachers</a:t>
            </a:r>
            <a:r>
              <a:rPr lang="cs-CZ" sz="1200" dirty="0">
                <a:solidFill>
                  <a:schemeClr val="tx1"/>
                </a:solidFill>
              </a:rPr>
              <a:t>/ </a:t>
            </a:r>
            <a:r>
              <a:rPr lang="cs-CZ" sz="1200" dirty="0" err="1">
                <a:solidFill>
                  <a:schemeClr val="tx1"/>
                </a:solidFill>
              </a:rPr>
              <a:t>within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classroom</a:t>
            </a:r>
            <a:r>
              <a:rPr lang="cs-CZ" sz="1200" dirty="0">
                <a:solidFill>
                  <a:schemeClr val="tx1"/>
                </a:solidFill>
              </a:rPr>
              <a:t> – </a:t>
            </a:r>
            <a:r>
              <a:rPr lang="cs-CZ" sz="1200" dirty="0" err="1">
                <a:solidFill>
                  <a:schemeClr val="tx1"/>
                </a:solidFill>
              </a:rPr>
              <a:t>extending</a:t>
            </a:r>
            <a:r>
              <a:rPr lang="cs-CZ" sz="1200" dirty="0">
                <a:solidFill>
                  <a:schemeClr val="tx1"/>
                </a:solidFill>
              </a:rPr>
              <a:t> to </a:t>
            </a:r>
            <a:r>
              <a:rPr lang="cs-CZ" sz="1200" dirty="0" err="1">
                <a:solidFill>
                  <a:schemeClr val="tx1"/>
                </a:solidFill>
              </a:rPr>
              <a:t>the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community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level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even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further</a:t>
            </a:r>
            <a:r>
              <a:rPr lang="cs-CZ" sz="1200" dirty="0">
                <a:solidFill>
                  <a:schemeClr val="tx1"/>
                </a:solidFill>
              </a:rPr>
              <a:t>…)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323528" y="332656"/>
            <a:ext cx="5684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latin typeface="+mj-lt"/>
              </a:rPr>
              <a:t>PBL</a:t>
            </a:r>
            <a:r>
              <a:rPr lang="cs-CZ" sz="2000" b="1" dirty="0">
                <a:latin typeface="+mj-lt"/>
              </a:rPr>
              <a:t> EXAMPLE OF COMPLEX QUESTIONS/PROBLEMS</a:t>
            </a:r>
            <a:endParaRPr lang="en-A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9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unity Mural Hastings, NE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8"/>
          <a:stretch/>
        </p:blipFill>
        <p:spPr bwMode="auto">
          <a:xfrm>
            <a:off x="12035" y="4136454"/>
            <a:ext cx="4064411" cy="18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foreidie.cc/site/wp-content/uploads/2012/05/Before-I-Die-Savannah-by-Trevor-Co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/>
          <a:stretch/>
        </p:blipFill>
        <p:spPr bwMode="auto">
          <a:xfrm>
            <a:off x="5582653" y="689405"/>
            <a:ext cx="3561347" cy="22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futeki.com/wp-content/uploads/2013/04/jr_inside_out_project_times_square_new_york_city_nyc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5612" b="8681"/>
          <a:stretch/>
        </p:blipFill>
        <p:spPr bwMode="auto">
          <a:xfrm>
            <a:off x="12035" y="857250"/>
            <a:ext cx="3092114" cy="1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efunambulistdotnet.files.wordpress.com/2010/12/graffitiresearchla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12038" r="-1632" b="-5272"/>
          <a:stretch/>
        </p:blipFill>
        <p:spPr bwMode="auto">
          <a:xfrm>
            <a:off x="4481525" y="4137217"/>
            <a:ext cx="4757340" cy="19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athanhass.com/img/tape-4-lar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55" y="2104755"/>
            <a:ext cx="2873863" cy="214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3251" y="3219289"/>
            <a:ext cx="24721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How can we build </a:t>
            </a:r>
            <a:endParaRPr lang="cs-CZ" sz="1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community through art?</a:t>
            </a:r>
          </a:p>
        </p:txBody>
      </p:sp>
    </p:spTree>
    <p:extLst>
      <p:ext uri="{BB962C8B-B14F-4D97-AF65-F5344CB8AC3E}">
        <p14:creationId xmlns:p14="http://schemas.microsoft.com/office/powerpoint/2010/main" val="33156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munity Mural Hastings, NE: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8"/>
          <a:stretch/>
        </p:blipFill>
        <p:spPr bwMode="auto">
          <a:xfrm>
            <a:off x="91664" y="924144"/>
            <a:ext cx="1590353" cy="7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beforeidie.cc/site/wp-content/uploads/2012/05/Before-I-Die-Savannah-by-Trevor-Co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"/>
          <a:stretch/>
        </p:blipFill>
        <p:spPr bwMode="auto">
          <a:xfrm>
            <a:off x="101510" y="4280460"/>
            <a:ext cx="1580507" cy="10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bifuteki.com/wp-content/uploads/2013/04/jr_inside_out_project_times_square_new_york_city_nyc_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r="5612" b="8681"/>
          <a:stretch/>
        </p:blipFill>
        <p:spPr bwMode="auto">
          <a:xfrm>
            <a:off x="91664" y="1829588"/>
            <a:ext cx="1564684" cy="10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thefunambulistdotnet.files.wordpress.com/2010/12/graffitiresearchla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12038" r="-1632" b="-5272"/>
          <a:stretch/>
        </p:blipFill>
        <p:spPr bwMode="auto">
          <a:xfrm>
            <a:off x="90491" y="5351578"/>
            <a:ext cx="1591526" cy="6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386" y="4422137"/>
            <a:ext cx="1814513" cy="3643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408" y="4364987"/>
            <a:ext cx="3357563" cy="4214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b="11418"/>
          <a:stretch/>
        </p:blipFill>
        <p:spPr>
          <a:xfrm>
            <a:off x="2090488" y="2082251"/>
            <a:ext cx="1408697" cy="5053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254" y="2112715"/>
            <a:ext cx="1552433" cy="474862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485756" y="2241328"/>
            <a:ext cx="3754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99CC"/>
                </a:solidFill>
                <a:latin typeface="Open Sans"/>
                <a:hlinkClick r:id="rId10"/>
              </a:rPr>
              <a:t>Group </a:t>
            </a:r>
            <a:r>
              <a:rPr lang="cs-CZ" dirty="0" err="1">
                <a:solidFill>
                  <a:srgbClr val="0099CC"/>
                </a:solidFill>
                <a:latin typeface="Open Sans"/>
                <a:hlinkClick r:id="rId10"/>
              </a:rPr>
              <a:t>Action</a:t>
            </a:r>
            <a:r>
              <a:rPr lang="cs-CZ" dirty="0">
                <a:solidFill>
                  <a:srgbClr val="0099CC"/>
                </a:solidFill>
                <a:latin typeface="Open Sans"/>
                <a:hlinkClick r:id="rId10"/>
              </a:rPr>
              <a:t> </a:t>
            </a:r>
            <a:r>
              <a:rPr lang="cs-CZ" dirty="0" err="1">
                <a:solidFill>
                  <a:srgbClr val="0099CC"/>
                </a:solidFill>
                <a:latin typeface="Open Sans"/>
                <a:hlinkClick r:id="rId10"/>
              </a:rPr>
              <a:t>Guidelines</a:t>
            </a:r>
            <a:r>
              <a:rPr lang="cs-CZ" dirty="0">
                <a:solidFill>
                  <a:srgbClr val="0099CC"/>
                </a:solidFill>
                <a:latin typeface="Open Sans"/>
                <a:hlinkClick r:id="rId10"/>
              </a:rPr>
              <a:t> (</a:t>
            </a:r>
            <a:r>
              <a:rPr lang="cs-CZ" dirty="0" err="1">
                <a:solidFill>
                  <a:srgbClr val="0099CC"/>
                </a:solidFill>
                <a:latin typeface="Open Sans"/>
                <a:hlinkClick r:id="rId10"/>
              </a:rPr>
              <a:t>English</a:t>
            </a:r>
            <a:r>
              <a:rPr lang="cs-CZ" dirty="0">
                <a:solidFill>
                  <a:srgbClr val="0099CC"/>
                </a:solidFill>
                <a:latin typeface="Open Sans"/>
                <a:hlinkClick r:id="rId10"/>
              </a:rPr>
              <a:t>)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4191484" y="3401285"/>
            <a:ext cx="15215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cs-CZ" sz="1350" b="1" dirty="0" err="1">
                <a:solidFill>
                  <a:srgbClr val="000000"/>
                </a:solidFill>
                <a:latin typeface="freight-sans-pro"/>
              </a:rPr>
              <a:t>Aakash</a:t>
            </a:r>
            <a:r>
              <a:rPr lang="cs-CZ" sz="1350" b="1" dirty="0">
                <a:solidFill>
                  <a:srgbClr val="000000"/>
                </a:solidFill>
                <a:latin typeface="freight-sans-pro"/>
              </a:rPr>
              <a:t> </a:t>
            </a:r>
            <a:r>
              <a:rPr lang="cs-CZ" sz="1350" b="1" dirty="0" err="1">
                <a:solidFill>
                  <a:srgbClr val="000000"/>
                </a:solidFill>
                <a:latin typeface="freight-sans-pro"/>
              </a:rPr>
              <a:t>Nihalani</a:t>
            </a:r>
            <a:endParaRPr lang="cs-CZ" sz="1350" b="1" dirty="0">
              <a:solidFill>
                <a:srgbClr val="000000"/>
              </a:solidFill>
              <a:latin typeface="freight-sans-pro"/>
            </a:endParaRPr>
          </a:p>
        </p:txBody>
      </p:sp>
      <p:pic>
        <p:nvPicPr>
          <p:cNvPr id="2050" name="Picture 2" descr="http://nathanhass.com/img/tape-4-lar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1" y="3051552"/>
            <a:ext cx="1565857" cy="11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5834913" y="3401285"/>
            <a:ext cx="9444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cs-CZ" sz="1350" b="1" dirty="0" err="1">
                <a:solidFill>
                  <a:srgbClr val="000000"/>
                </a:solidFill>
                <a:latin typeface="freight-sans-pro"/>
              </a:rPr>
              <a:t>Buff</a:t>
            </a:r>
            <a:r>
              <a:rPr lang="cs-CZ" sz="1350" b="1" dirty="0">
                <a:solidFill>
                  <a:srgbClr val="000000"/>
                </a:solidFill>
                <a:latin typeface="freight-sans-pro"/>
              </a:rPr>
              <a:t> </a:t>
            </a:r>
            <a:r>
              <a:rPr lang="cs-CZ" sz="1350" b="1" dirty="0" err="1">
                <a:solidFill>
                  <a:srgbClr val="000000"/>
                </a:solidFill>
                <a:latin typeface="freight-sans-pro"/>
              </a:rPr>
              <a:t>Diss</a:t>
            </a:r>
            <a:endParaRPr lang="cs-CZ" sz="1350" b="1" dirty="0">
              <a:solidFill>
                <a:srgbClr val="000000"/>
              </a:solidFill>
              <a:latin typeface="freight-sans-pro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4500" y="3302107"/>
            <a:ext cx="1948960" cy="475356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4499" y="1155522"/>
            <a:ext cx="2257425" cy="414338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0702" y="5357812"/>
            <a:ext cx="1728788" cy="64293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4500" y="5311633"/>
            <a:ext cx="3058940" cy="6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1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14" y="857250"/>
            <a:ext cx="48106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hstech.org/wp-content/uploads/2013/06/edut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6" y="2211727"/>
            <a:ext cx="2477322" cy="10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les.magic-hill.webnode.cz/200001069-59a035a997/rw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37" y="3237889"/>
            <a:ext cx="2300016" cy="1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" y="5313062"/>
            <a:ext cx="7992889" cy="7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20450" y="5543879"/>
            <a:ext cx="1976264" cy="622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>
                <a:hlinkClick r:id="rId5"/>
              </a:rPr>
              <a:t>Cyril Mooney</a:t>
            </a:r>
            <a:endParaRPr lang="en-AU" sz="1800" dirty="0"/>
          </a:p>
        </p:txBody>
      </p:sp>
      <p:grpSp>
        <p:nvGrpSpPr>
          <p:cNvPr id="2" name="Skupina 12"/>
          <p:cNvGrpSpPr/>
          <p:nvPr/>
        </p:nvGrpSpPr>
        <p:grpSpPr>
          <a:xfrm>
            <a:off x="462086" y="3221812"/>
            <a:ext cx="3018249" cy="2012048"/>
            <a:chOff x="2820016" y="3838619"/>
            <a:chExt cx="3882732" cy="2682429"/>
          </a:xfrm>
        </p:grpSpPr>
        <p:pic>
          <p:nvPicPr>
            <p:cNvPr id="14" name="Picture 2" descr="http://www.spscv.cz/wp-content/uploads/2015/04/skype-in-the-classroo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016" y="3838619"/>
              <a:ext cx="3882732" cy="237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bdélník 14"/>
            <p:cNvSpPr/>
            <p:nvPr/>
          </p:nvSpPr>
          <p:spPr>
            <a:xfrm>
              <a:off x="4480695" y="6028661"/>
              <a:ext cx="722159" cy="492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hlinkClick r:id="rId7"/>
                </a:rPr>
                <a:t>Link</a:t>
              </a:r>
              <a:endParaRPr lang="cs-CZ" dirty="0"/>
            </a:p>
          </p:txBody>
        </p:sp>
      </p:grpSp>
      <p:sp>
        <p:nvSpPr>
          <p:cNvPr id="3" name="Obdélník 2"/>
          <p:cNvSpPr/>
          <p:nvPr/>
        </p:nvSpPr>
        <p:spPr>
          <a:xfrm>
            <a:off x="618152" y="1685003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hlinkClick r:id="rId8"/>
              </a:rPr>
              <a:t>Community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Based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Learning</a:t>
            </a:r>
            <a:endParaRPr lang="cs-CZ" dirty="0"/>
          </a:p>
        </p:txBody>
      </p:sp>
      <p:sp>
        <p:nvSpPr>
          <p:cNvPr id="18" name="Obdélníkový bublinový popisek 7"/>
          <p:cNvSpPr/>
          <p:nvPr/>
        </p:nvSpPr>
        <p:spPr>
          <a:xfrm>
            <a:off x="3605322" y="5029193"/>
            <a:ext cx="3528392" cy="792088"/>
          </a:xfrm>
          <a:prstGeom prst="wedgeRectCallout">
            <a:avLst>
              <a:gd name="adj1" fmla="val -64575"/>
              <a:gd name="adj2" fmla="val 4209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Inspirational personality and movie! Education in extreme conditions of India made possible!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Výsledek obrázku pro tedx"/>
          <p:cNvPicPr>
            <a:picLocks noChangeAspect="1" noChangeArrowheads="1"/>
          </p:cNvPicPr>
          <p:nvPr/>
        </p:nvPicPr>
        <p:blipFill>
          <a:blip r:embed="rId9" cstate="print"/>
          <a:srcRect r="32587" b="48026"/>
          <a:stretch>
            <a:fillRect/>
          </a:stretch>
        </p:blipFill>
        <p:spPr bwMode="auto">
          <a:xfrm>
            <a:off x="4111901" y="2010024"/>
            <a:ext cx="2016224" cy="792088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3698239" y="2751434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>
                <a:hlinkClick r:id="rId10"/>
              </a:rPr>
              <a:t>Inspirational</a:t>
            </a:r>
            <a:r>
              <a:rPr lang="cs-CZ" sz="1400" dirty="0">
                <a:hlinkClick r:id="rId10"/>
              </a:rPr>
              <a:t> </a:t>
            </a:r>
            <a:r>
              <a:rPr lang="cs-CZ" sz="1400" dirty="0" err="1">
                <a:hlinkClick r:id="rId10"/>
              </a:rPr>
              <a:t>Talks</a:t>
            </a:r>
            <a:r>
              <a:rPr lang="cs-CZ" sz="1400" dirty="0">
                <a:hlinkClick r:id="rId10"/>
              </a:rPr>
              <a:t>_</a:t>
            </a:r>
            <a:r>
              <a:rPr lang="cs-CZ" sz="1400" dirty="0" err="1">
                <a:hlinkClick r:id="rId10"/>
              </a:rPr>
              <a:t>Subtitles</a:t>
            </a:r>
            <a:r>
              <a:rPr lang="cs-CZ" sz="1400" dirty="0">
                <a:hlinkClick r:id="rId10"/>
              </a:rPr>
              <a:t> </a:t>
            </a:r>
            <a:r>
              <a:rPr lang="cs-CZ" sz="1400" dirty="0" err="1">
                <a:hlinkClick r:id="rId10"/>
              </a:rPr>
              <a:t>available</a:t>
            </a:r>
            <a:r>
              <a:rPr lang="cs-CZ" sz="1400" dirty="0">
                <a:hlinkClick r:id="rId10"/>
              </a:rPr>
              <a:t> :)</a:t>
            </a:r>
            <a:endParaRPr lang="cs-CZ" sz="1400" dirty="0"/>
          </a:p>
        </p:txBody>
      </p:sp>
      <p:grpSp>
        <p:nvGrpSpPr>
          <p:cNvPr id="17" name="Group 8"/>
          <p:cNvGrpSpPr/>
          <p:nvPr/>
        </p:nvGrpSpPr>
        <p:grpSpPr>
          <a:xfrm>
            <a:off x="647563" y="135843"/>
            <a:ext cx="2857500" cy="1440616"/>
            <a:chOff x="5796136" y="5305646"/>
            <a:chExt cx="2857500" cy="1440616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73"/>
            <a:stretch/>
          </p:blipFill>
          <p:spPr bwMode="auto">
            <a:xfrm>
              <a:off x="5796136" y="5305646"/>
              <a:ext cx="2857500" cy="1440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3"/>
            <p:cNvSpPr/>
            <p:nvPr/>
          </p:nvSpPr>
          <p:spPr>
            <a:xfrm>
              <a:off x="5802489" y="6376930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dirty="0">
                  <a:hlinkClick r:id="rId12"/>
                </a:rPr>
                <a:t>Inside/Out</a:t>
              </a:r>
              <a:endParaRPr lang="en-AU" dirty="0"/>
            </a:p>
          </p:txBody>
        </p:sp>
        <p:sp>
          <p:nvSpPr>
            <p:cNvPr id="22" name="Rectangle 6"/>
            <p:cNvSpPr/>
            <p:nvPr/>
          </p:nvSpPr>
          <p:spPr>
            <a:xfrm>
              <a:off x="6995391" y="6375946"/>
              <a:ext cx="13498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hlinkClick r:id="rId13"/>
                </a:rPr>
                <a:t>JR Video</a:t>
              </a:r>
              <a:endParaRPr lang="en-AU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965407" y="2027632"/>
            <a:ext cx="1572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14"/>
              </a:rPr>
              <a:t>http://bie.org/</a:t>
            </a:r>
            <a:endParaRPr lang="en-US" dirty="0"/>
          </a:p>
          <a:p>
            <a:endParaRPr lang="cs-CZ" dirty="0"/>
          </a:p>
        </p:txBody>
      </p:sp>
      <p:pic>
        <p:nvPicPr>
          <p:cNvPr id="1030" name="Picture 6" descr="http://mistermark.edublogs.org/files/2014/02/BIE-logo-u1vngw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050" y="470545"/>
            <a:ext cx="1460933" cy="14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">
            <a:hlinkClick r:id="rId16"/>
          </p:cNvPr>
          <p:cNvSpPr/>
          <p:nvPr/>
        </p:nvSpPr>
        <p:spPr>
          <a:xfrm>
            <a:off x="3733715" y="4491792"/>
            <a:ext cx="4536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+mj-lt"/>
                <a:hlinkClick r:id="rId17"/>
              </a:rPr>
              <a:t>PBL_</a:t>
            </a:r>
            <a:r>
              <a:rPr lang="cs-CZ" sz="2000" dirty="0" err="1">
                <a:latin typeface="+mj-lt"/>
                <a:hlinkClick r:id="rId17"/>
              </a:rPr>
              <a:t>Dos</a:t>
            </a:r>
            <a:r>
              <a:rPr lang="cs-CZ" sz="2000" dirty="0">
                <a:latin typeface="+mj-lt"/>
                <a:hlinkClick r:id="rId17"/>
              </a:rPr>
              <a:t> </a:t>
            </a:r>
            <a:r>
              <a:rPr lang="cs-CZ" sz="2000" dirty="0" err="1">
                <a:latin typeface="+mj-lt"/>
                <a:hlinkClick r:id="rId17"/>
              </a:rPr>
              <a:t>Pueblos</a:t>
            </a:r>
            <a:r>
              <a:rPr lang="cs-CZ" sz="2000" dirty="0">
                <a:latin typeface="+mj-lt"/>
                <a:hlinkClick r:id="rId17"/>
              </a:rPr>
              <a:t> </a:t>
            </a:r>
            <a:r>
              <a:rPr lang="en-AU" sz="2000" dirty="0">
                <a:latin typeface="+mj-lt"/>
                <a:hlinkClick r:id="rId17"/>
              </a:rPr>
              <a:t>Engineering Academy</a:t>
            </a:r>
            <a:endParaRPr lang="en-AU" sz="2000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123530"/>
            <a:ext cx="8587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18"/>
              </a:rPr>
              <a:t>http://prezi.com/-dmr8klvqniy/?utm_campaign=share&amp;utm_medium=copy&amp;rc=ex0share</a:t>
            </a:r>
            <a:endParaRPr lang="cs-CZ" dirty="0"/>
          </a:p>
          <a:p>
            <a:r>
              <a:rPr lang="cs-CZ" dirty="0">
                <a:hlinkClick r:id="rId19"/>
              </a:rPr>
              <a:t>http://prezi.com/gbarkem_g3ji/?utm_campaign=share&amp;utm_medium=copy&amp;rc=ex0share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4" name="Rectangle 1"/>
          <p:cNvSpPr/>
          <p:nvPr/>
        </p:nvSpPr>
        <p:spPr>
          <a:xfrm>
            <a:off x="4047918" y="1218000"/>
            <a:ext cx="2813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0"/>
              </a:rPr>
              <a:t>http://www.keyprojects.eu/</a:t>
            </a:r>
            <a:endParaRPr lang="en-US" dirty="0"/>
          </a:p>
          <a:p>
            <a:endParaRPr lang="cs-CZ" dirty="0"/>
          </a:p>
        </p:txBody>
      </p:sp>
      <p:pic>
        <p:nvPicPr>
          <p:cNvPr id="25" name="Picture 2" descr="KEY PROJECTS | THE NETHERLAND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03" y="150821"/>
            <a:ext cx="2789972" cy="12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ový bublinový popisek 7"/>
          <p:cNvSpPr/>
          <p:nvPr/>
        </p:nvSpPr>
        <p:spPr>
          <a:xfrm>
            <a:off x="6939569" y="3139063"/>
            <a:ext cx="1665849" cy="1085324"/>
          </a:xfrm>
          <a:prstGeom prst="wedgeRectCallout">
            <a:avLst>
              <a:gd name="adj1" fmla="val -62936"/>
              <a:gd name="adj2" fmla="val 785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</a:rPr>
              <a:t>STEM to STEAM </a:t>
            </a:r>
            <a:r>
              <a:rPr lang="cs-CZ" sz="1400" dirty="0" err="1">
                <a:solidFill>
                  <a:schemeClr val="tx1"/>
                </a:solidFill>
              </a:rPr>
              <a:t>movement</a:t>
            </a:r>
            <a:r>
              <a:rPr lang="cs-CZ" sz="1400" dirty="0">
                <a:solidFill>
                  <a:schemeClr val="tx1"/>
                </a:solidFill>
              </a:rPr>
              <a:t> + PBL </a:t>
            </a:r>
            <a:r>
              <a:rPr lang="cs-CZ" sz="1400" dirty="0" err="1">
                <a:solidFill>
                  <a:schemeClr val="tx1"/>
                </a:solidFill>
              </a:rPr>
              <a:t>academy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the</a:t>
            </a:r>
            <a:r>
              <a:rPr lang="cs-CZ" sz="1400" dirty="0">
                <a:solidFill>
                  <a:schemeClr val="tx1"/>
                </a:solidFill>
              </a:rPr>
              <a:t> US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609398" y="4541363"/>
            <a:ext cx="389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2"/>
              </a:rPr>
              <a:t>http://rubistar.4teachers.org/index.php</a:t>
            </a:r>
            <a:endParaRPr lang="en-US" dirty="0"/>
          </a:p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6243865" y="2988385"/>
            <a:ext cx="552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3"/>
              </a:rPr>
              <a:t>http://pblchecklist.4teachers.org/checklist.shtml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3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184576" cy="63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bublinový popisek 2"/>
          <p:cNvSpPr/>
          <p:nvPr/>
        </p:nvSpPr>
        <p:spPr>
          <a:xfrm>
            <a:off x="395536" y="1196752"/>
            <a:ext cx="1440160" cy="576064"/>
          </a:xfrm>
          <a:prstGeom prst="wedgeRectCallout">
            <a:avLst>
              <a:gd name="adj1" fmla="val 133137"/>
              <a:gd name="adj2" fmla="val 344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err="1">
                <a:solidFill>
                  <a:schemeClr val="tx1"/>
                </a:solidFill>
              </a:rPr>
              <a:t>Thank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you</a:t>
            </a:r>
            <a:r>
              <a:rPr lang="cs-CZ" sz="1600" b="1" dirty="0">
                <a:solidFill>
                  <a:schemeClr val="tx1"/>
                </a:solidFill>
              </a:rPr>
              <a:t>! </a:t>
            </a:r>
            <a:r>
              <a:rPr lang="cs-CZ" sz="16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44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3974355" cy="22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467543" y="332656"/>
            <a:ext cx="85108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000" b="1" dirty="0">
                <a:latin typeface="+mj-lt"/>
              </a:rPr>
              <a:t>Project Based Learning </a:t>
            </a:r>
            <a:r>
              <a:rPr lang="en-AU" sz="2000" dirty="0">
                <a:latin typeface="+mj-lt"/>
              </a:rPr>
              <a:t>is a teaching method in which students gain knowledge and skills by working for an extended period of time to investigate and respond to a complex question, problem, or challenge.</a:t>
            </a:r>
            <a:endParaRPr lang="en-AU" sz="2000" b="1" dirty="0">
              <a:latin typeface="+mj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39552" y="2132856"/>
            <a:ext cx="8477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Significant Content - </a:t>
            </a:r>
            <a:r>
              <a:rPr lang="en-AU" sz="2000" dirty="0">
                <a:latin typeface="+mj-lt"/>
              </a:rPr>
              <a:t>important knowledge and skills, derived from standards</a:t>
            </a:r>
          </a:p>
        </p:txBody>
      </p:sp>
      <p:sp>
        <p:nvSpPr>
          <p:cNvPr id="10" name="Rectangle 8"/>
          <p:cNvSpPr/>
          <p:nvPr/>
        </p:nvSpPr>
        <p:spPr>
          <a:xfrm>
            <a:off x="539552" y="2475195"/>
            <a:ext cx="8238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21st century competencies -</a:t>
            </a:r>
            <a:r>
              <a:rPr lang="en-AU" sz="2000" dirty="0">
                <a:latin typeface="+mj-lt"/>
              </a:rPr>
              <a:t>build competencies valuable for today’s world</a:t>
            </a:r>
          </a:p>
        </p:txBody>
      </p:sp>
      <p:sp>
        <p:nvSpPr>
          <p:cNvPr id="11" name="Rectangle 9"/>
          <p:cNvSpPr/>
          <p:nvPr/>
        </p:nvSpPr>
        <p:spPr>
          <a:xfrm>
            <a:off x="539552" y="3639351"/>
            <a:ext cx="7824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Driving (Open ended) Question </a:t>
            </a:r>
            <a:r>
              <a:rPr lang="en-AU" sz="2000" dirty="0">
                <a:latin typeface="+mj-lt"/>
              </a:rPr>
              <a:t>– using recourses, developing answers</a:t>
            </a:r>
          </a:p>
        </p:txBody>
      </p:sp>
      <p:sp>
        <p:nvSpPr>
          <p:cNvPr id="12" name="Rectangle 10"/>
          <p:cNvSpPr/>
          <p:nvPr/>
        </p:nvSpPr>
        <p:spPr>
          <a:xfrm>
            <a:off x="539551" y="2842481"/>
            <a:ext cx="6901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Voice and Choice </a:t>
            </a:r>
            <a:r>
              <a:rPr lang="en-AU" sz="2000" dirty="0">
                <a:latin typeface="+mj-lt"/>
              </a:rPr>
              <a:t>– time/task management guided by teacher</a:t>
            </a:r>
          </a:p>
        </p:txBody>
      </p:sp>
      <p:sp>
        <p:nvSpPr>
          <p:cNvPr id="13" name="Rectangle 11"/>
          <p:cNvSpPr/>
          <p:nvPr/>
        </p:nvSpPr>
        <p:spPr>
          <a:xfrm>
            <a:off x="539551" y="3225162"/>
            <a:ext cx="7384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Critique and Revision - </a:t>
            </a:r>
            <a:r>
              <a:rPr lang="en-AU" sz="2000" dirty="0">
                <a:latin typeface="+mj-lt"/>
              </a:rPr>
              <a:t>give and receive feedback – further inquiry</a:t>
            </a:r>
          </a:p>
        </p:txBody>
      </p:sp>
      <p:sp>
        <p:nvSpPr>
          <p:cNvPr id="14" name="Rectangle 12"/>
          <p:cNvSpPr/>
          <p:nvPr/>
        </p:nvSpPr>
        <p:spPr>
          <a:xfrm>
            <a:off x="539551" y="4054806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000" b="1" dirty="0">
                <a:latin typeface="+mj-lt"/>
              </a:rPr>
              <a:t>Public Audience </a:t>
            </a:r>
            <a:r>
              <a:rPr lang="en-AU" sz="2000" dirty="0">
                <a:latin typeface="+mj-lt"/>
              </a:rPr>
              <a:t>– presentation beyond their classmates/teacher</a:t>
            </a:r>
          </a:p>
        </p:txBody>
      </p:sp>
      <p:sp>
        <p:nvSpPr>
          <p:cNvPr id="15" name="Rectangle 13"/>
          <p:cNvSpPr/>
          <p:nvPr/>
        </p:nvSpPr>
        <p:spPr>
          <a:xfrm>
            <a:off x="539552" y="1628800"/>
            <a:ext cx="2884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latin typeface="+mj-lt"/>
              </a:rPr>
              <a:t>Essential Elements of PBL</a:t>
            </a:r>
          </a:p>
        </p:txBody>
      </p:sp>
    </p:spTree>
    <p:extLst>
      <p:ext uri="{BB962C8B-B14F-4D97-AF65-F5344CB8AC3E}">
        <p14:creationId xmlns:p14="http://schemas.microsoft.com/office/powerpoint/2010/main" val="34068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oodci350.wikispaces.com/file/view/screen_capture_of_floor_plan.png/184835253/720x489/screen_capture_of_floor_pl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2672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thousandhills.com/images/stories/images/groups/branson%20meeting%20room/Herringbone%20Class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384376" cy="33843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ový bublinový popisek 8"/>
          <p:cNvSpPr/>
          <p:nvPr/>
        </p:nvSpPr>
        <p:spPr>
          <a:xfrm>
            <a:off x="323528" y="4149080"/>
            <a:ext cx="2520280" cy="1872208"/>
          </a:xfrm>
          <a:prstGeom prst="wedgeRectCallout">
            <a:avLst>
              <a:gd name="adj1" fmla="val -33379"/>
              <a:gd name="adj2" fmla="val -744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n w="0"/>
                <a:solidFill>
                  <a:schemeClr val="tx1"/>
                </a:solidFill>
              </a:rPr>
              <a:t>Traditional vs. „21st century classroom“ where the setting is prepared for the work in teams and also suggests the students empowerment. Rearrangement of the classroom can never guarantee </a:t>
            </a:r>
            <a:r>
              <a:rPr lang="cs-CZ" sz="1200" dirty="0">
                <a:ln w="0"/>
                <a:solidFill>
                  <a:schemeClr val="tx1"/>
                </a:solidFill>
              </a:rPr>
              <a:t>a</a:t>
            </a:r>
            <a:r>
              <a:rPr lang="en-US" sz="1200" dirty="0">
                <a:ln w="0"/>
                <a:solidFill>
                  <a:schemeClr val="tx1"/>
                </a:solidFill>
              </a:rPr>
              <a:t> positive change if not well managed.</a:t>
            </a:r>
            <a:endParaRPr lang="cs-CZ" sz="1200" dirty="0">
              <a:ln w="0"/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779912" y="393305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Types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Grouping</a:t>
            </a:r>
            <a:r>
              <a:rPr lang="cs-CZ" sz="2000" b="1" dirty="0"/>
              <a:t>: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779912" y="436510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Proximity</a:t>
            </a:r>
            <a:endParaRPr lang="cs-CZ" sz="20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3779912" y="472514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Random</a:t>
            </a:r>
            <a:r>
              <a:rPr lang="cs-CZ" sz="2000" dirty="0"/>
              <a:t> (1,2,3…)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779912" y="508518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Friendship</a:t>
            </a:r>
            <a:endParaRPr lang="cs-CZ" sz="2000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3779912" y="544522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Achievement</a:t>
            </a:r>
            <a:r>
              <a:rPr lang="cs-CZ" sz="2000" dirty="0"/>
              <a:t>/</a:t>
            </a:r>
            <a:r>
              <a:rPr lang="cs-CZ" sz="2000" dirty="0" err="1"/>
              <a:t>Experience</a:t>
            </a:r>
            <a:endParaRPr lang="cs-CZ" sz="20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779912" y="580526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Deliberate</a:t>
            </a:r>
            <a:r>
              <a:rPr lang="cs-CZ" sz="2000" dirty="0"/>
              <a:t> (peer </a:t>
            </a:r>
            <a:r>
              <a:rPr lang="cs-CZ" sz="2000" dirty="0" err="1"/>
              <a:t>tutoring</a:t>
            </a:r>
            <a:r>
              <a:rPr lang="cs-CZ" sz="2000" dirty="0"/>
              <a:t>)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779912" y="616530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/>
              <a:t>Interest</a:t>
            </a:r>
            <a:r>
              <a:rPr lang="cs-CZ" sz="2000" dirty="0"/>
              <a:t>/By </a:t>
            </a:r>
            <a:r>
              <a:rPr lang="cs-CZ" sz="2000" dirty="0" err="1"/>
              <a:t>choice</a:t>
            </a:r>
            <a:r>
              <a:rPr lang="cs-CZ" sz="2000" dirty="0"/>
              <a:t>/</a:t>
            </a:r>
            <a:r>
              <a:rPr lang="cs-CZ" sz="2000" dirty="0" err="1"/>
              <a:t>Task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46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23728" y="404664"/>
            <a:ext cx="4968552" cy="3349340"/>
            <a:chOff x="3018521" y="404664"/>
            <a:chExt cx="4505446" cy="3277331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521" y="404664"/>
              <a:ext cx="3529136" cy="303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18521" y="3343441"/>
              <a:ext cx="4505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>
                  <a:latin typeface="+mj-lt"/>
                </a:rPr>
                <a:t>E. Munch – Ashes 1894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52" y="4380803"/>
            <a:ext cx="2852283" cy="2029988"/>
            <a:chOff x="395536" y="4379221"/>
            <a:chExt cx="2849885" cy="2063418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379221"/>
              <a:ext cx="2849885" cy="2063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74493" y="555851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rgbClr val="FF0000"/>
                  </a:solidFill>
                  <a:latin typeface="+mj-lt"/>
                </a:rPr>
                <a:t>Once upon a time</a:t>
              </a:r>
              <a:br>
                <a:rPr lang="cs-CZ" sz="1600" b="1" dirty="0">
                  <a:solidFill>
                    <a:srgbClr val="FF0000"/>
                  </a:solidFill>
                  <a:latin typeface="+mj-lt"/>
                </a:rPr>
              </a:br>
              <a:r>
                <a:rPr lang="en-AU" sz="1600" b="1" dirty="0">
                  <a:solidFill>
                    <a:srgbClr val="FF0000"/>
                  </a:solidFill>
                  <a:latin typeface="+mj-lt"/>
                </a:rPr>
                <a:t>a woodcutter went into the forest…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08" y="4286305"/>
            <a:ext cx="2110084" cy="220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82090" y="4077072"/>
            <a:ext cx="3078342" cy="2333719"/>
            <a:chOff x="6302136" y="4230970"/>
            <a:chExt cx="2621566" cy="2206408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992" y="4519603"/>
              <a:ext cx="2426710" cy="19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Callout 10"/>
            <p:cNvSpPr/>
            <p:nvPr/>
          </p:nvSpPr>
          <p:spPr>
            <a:xfrm flipH="1">
              <a:off x="6302136" y="4230970"/>
              <a:ext cx="1620542" cy="720569"/>
            </a:xfrm>
            <a:prstGeom prst="wedgeEllipseCallout">
              <a:avLst>
                <a:gd name="adj1" fmla="val -67621"/>
                <a:gd name="adj2" fmla="val 53118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>
                  <a:solidFill>
                    <a:schemeClr val="tx1"/>
                  </a:solidFill>
                  <a:latin typeface="+mj-lt"/>
                </a:rPr>
                <a:t>Oh no! What have I done!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43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Project Design - </a:t>
            </a:r>
            <a:r>
              <a:rPr lang="cs-CZ" sz="3600" b="1" dirty="0" err="1"/>
              <a:t>Checklist</a:t>
            </a:r>
            <a:r>
              <a:rPr lang="cs-CZ" sz="3600" b="1" dirty="0"/>
              <a:t>: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556792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2.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en-US" sz="2000" dirty="0"/>
              <a:t>project</a:t>
            </a:r>
            <a:r>
              <a:rPr lang="cs-CZ" sz="2000" dirty="0"/>
              <a:t> </a:t>
            </a:r>
            <a:r>
              <a:rPr lang="cs-CZ" sz="2000" dirty="0" err="1"/>
              <a:t>goal</a:t>
            </a:r>
            <a:r>
              <a:rPr lang="cs-CZ" sz="2000" dirty="0"/>
              <a:t> </a:t>
            </a:r>
            <a:r>
              <a:rPr lang="en-US" sz="2000" dirty="0"/>
              <a:t>focused on a central</a:t>
            </a:r>
            <a:r>
              <a:rPr lang="cs-CZ" sz="2000" dirty="0"/>
              <a:t> </a:t>
            </a:r>
            <a:r>
              <a:rPr lang="en-US" sz="2000" dirty="0"/>
              <a:t>question, at the appropriate</a:t>
            </a:r>
            <a:r>
              <a:rPr lang="cs-CZ" sz="2000" dirty="0"/>
              <a:t> </a:t>
            </a:r>
            <a:r>
              <a:rPr lang="cs-CZ" sz="2000" dirty="0" err="1"/>
              <a:t>level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challenge</a:t>
            </a:r>
            <a:r>
              <a:rPr lang="cs-CZ" sz="2000" dirty="0"/>
              <a:t>?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2348880"/>
            <a:ext cx="9865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3.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project</a:t>
            </a:r>
            <a:r>
              <a:rPr lang="cs-CZ" sz="2000" dirty="0"/>
              <a:t> </a:t>
            </a:r>
            <a:r>
              <a:rPr lang="cs-CZ" sz="2000" dirty="0" err="1"/>
              <a:t>derived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standard? (</a:t>
            </a:r>
            <a:r>
              <a:rPr lang="cs-CZ" sz="2000" dirty="0" err="1"/>
              <a:t>skills</a:t>
            </a:r>
            <a:r>
              <a:rPr lang="cs-CZ" sz="2000" dirty="0"/>
              <a:t>, </a:t>
            </a:r>
            <a:r>
              <a:rPr lang="cs-CZ" sz="2000" dirty="0" err="1"/>
              <a:t>understanding</a:t>
            </a:r>
            <a:r>
              <a:rPr lang="cs-CZ" sz="2000" dirty="0"/>
              <a:t>, </a:t>
            </a:r>
            <a:r>
              <a:rPr lang="cs-CZ" sz="2000" dirty="0" err="1"/>
              <a:t>knowledge</a:t>
            </a:r>
            <a:r>
              <a:rPr lang="cs-CZ" sz="2000" dirty="0"/>
              <a:t>).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1052736"/>
            <a:ext cx="9289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1. </a:t>
            </a:r>
            <a:r>
              <a:rPr lang="cs-CZ" sz="2000" dirty="0" err="1"/>
              <a:t>Is</a:t>
            </a:r>
            <a:r>
              <a:rPr lang="cs-CZ" sz="2000" dirty="0"/>
              <a:t> t</a:t>
            </a:r>
            <a:r>
              <a:rPr lang="en-US" sz="2000" dirty="0"/>
              <a:t>he central question</a:t>
            </a:r>
            <a:r>
              <a:rPr lang="cs-CZ" sz="2000" dirty="0"/>
              <a:t> open-</a:t>
            </a:r>
            <a:r>
              <a:rPr lang="cs-CZ" sz="2000" dirty="0" err="1"/>
              <a:t>ended</a:t>
            </a:r>
            <a:r>
              <a:rPr lang="cs-CZ" sz="2000" dirty="0"/>
              <a:t>, </a:t>
            </a:r>
            <a:r>
              <a:rPr lang="cs-CZ" sz="2000" dirty="0" err="1"/>
              <a:t>understandable</a:t>
            </a:r>
            <a:r>
              <a:rPr lang="cs-CZ" sz="2000" dirty="0"/>
              <a:t> and </a:t>
            </a:r>
            <a:r>
              <a:rPr lang="cs-CZ" sz="2000" dirty="0" err="1"/>
              <a:t>inspiring</a:t>
            </a:r>
            <a:r>
              <a:rPr lang="cs-CZ" sz="2000" dirty="0"/>
              <a:t> to </a:t>
            </a:r>
            <a:r>
              <a:rPr lang="cs-CZ" sz="2000" dirty="0" err="1"/>
              <a:t>students</a:t>
            </a:r>
            <a:r>
              <a:rPr lang="cs-CZ" sz="2000" dirty="0"/>
              <a:t>?</a:t>
            </a:r>
          </a:p>
        </p:txBody>
      </p:sp>
      <p:sp>
        <p:nvSpPr>
          <p:cNvPr id="8" name="Obdélník 7"/>
          <p:cNvSpPr/>
          <p:nvPr/>
        </p:nvSpPr>
        <p:spPr>
          <a:xfrm>
            <a:off x="240896" y="2794860"/>
            <a:ext cx="9024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4.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project</a:t>
            </a:r>
            <a:r>
              <a:rPr lang="cs-CZ" sz="2000" dirty="0"/>
              <a:t> i</a:t>
            </a:r>
            <a:r>
              <a:rPr lang="en-US" sz="2000" dirty="0" err="1"/>
              <a:t>nquiry</a:t>
            </a:r>
            <a:r>
              <a:rPr lang="en-US" sz="2000" dirty="0"/>
              <a:t> </a:t>
            </a:r>
            <a:r>
              <a:rPr lang="cs-CZ" sz="2000" dirty="0"/>
              <a:t>student </a:t>
            </a:r>
            <a:r>
              <a:rPr lang="en-US" sz="2000" dirty="0"/>
              <a:t>drive</a:t>
            </a:r>
            <a:r>
              <a:rPr lang="cs-CZ" sz="2000" dirty="0"/>
              <a:t>n? (</a:t>
            </a:r>
            <a:r>
              <a:rPr lang="cs-CZ" sz="2000" dirty="0" err="1"/>
              <a:t>students</a:t>
            </a:r>
            <a:r>
              <a:rPr lang="cs-CZ" sz="2000" dirty="0"/>
              <a:t>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en-US" sz="2000" dirty="0"/>
              <a:t>generate</a:t>
            </a:r>
            <a:r>
              <a:rPr lang="cs-CZ" sz="2000" dirty="0"/>
              <a:t> </a:t>
            </a:r>
            <a:r>
              <a:rPr lang="cs-CZ" sz="2000" dirty="0" err="1"/>
              <a:t>questions</a:t>
            </a:r>
            <a:r>
              <a:rPr lang="cs-CZ" sz="2000" dirty="0"/>
              <a:t>, </a:t>
            </a:r>
          </a:p>
          <a:p>
            <a:r>
              <a:rPr lang="cs-CZ" sz="2000" dirty="0" err="1"/>
              <a:t>gather</a:t>
            </a:r>
            <a:r>
              <a:rPr lang="cs-CZ" sz="2000" dirty="0"/>
              <a:t> &amp; interpret data </a:t>
            </a:r>
            <a:r>
              <a:rPr lang="cs-CZ" sz="2000" dirty="0" err="1"/>
              <a:t>throughout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project</a:t>
            </a:r>
            <a:r>
              <a:rPr lang="cs-CZ" sz="2000" dirty="0"/>
              <a:t>).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9142" y="3685525"/>
            <a:ext cx="8496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5.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en-US" sz="2000" dirty="0"/>
              <a:t>project context</a:t>
            </a:r>
            <a:r>
              <a:rPr lang="cs-CZ" sz="2000" dirty="0"/>
              <a:t> </a:t>
            </a:r>
            <a:r>
              <a:rPr lang="en-US" sz="2000" dirty="0"/>
              <a:t>authentic</a:t>
            </a:r>
            <a:r>
              <a:rPr lang="cs-CZ" sz="2000" dirty="0"/>
              <a:t> - </a:t>
            </a:r>
            <a:r>
              <a:rPr lang="cs-CZ" sz="2000" dirty="0" err="1"/>
              <a:t>does</a:t>
            </a:r>
            <a:r>
              <a:rPr lang="cs-CZ" sz="2000" dirty="0"/>
              <a:t>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en-US" sz="2000" dirty="0"/>
              <a:t>involve real-world tasks, tools, makes a real impact</a:t>
            </a:r>
            <a:r>
              <a:rPr lang="cs-CZ" sz="2000" dirty="0"/>
              <a:t> </a:t>
            </a:r>
            <a:r>
              <a:rPr lang="en-US" sz="2000" dirty="0"/>
              <a:t>on the world, and/or speaks to students’</a:t>
            </a:r>
            <a:r>
              <a:rPr lang="cs-CZ" sz="2000" dirty="0"/>
              <a:t> </a:t>
            </a:r>
            <a:r>
              <a:rPr lang="en-US" sz="2000" dirty="0"/>
              <a:t>personal concerns, interests, or identities</a:t>
            </a:r>
            <a:r>
              <a:rPr lang="cs-CZ" sz="2000" dirty="0"/>
              <a:t>?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69722" y="5696218"/>
            <a:ext cx="8316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7. </a:t>
            </a:r>
            <a:r>
              <a:rPr lang="cs-CZ" sz="2000" dirty="0"/>
              <a:t>I</a:t>
            </a:r>
            <a:r>
              <a:rPr lang="en-US" sz="2000" dirty="0"/>
              <a:t>s </a:t>
            </a:r>
            <a:r>
              <a:rPr lang="cs-CZ" sz="2000" dirty="0" err="1"/>
              <a:t>students</a:t>
            </a:r>
            <a:r>
              <a:rPr lang="cs-CZ" sz="2000" dirty="0"/>
              <a:t> </a:t>
            </a:r>
            <a:r>
              <a:rPr lang="cs-CZ" sz="2000" dirty="0" err="1"/>
              <a:t>work</a:t>
            </a:r>
            <a:r>
              <a:rPr lang="cs-CZ" sz="2000" dirty="0"/>
              <a:t> </a:t>
            </a:r>
            <a:r>
              <a:rPr lang="en-US" sz="2000" dirty="0"/>
              <a:t>made public by</a:t>
            </a:r>
            <a:r>
              <a:rPr lang="cs-CZ" sz="2000" dirty="0"/>
              <a:t> </a:t>
            </a:r>
            <a:r>
              <a:rPr lang="en-US" sz="2000" dirty="0"/>
              <a:t>presenting or offering it to people beyond</a:t>
            </a:r>
          </a:p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classroom</a:t>
            </a:r>
            <a:r>
              <a:rPr lang="cs-CZ" sz="2000" dirty="0"/>
              <a:t>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9722" y="4844760"/>
            <a:ext cx="9960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6. </a:t>
            </a:r>
            <a:r>
              <a:rPr lang="cs-CZ" sz="2000" dirty="0" err="1"/>
              <a:t>Does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project</a:t>
            </a:r>
            <a:r>
              <a:rPr lang="cs-CZ" sz="2000" dirty="0"/>
              <a:t> </a:t>
            </a:r>
            <a:r>
              <a:rPr lang="cs-CZ" sz="2000" dirty="0" err="1"/>
              <a:t>include</a:t>
            </a:r>
            <a:r>
              <a:rPr lang="cs-CZ" sz="2000" dirty="0"/>
              <a:t> </a:t>
            </a:r>
            <a:r>
              <a:rPr lang="cs-CZ" sz="2000" dirty="0" err="1"/>
              <a:t>critical</a:t>
            </a:r>
            <a:r>
              <a:rPr lang="cs-CZ" sz="2000" dirty="0"/>
              <a:t> </a:t>
            </a:r>
            <a:r>
              <a:rPr lang="cs-CZ" sz="2000" dirty="0" err="1"/>
              <a:t>thinking</a:t>
            </a:r>
            <a:r>
              <a:rPr lang="cs-CZ" sz="2000" dirty="0"/>
              <a:t>/</a:t>
            </a:r>
            <a:r>
              <a:rPr lang="cs-CZ" sz="2000" dirty="0" err="1"/>
              <a:t>problem</a:t>
            </a:r>
            <a:r>
              <a:rPr lang="cs-CZ" sz="2000" dirty="0"/>
              <a:t> </a:t>
            </a:r>
            <a:r>
              <a:rPr lang="cs-CZ" sz="2000" dirty="0" err="1"/>
              <a:t>solving</a:t>
            </a:r>
            <a:r>
              <a:rPr lang="cs-CZ" sz="2000" dirty="0"/>
              <a:t>, </a:t>
            </a:r>
            <a:r>
              <a:rPr lang="cs-CZ" sz="2000" dirty="0" err="1"/>
              <a:t>collaboration</a:t>
            </a:r>
            <a:r>
              <a:rPr lang="cs-CZ" sz="2000" dirty="0"/>
              <a:t>, </a:t>
            </a:r>
          </a:p>
          <a:p>
            <a:r>
              <a:rPr lang="cs-CZ" sz="2000" dirty="0"/>
              <a:t>and </a:t>
            </a:r>
            <a:r>
              <a:rPr lang="cs-CZ" sz="2000" dirty="0" err="1"/>
              <a:t>self</a:t>
            </a:r>
            <a:r>
              <a:rPr lang="cs-CZ" sz="2000" dirty="0"/>
              <a:t> management </a:t>
            </a:r>
            <a:r>
              <a:rPr lang="cs-CZ" sz="2000" dirty="0" err="1"/>
              <a:t>skills</a:t>
            </a:r>
            <a:r>
              <a:rPr lang="cs-CZ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8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15" y="0"/>
            <a:ext cx="5032885" cy="67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usinessstudynotes.com/wp-content/uploads/2015/10/What-is-SWOT-Analysi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2388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96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rowe-associates.co.uk/wp-content/uploads/2013/12/6-thinking-ha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5402436" cy="3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iggerplate.com/mapImages/xl/e0f9d81a-7dc4-4822-856d-291b7d7dcd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03448"/>
            <a:ext cx="81247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 rot="16200000">
            <a:off x="6230569" y="3746595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https://www.youtube.com/watch?v=yUIiluJrWKg</a:t>
            </a:r>
            <a:endParaRPr 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 rot="16200000">
            <a:off x="6051420" y="3890611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https://www.youtube.com/watch?v=cs0J4-XLXQE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34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ový bublinový popisek 3"/>
          <p:cNvSpPr/>
          <p:nvPr/>
        </p:nvSpPr>
        <p:spPr>
          <a:xfrm>
            <a:off x="40944" y="58002"/>
            <a:ext cx="3057098" cy="1436428"/>
          </a:xfrm>
          <a:prstGeom prst="wedgeRectCallout">
            <a:avLst>
              <a:gd name="adj1" fmla="val 51967"/>
              <a:gd name="adj2" fmla="val 77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b="1" dirty="0"/>
              <a:t>Suitability: refers to</a:t>
            </a:r>
            <a:br>
              <a:rPr lang="en-US" sz="1400" dirty="0"/>
            </a:br>
            <a:r>
              <a:rPr lang="en-US" sz="1400" dirty="0"/>
              <a:t>the alternative itself, whether it is ethical or practical. Is it appropriate in scale or importance? an adequate response? too extreme?</a:t>
            </a:r>
          </a:p>
        </p:txBody>
      </p:sp>
      <p:sp>
        <p:nvSpPr>
          <p:cNvPr id="6" name="Obdélníkový bublinový popisek 5"/>
          <p:cNvSpPr/>
          <p:nvPr/>
        </p:nvSpPr>
        <p:spPr>
          <a:xfrm>
            <a:off x="3284561" y="58002"/>
            <a:ext cx="2624920" cy="1436428"/>
          </a:xfrm>
          <a:prstGeom prst="wedgeRectCallout">
            <a:avLst>
              <a:gd name="adj1" fmla="val 8834"/>
              <a:gd name="adj2" fmla="val 7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b="1" dirty="0"/>
              <a:t>Feasibility: refers to</a:t>
            </a:r>
            <a:br>
              <a:rPr lang="en-US" sz="1400" dirty="0"/>
            </a:br>
            <a:r>
              <a:rPr lang="en-US" sz="1400" dirty="0"/>
              <a:t>How many resources will be needed to solve the problem (i.e. Is it affordable?)</a:t>
            </a:r>
            <a:br>
              <a:rPr lang="en-US" sz="1400" dirty="0"/>
            </a:br>
            <a:r>
              <a:rPr lang="en-US" sz="1400" dirty="0"/>
              <a:t>How likely will it solve the problem?</a:t>
            </a:r>
          </a:p>
        </p:txBody>
      </p:sp>
      <p:sp>
        <p:nvSpPr>
          <p:cNvPr id="7" name="Obdélníkový bublinový popisek 6"/>
          <p:cNvSpPr/>
          <p:nvPr/>
        </p:nvSpPr>
        <p:spPr>
          <a:xfrm>
            <a:off x="6096000" y="58002"/>
            <a:ext cx="3048000" cy="1436428"/>
          </a:xfrm>
          <a:prstGeom prst="wedgeRectCallout">
            <a:avLst>
              <a:gd name="adj1" fmla="val -22062"/>
              <a:gd name="adj2" fmla="val 74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b="1" dirty="0"/>
              <a:t>Flexibility: refers to</a:t>
            </a:r>
            <a:br>
              <a:rPr lang="en-US" sz="1400" dirty="0"/>
            </a:br>
            <a:r>
              <a:rPr lang="en-US" sz="1400" dirty="0"/>
              <a:t>your ability to respond</a:t>
            </a:r>
            <a:r>
              <a:rPr lang="cs-CZ" sz="1400" dirty="0"/>
              <a:t> </a:t>
            </a:r>
            <a:r>
              <a:rPr lang="en-US" sz="1400" dirty="0"/>
              <a:t>to unintended consequences, or openness to new possibilities? the alternative itself, and whether you can control outcomes once you begin.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97" y="1998557"/>
            <a:ext cx="70866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4124</TotalTime>
  <Words>723</Words>
  <Application>Microsoft Office PowerPoint</Application>
  <PresentationFormat>Předvádění na obrazovce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freight-sans-pro</vt:lpstr>
      <vt:lpstr>Open Sans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Sonik</dc:creator>
  <cp:lastModifiedBy>Asus</cp:lastModifiedBy>
  <cp:revision>251</cp:revision>
  <dcterms:created xsi:type="dcterms:W3CDTF">2016-03-20T16:21:38Z</dcterms:created>
  <dcterms:modified xsi:type="dcterms:W3CDTF">2017-01-27T13:39:35Z</dcterms:modified>
</cp:coreProperties>
</file>