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2" r:id="rId2"/>
    <p:sldId id="263" r:id="rId3"/>
    <p:sldId id="279" r:id="rId4"/>
    <p:sldId id="264" r:id="rId5"/>
    <p:sldId id="261" r:id="rId6"/>
    <p:sldId id="268" r:id="rId7"/>
    <p:sldId id="265" r:id="rId8"/>
    <p:sldId id="266" r:id="rId9"/>
    <p:sldId id="269" r:id="rId10"/>
    <p:sldId id="281" r:id="rId11"/>
    <p:sldId id="283" r:id="rId12"/>
    <p:sldId id="284" r:id="rId13"/>
    <p:sldId id="294" r:id="rId14"/>
    <p:sldId id="285" r:id="rId15"/>
    <p:sldId id="290" r:id="rId16"/>
    <p:sldId id="291"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80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4671" autoAdjust="0"/>
  </p:normalViewPr>
  <p:slideViewPr>
    <p:cSldViewPr>
      <p:cViewPr varScale="1">
        <p:scale>
          <a:sx n="70" d="100"/>
          <a:sy n="70" d="100"/>
        </p:scale>
        <p:origin x="-137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195DBF-E1A7-435B-B49D-5C829AF041C9}" type="datetimeFigureOut">
              <a:rPr lang="en-AU" smtClean="0"/>
              <a:t>27/03/2017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2979DB-73E1-4426-A694-BFD7FE06EA03}" type="slidenum">
              <a:rPr lang="en-AU" smtClean="0"/>
              <a:t>‹#›</a:t>
            </a:fld>
            <a:endParaRPr lang="en-AU"/>
          </a:p>
        </p:txBody>
      </p:sp>
    </p:spTree>
    <p:extLst>
      <p:ext uri="{BB962C8B-B14F-4D97-AF65-F5344CB8AC3E}">
        <p14:creationId xmlns:p14="http://schemas.microsoft.com/office/powerpoint/2010/main" val="887287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1D7C147-72AD-44DE-9C9D-FD005CA9F8E7}" type="slidenum">
              <a:rPr lang="en-AU" smtClean="0"/>
              <a:pPr/>
              <a:t>7</a:t>
            </a:fld>
            <a:endParaRPr lang="en-AU"/>
          </a:p>
        </p:txBody>
      </p:sp>
    </p:spTree>
    <p:extLst>
      <p:ext uri="{BB962C8B-B14F-4D97-AF65-F5344CB8AC3E}">
        <p14:creationId xmlns:p14="http://schemas.microsoft.com/office/powerpoint/2010/main" val="2112236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7FD01D-5228-4E39-B8A6-DA82B820B314}" type="slidenum">
              <a:rPr lang="en-US" smtClean="0"/>
              <a:t>16</a:t>
            </a:fld>
            <a:endParaRPr lang="en-US"/>
          </a:p>
        </p:txBody>
      </p:sp>
    </p:spTree>
    <p:extLst>
      <p:ext uri="{BB962C8B-B14F-4D97-AF65-F5344CB8AC3E}">
        <p14:creationId xmlns:p14="http://schemas.microsoft.com/office/powerpoint/2010/main" val="3082127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3AA4E8-1655-4196-BB84-79C012AED748}" type="datetimeFigureOut">
              <a:rPr lang="en-AU" smtClean="0"/>
              <a:t>27/03/2017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8406667-1FE8-404A-9751-2355D48881B9}"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3AA4E8-1655-4196-BB84-79C012AED748}" type="datetimeFigureOut">
              <a:rPr lang="en-AU" smtClean="0"/>
              <a:t>27/03/2017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8406667-1FE8-404A-9751-2355D48881B9}"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3AA4E8-1655-4196-BB84-79C012AED748}" type="datetimeFigureOut">
              <a:rPr lang="en-AU" smtClean="0"/>
              <a:t>27/03/2017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8406667-1FE8-404A-9751-2355D48881B9}"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3AA4E8-1655-4196-BB84-79C012AED748}" type="datetimeFigureOut">
              <a:rPr lang="en-AU" smtClean="0"/>
              <a:t>27/03/2017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8406667-1FE8-404A-9751-2355D48881B9}"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3AA4E8-1655-4196-BB84-79C012AED748}" type="datetimeFigureOut">
              <a:rPr lang="en-AU" smtClean="0"/>
              <a:t>27/03/2017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8406667-1FE8-404A-9751-2355D48881B9}"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3AA4E8-1655-4196-BB84-79C012AED748}" type="datetimeFigureOut">
              <a:rPr lang="en-AU" smtClean="0"/>
              <a:t>27/03/2017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8406667-1FE8-404A-9751-2355D48881B9}"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3AA4E8-1655-4196-BB84-79C012AED748}" type="datetimeFigureOut">
              <a:rPr lang="en-AU" smtClean="0"/>
              <a:t>27/03/2017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8406667-1FE8-404A-9751-2355D48881B9}"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3AA4E8-1655-4196-BB84-79C012AED748}" type="datetimeFigureOut">
              <a:rPr lang="en-AU" smtClean="0"/>
              <a:t>27/03/2017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8406667-1FE8-404A-9751-2355D48881B9}"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AA4E8-1655-4196-BB84-79C012AED748}" type="datetimeFigureOut">
              <a:rPr lang="en-AU" smtClean="0"/>
              <a:t>27/03/2017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8406667-1FE8-404A-9751-2355D48881B9}"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3AA4E8-1655-4196-BB84-79C012AED748}" type="datetimeFigureOut">
              <a:rPr lang="en-AU" smtClean="0"/>
              <a:t>27/03/2017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8406667-1FE8-404A-9751-2355D48881B9}" type="slidenum">
              <a:rPr lang="en-AU" smtClean="0"/>
              <a:t>‹#›</a:t>
            </a:fld>
            <a:endParaRPr lang="en-AU"/>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AF3AA4E8-1655-4196-BB84-79C012AED748}" type="datetimeFigureOut">
              <a:rPr lang="en-AU" smtClean="0"/>
              <a:t>27/03/2017</a:t>
            </a:fld>
            <a:endParaRPr lang="en-AU"/>
          </a:p>
        </p:txBody>
      </p:sp>
      <p:sp>
        <p:nvSpPr>
          <p:cNvPr id="9" name="Slide Number Placeholder 8"/>
          <p:cNvSpPr>
            <a:spLocks noGrp="1"/>
          </p:cNvSpPr>
          <p:nvPr>
            <p:ph type="sldNum" sz="quarter" idx="11"/>
          </p:nvPr>
        </p:nvSpPr>
        <p:spPr/>
        <p:txBody>
          <a:bodyPr/>
          <a:lstStyle/>
          <a:p>
            <a:fld id="{68406667-1FE8-404A-9751-2355D48881B9}" type="slidenum">
              <a:rPr lang="en-AU" smtClean="0"/>
              <a:t>‹#›</a:t>
            </a:fld>
            <a:endParaRPr lang="en-AU"/>
          </a:p>
        </p:txBody>
      </p:sp>
      <p:sp>
        <p:nvSpPr>
          <p:cNvPr id="10" name="Footer Placeholder 9"/>
          <p:cNvSpPr>
            <a:spLocks noGrp="1"/>
          </p:cNvSpPr>
          <p:nvPr>
            <p:ph type="ftr" sz="quarter" idx="12"/>
          </p:nvPr>
        </p:nvSpPr>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8406667-1FE8-404A-9751-2355D48881B9}" type="slidenum">
              <a:rPr lang="en-AU" smtClean="0"/>
              <a:t>‹#›</a:t>
            </a:fld>
            <a:endParaRPr lang="en-A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A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F3AA4E8-1655-4196-BB84-79C012AED748}" type="datetimeFigureOut">
              <a:rPr lang="en-AU" smtClean="0"/>
              <a:t>27/03/2017</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branajazyku.cz/english" TargetMode="External"/><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5p3RAkRNLpU" TargetMode="External"/><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teachingenglish.org.uk/article/criteria-identifying-tasks-tb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youtube.com/watch?v=RlVGsgzbi9I" TargetMode="External"/><Relationship Id="rId5" Type="http://schemas.openxmlformats.org/officeDocument/2006/relationships/hyperlink" Target="https://www.teachingenglish.org.uk/article/task-based-speaking" TargetMode="Externa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hyperlink" Target="http://www.edutopia.org/practice/community-based-learning-connecting-students-their-world" TargetMode="External"/><Relationship Id="rId13" Type="http://schemas.openxmlformats.org/officeDocument/2006/relationships/image" Target="../media/image38.png"/><Relationship Id="rId18" Type="http://schemas.openxmlformats.org/officeDocument/2006/relationships/hyperlink" Target="http://vimeo.com/101665737" TargetMode="External"/><Relationship Id="rId3" Type="http://schemas.openxmlformats.org/officeDocument/2006/relationships/image" Target="../media/image33.jpeg"/><Relationship Id="rId21" Type="http://schemas.openxmlformats.org/officeDocument/2006/relationships/hyperlink" Target="http://prezi.com/gbarkem_g3ji/?utm_campaign=share&amp;utm_medium=copy&amp;rc=ex0share" TargetMode="External"/><Relationship Id="rId7" Type="http://schemas.openxmlformats.org/officeDocument/2006/relationships/hyperlink" Target="https://education.skype.com/" TargetMode="External"/><Relationship Id="rId12" Type="http://schemas.openxmlformats.org/officeDocument/2006/relationships/hyperlink" Target="https://www.ted.com/about/programs-initiatives/tedx-program" TargetMode="External"/><Relationship Id="rId17" Type="http://schemas.openxmlformats.org/officeDocument/2006/relationships/image" Target="../media/image39.gif"/><Relationship Id="rId2" Type="http://schemas.openxmlformats.org/officeDocument/2006/relationships/image" Target="../media/image32.jpeg"/><Relationship Id="rId16" Type="http://schemas.openxmlformats.org/officeDocument/2006/relationships/hyperlink" Target="http://bie.org/" TargetMode="External"/><Relationship Id="rId20" Type="http://schemas.openxmlformats.org/officeDocument/2006/relationships/hyperlink" Target="http://prezi.com/-dmr8klvqniy/?utm_campaign=share&amp;utm_medium=copy&amp;rc=ex0share" TargetMode="External"/><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37.png"/><Relationship Id="rId5" Type="http://schemas.openxmlformats.org/officeDocument/2006/relationships/hyperlink" Target="http://sit-beside-me.org/film/" TargetMode="External"/><Relationship Id="rId15" Type="http://schemas.openxmlformats.org/officeDocument/2006/relationships/hyperlink" Target="https://www.ted.com/talks/jr_s_ted_prize_wish_use_art_to_turn_the_world_inside_out?language=en#t-536256" TargetMode="External"/><Relationship Id="rId10" Type="http://schemas.microsoft.com/office/2007/relationships/hdphoto" Target="../media/hdphoto1.wdp"/><Relationship Id="rId19" Type="http://schemas.openxmlformats.org/officeDocument/2006/relationships/hyperlink" Target="https://www.lynda.com/Educational-Technology-tutorials/STEAM-education-works-DPEA/156543/183417-4.html" TargetMode="External"/><Relationship Id="rId4" Type="http://schemas.openxmlformats.org/officeDocument/2006/relationships/image" Target="../media/image34.png"/><Relationship Id="rId9" Type="http://schemas.openxmlformats.org/officeDocument/2006/relationships/image" Target="../media/image36.png"/><Relationship Id="rId14" Type="http://schemas.openxmlformats.org/officeDocument/2006/relationships/hyperlink" Target="http://www.insideoutproject.net/en"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s://www.youtube.com/watch?v=xoSJ3_dZcm8" TargetMode="Externa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www.businessinsider.com/the-13-most-innovative-schools-in-the-world-2015-9"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00887805"/>
              </p:ext>
            </p:extLst>
          </p:nvPr>
        </p:nvGraphicFramePr>
        <p:xfrm>
          <a:off x="501499" y="332656"/>
          <a:ext cx="7620000" cy="2773680"/>
        </p:xfrm>
        <a:graphic>
          <a:graphicData uri="http://schemas.openxmlformats.org/drawingml/2006/table">
            <a:tbl>
              <a:tblPr/>
              <a:tblGrid>
                <a:gridCol w="7620000">
                  <a:extLst>
                    <a:ext uri="{9D8B030D-6E8A-4147-A177-3AD203B41FA5}">
                      <a16:colId xmlns="" xmlns:a16="http://schemas.microsoft.com/office/drawing/2014/main" val="20000"/>
                    </a:ext>
                  </a:extLst>
                </a:gridCol>
              </a:tblGrid>
              <a:tr h="2520280">
                <a:tc>
                  <a:txBody>
                    <a:bodyPr/>
                    <a:lstStyle/>
                    <a:p>
                      <a:pPr algn="l" defTabSz="914400" rtl="0" eaLnBrk="1" latinLnBrk="0" hangingPunct="1">
                        <a:spcBef>
                          <a:spcPct val="0"/>
                        </a:spcBef>
                        <a:buNone/>
                      </a:pPr>
                      <a:r>
                        <a:rPr lang="cs-CZ" sz="4000" kern="1200" cap="none" spc="-100" baseline="0" dirty="0" err="1">
                          <a:ln>
                            <a:noFill/>
                          </a:ln>
                          <a:solidFill>
                            <a:schemeClr val="tx2"/>
                          </a:solidFill>
                          <a:effectLst/>
                          <a:latin typeface="+mj-lt"/>
                          <a:ea typeface="+mj-ea"/>
                          <a:cs typeface="+mj-cs"/>
                        </a:rPr>
                        <a:t>Innovative</a:t>
                      </a:r>
                      <a:r>
                        <a:rPr lang="cs-CZ" sz="4000" kern="1200" cap="none" spc="-100" baseline="0" dirty="0">
                          <a:ln>
                            <a:noFill/>
                          </a:ln>
                          <a:solidFill>
                            <a:schemeClr val="tx2"/>
                          </a:solidFill>
                          <a:effectLst/>
                          <a:latin typeface="+mj-lt"/>
                          <a:ea typeface="+mj-ea"/>
                          <a:cs typeface="+mj-cs"/>
                        </a:rPr>
                        <a:t> </a:t>
                      </a:r>
                      <a:r>
                        <a:rPr lang="cs-CZ" sz="4000" kern="1200" cap="none" spc="-100" baseline="0" dirty="0" err="1">
                          <a:ln>
                            <a:noFill/>
                          </a:ln>
                          <a:solidFill>
                            <a:schemeClr val="tx2"/>
                          </a:solidFill>
                          <a:effectLst/>
                          <a:latin typeface="+mj-lt"/>
                          <a:ea typeface="+mj-ea"/>
                          <a:cs typeface="+mj-cs"/>
                        </a:rPr>
                        <a:t>approaches</a:t>
                      </a:r>
                      <a:r>
                        <a:rPr lang="cs-CZ" sz="4000" kern="1200" cap="none" spc="-100" baseline="0" dirty="0">
                          <a:ln>
                            <a:noFill/>
                          </a:ln>
                          <a:solidFill>
                            <a:schemeClr val="tx2"/>
                          </a:solidFill>
                          <a:effectLst/>
                          <a:latin typeface="+mj-lt"/>
                          <a:ea typeface="+mj-ea"/>
                          <a:cs typeface="+mj-cs"/>
                        </a:rPr>
                        <a:t> to </a:t>
                      </a:r>
                      <a:r>
                        <a:rPr lang="cs-CZ" sz="4000" kern="1200" cap="none" spc="-100" baseline="0" dirty="0" err="1">
                          <a:ln>
                            <a:noFill/>
                          </a:ln>
                          <a:solidFill>
                            <a:schemeClr val="tx2"/>
                          </a:solidFill>
                          <a:effectLst/>
                          <a:latin typeface="+mj-lt"/>
                          <a:ea typeface="+mj-ea"/>
                          <a:cs typeface="+mj-cs"/>
                        </a:rPr>
                        <a:t>teaching</a:t>
                      </a:r>
                      <a:endParaRPr lang="en-AU" sz="4000" kern="1200" cap="none" spc="-100" baseline="0" dirty="0">
                        <a:ln>
                          <a:noFill/>
                        </a:ln>
                        <a:solidFill>
                          <a:schemeClr val="tx2"/>
                        </a:solidFill>
                        <a:effectLst/>
                        <a:latin typeface="+mj-lt"/>
                        <a:ea typeface="+mj-ea"/>
                        <a:cs typeface="+mj-cs"/>
                      </a:endParaRPr>
                    </a:p>
                    <a:p>
                      <a:pPr algn="l" defTabSz="914400" rtl="0" eaLnBrk="1" latinLnBrk="0" hangingPunct="1">
                        <a:spcBef>
                          <a:spcPct val="0"/>
                        </a:spcBef>
                        <a:buNone/>
                      </a:pPr>
                      <a:r>
                        <a:rPr lang="en-AU" sz="1600" kern="1200" cap="none" spc="-100" baseline="0" dirty="0">
                          <a:ln>
                            <a:noFill/>
                          </a:ln>
                          <a:solidFill>
                            <a:schemeClr val="tx2"/>
                          </a:solidFill>
                          <a:effectLst/>
                          <a:latin typeface="+mj-lt"/>
                          <a:ea typeface="+mj-ea"/>
                          <a:cs typeface="+mj-cs"/>
                        </a:rPr>
                        <a:t> By </a:t>
                      </a:r>
                      <a:r>
                        <a:rPr lang="en-AU" sz="1600" kern="1200" cap="none" spc="-100" baseline="0" dirty="0" err="1">
                          <a:ln>
                            <a:noFill/>
                          </a:ln>
                          <a:solidFill>
                            <a:schemeClr val="tx2"/>
                          </a:solidFill>
                          <a:effectLst/>
                          <a:latin typeface="+mj-lt"/>
                          <a:ea typeface="+mj-ea"/>
                          <a:cs typeface="+mj-cs"/>
                        </a:rPr>
                        <a:t>Kamila</a:t>
                      </a:r>
                      <a:r>
                        <a:rPr lang="en-AU" sz="1600" kern="1200" cap="none" spc="-100" baseline="0" dirty="0">
                          <a:ln>
                            <a:noFill/>
                          </a:ln>
                          <a:solidFill>
                            <a:schemeClr val="tx2"/>
                          </a:solidFill>
                          <a:effectLst/>
                          <a:latin typeface="+mj-lt"/>
                          <a:ea typeface="+mj-ea"/>
                          <a:cs typeface="+mj-cs"/>
                        </a:rPr>
                        <a:t> </a:t>
                      </a:r>
                      <a:r>
                        <a:rPr lang="en-AU" sz="1600" kern="1200" cap="none" spc="-100" baseline="0" dirty="0" err="1">
                          <a:ln>
                            <a:noFill/>
                          </a:ln>
                          <a:solidFill>
                            <a:schemeClr val="tx2"/>
                          </a:solidFill>
                          <a:effectLst/>
                          <a:latin typeface="+mj-lt"/>
                          <a:ea typeface="+mj-ea"/>
                          <a:cs typeface="+mj-cs"/>
                        </a:rPr>
                        <a:t>Karagavrilidisova</a:t>
                      </a:r>
                      <a:endParaRPr lang="en-AU" sz="1600" kern="1200" cap="none" spc="-100" baseline="0" dirty="0">
                        <a:ln>
                          <a:noFill/>
                        </a:ln>
                        <a:solidFill>
                          <a:schemeClr val="tx2"/>
                        </a:solidFill>
                        <a:effectLst/>
                        <a:latin typeface="+mj-lt"/>
                        <a:ea typeface="+mj-ea"/>
                        <a:cs typeface="+mj-cs"/>
                      </a:endParaRPr>
                    </a:p>
                    <a:p>
                      <a:pPr algn="l" defTabSz="914400" rtl="0" eaLnBrk="1" latinLnBrk="0" hangingPunct="1">
                        <a:spcBef>
                          <a:spcPct val="0"/>
                        </a:spcBef>
                        <a:buNone/>
                      </a:pPr>
                      <a:endParaRPr lang="en-AU" sz="6000" kern="1200" cap="none" spc="-100" baseline="0" dirty="0">
                        <a:ln>
                          <a:noFill/>
                        </a:ln>
                        <a:solidFill>
                          <a:schemeClr val="tx2"/>
                        </a:solidFill>
                        <a:effectLst/>
                        <a:latin typeface="+mj-lt"/>
                        <a:ea typeface="+mj-ea"/>
                        <a:cs typeface="+mj-cs"/>
                      </a:endParaRPr>
                    </a:p>
                    <a:p>
                      <a:pPr algn="l" defTabSz="914400" rtl="0" eaLnBrk="1" latinLnBrk="0" hangingPunct="1">
                        <a:spcBef>
                          <a:spcPct val="0"/>
                        </a:spcBef>
                        <a:buNone/>
                      </a:pPr>
                      <a:endParaRPr lang="en-AU" sz="6000" kern="1200" cap="none" spc="-100" baseline="0" dirty="0">
                        <a:ln>
                          <a:noFill/>
                        </a:ln>
                        <a:solidFill>
                          <a:schemeClr val="tx2"/>
                        </a:solidFill>
                        <a:effectLst/>
                        <a:latin typeface="+mj-lt"/>
                        <a:ea typeface="+mj-ea"/>
                        <a:cs typeface="+mj-cs"/>
                      </a:endParaRPr>
                    </a:p>
                  </a:txBody>
                  <a:tcPr anchor="ctr">
                    <a:lnL>
                      <a:noFill/>
                    </a:lnL>
                    <a:lnR>
                      <a:noFill/>
                    </a:lnR>
                    <a:lnT>
                      <a:noFill/>
                    </a:lnT>
                    <a:lnB>
                      <a:noFill/>
                    </a:lnB>
                  </a:tcPr>
                </a:tc>
                <a:extLst>
                  <a:ext uri="{0D108BD9-81ED-4DB2-BD59-A6C34878D82A}">
                    <a16:rowId xmlns="" xmlns:a16="http://schemas.microsoft.com/office/drawing/2014/main" val="10000"/>
                  </a:ext>
                </a:extLst>
              </a:tr>
            </a:tbl>
          </a:graphicData>
        </a:graphic>
      </p:graphicFrame>
      <p:sp>
        <p:nvSpPr>
          <p:cNvPr id="6" name="AutoShape 4" descr="http://www.caminodesantiago.me/wp-content/uploads/Why-do-we-walk-the-camino-de-santiago.jpg"/>
          <p:cNvSpPr>
            <a:spLocks noChangeAspect="1" noChangeArrowheads="1"/>
          </p:cNvSpPr>
          <p:nvPr/>
        </p:nvSpPr>
        <p:spPr bwMode="auto">
          <a:xfrm>
            <a:off x="155575" y="-1233488"/>
            <a:ext cx="4305300" cy="2571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 name="Obdélník 1"/>
          <p:cNvSpPr/>
          <p:nvPr/>
        </p:nvSpPr>
        <p:spPr>
          <a:xfrm rot="16200000">
            <a:off x="8009105" y="4187736"/>
            <a:ext cx="1900457" cy="369332"/>
          </a:xfrm>
          <a:prstGeom prst="rect">
            <a:avLst/>
          </a:prstGeom>
        </p:spPr>
        <p:txBody>
          <a:bodyPr wrap="none">
            <a:spAutoFit/>
          </a:bodyPr>
          <a:lstStyle/>
          <a:p>
            <a:pPr>
              <a:spcBef>
                <a:spcPct val="0"/>
              </a:spcBef>
            </a:pPr>
            <a:r>
              <a:rPr lang="cs-CZ" spc="-100" dirty="0">
                <a:solidFill>
                  <a:srgbClr val="FFC000"/>
                </a:solidFill>
              </a:rPr>
              <a:t>karagios@gmail.com</a:t>
            </a:r>
            <a:endParaRPr lang="en-AU" spc="-100" dirty="0">
              <a:solidFill>
                <a:srgbClr val="FFC000"/>
              </a:solidFill>
            </a:endParaRPr>
          </a:p>
        </p:txBody>
      </p:sp>
      <p:pic>
        <p:nvPicPr>
          <p:cNvPr id="11" name="Picture 2" descr="http://manipalblog.com/wp-content/uploads/2012/01/Perfect-Teach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196752"/>
            <a:ext cx="4680520" cy="4998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79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
          <p:cNvGrpSpPr/>
          <p:nvPr/>
        </p:nvGrpSpPr>
        <p:grpSpPr>
          <a:xfrm>
            <a:off x="332876" y="1762093"/>
            <a:ext cx="8466795" cy="5116264"/>
            <a:chOff x="137137" y="1381184"/>
            <a:chExt cx="8466795" cy="5116264"/>
          </a:xfrm>
        </p:grpSpPr>
        <p:pic>
          <p:nvPicPr>
            <p:cNvPr id="3" name="Obrázek 2"/>
            <p:cNvPicPr>
              <a:picLocks noChangeAspect="1"/>
            </p:cNvPicPr>
            <p:nvPr/>
          </p:nvPicPr>
          <p:blipFill>
            <a:blip r:embed="rId2" cstate="print"/>
            <a:stretch>
              <a:fillRect/>
            </a:stretch>
          </p:blipFill>
          <p:spPr>
            <a:xfrm>
              <a:off x="137137" y="1985318"/>
              <a:ext cx="8023283" cy="3700273"/>
            </a:xfrm>
            <a:prstGeom prst="rect">
              <a:avLst/>
            </a:prstGeom>
          </p:spPr>
        </p:pic>
        <p:sp>
          <p:nvSpPr>
            <p:cNvPr id="4" name="TextovéPole 3"/>
            <p:cNvSpPr txBox="1"/>
            <p:nvPr/>
          </p:nvSpPr>
          <p:spPr>
            <a:xfrm>
              <a:off x="597693" y="4789289"/>
              <a:ext cx="2594610" cy="584775"/>
            </a:xfrm>
            <a:prstGeom prst="rect">
              <a:avLst/>
            </a:prstGeom>
            <a:noFill/>
          </p:spPr>
          <p:txBody>
            <a:bodyPr wrap="square" rtlCol="0">
              <a:spAutoFit/>
            </a:bodyPr>
            <a:lstStyle/>
            <a:p>
              <a:r>
                <a:rPr lang="cs-CZ" sz="3200" b="1" dirty="0"/>
                <a:t>HOW?</a:t>
              </a:r>
            </a:p>
          </p:txBody>
        </p:sp>
        <p:sp>
          <p:nvSpPr>
            <p:cNvPr id="5" name="TextovéPole 4"/>
            <p:cNvSpPr txBox="1"/>
            <p:nvPr/>
          </p:nvSpPr>
          <p:spPr>
            <a:xfrm>
              <a:off x="597693" y="2479044"/>
              <a:ext cx="2594610" cy="584775"/>
            </a:xfrm>
            <a:prstGeom prst="rect">
              <a:avLst/>
            </a:prstGeom>
            <a:noFill/>
          </p:spPr>
          <p:txBody>
            <a:bodyPr wrap="square" rtlCol="0">
              <a:spAutoFit/>
            </a:bodyPr>
            <a:lstStyle/>
            <a:p>
              <a:r>
                <a:rPr lang="cs-CZ" sz="3200" b="1" dirty="0"/>
                <a:t>WHAT?</a:t>
              </a:r>
            </a:p>
          </p:txBody>
        </p:sp>
        <p:sp>
          <p:nvSpPr>
            <p:cNvPr id="6" name="TextovéPole 5"/>
            <p:cNvSpPr txBox="1"/>
            <p:nvPr/>
          </p:nvSpPr>
          <p:spPr>
            <a:xfrm>
              <a:off x="3414712" y="5374064"/>
              <a:ext cx="2594610" cy="584775"/>
            </a:xfrm>
            <a:prstGeom prst="rect">
              <a:avLst/>
            </a:prstGeom>
            <a:noFill/>
          </p:spPr>
          <p:txBody>
            <a:bodyPr wrap="square" rtlCol="0">
              <a:spAutoFit/>
            </a:bodyPr>
            <a:lstStyle/>
            <a:p>
              <a:r>
                <a:rPr lang="cs-CZ" sz="3200" b="1" dirty="0"/>
                <a:t>WHAT IF?</a:t>
              </a:r>
            </a:p>
          </p:txBody>
        </p:sp>
        <p:sp>
          <p:nvSpPr>
            <p:cNvPr id="7" name="TextovéPole 6"/>
            <p:cNvSpPr txBox="1"/>
            <p:nvPr/>
          </p:nvSpPr>
          <p:spPr>
            <a:xfrm>
              <a:off x="3414712" y="1776531"/>
              <a:ext cx="2594610" cy="584775"/>
            </a:xfrm>
            <a:prstGeom prst="rect">
              <a:avLst/>
            </a:prstGeom>
            <a:noFill/>
          </p:spPr>
          <p:txBody>
            <a:bodyPr wrap="square" rtlCol="0">
              <a:spAutoFit/>
            </a:bodyPr>
            <a:lstStyle/>
            <a:p>
              <a:r>
                <a:rPr lang="cs-CZ" sz="3200" b="1" dirty="0"/>
                <a:t>WHERE?</a:t>
              </a:r>
            </a:p>
          </p:txBody>
        </p:sp>
        <p:sp>
          <p:nvSpPr>
            <p:cNvPr id="8" name="TextovéPole 7"/>
            <p:cNvSpPr txBox="1"/>
            <p:nvPr/>
          </p:nvSpPr>
          <p:spPr>
            <a:xfrm>
              <a:off x="6009322" y="1381184"/>
              <a:ext cx="2594610" cy="584775"/>
            </a:xfrm>
            <a:prstGeom prst="rect">
              <a:avLst/>
            </a:prstGeom>
            <a:noFill/>
          </p:spPr>
          <p:txBody>
            <a:bodyPr wrap="square" rtlCol="0">
              <a:spAutoFit/>
            </a:bodyPr>
            <a:lstStyle/>
            <a:p>
              <a:r>
                <a:rPr lang="cs-CZ" sz="3200" b="1" dirty="0"/>
                <a:t>WHEN?</a:t>
              </a:r>
            </a:p>
          </p:txBody>
        </p:sp>
        <p:sp>
          <p:nvSpPr>
            <p:cNvPr id="9" name="TextovéPole 8"/>
            <p:cNvSpPr txBox="1"/>
            <p:nvPr/>
          </p:nvSpPr>
          <p:spPr>
            <a:xfrm>
              <a:off x="6008535" y="5420230"/>
              <a:ext cx="2594610" cy="1077218"/>
            </a:xfrm>
            <a:prstGeom prst="rect">
              <a:avLst/>
            </a:prstGeom>
            <a:noFill/>
          </p:spPr>
          <p:txBody>
            <a:bodyPr wrap="square" rtlCol="0">
              <a:spAutoFit/>
            </a:bodyPr>
            <a:lstStyle/>
            <a:p>
              <a:r>
                <a:rPr lang="cs-CZ" sz="3200" b="1" dirty="0"/>
                <a:t>FOR WHAT REASON?</a:t>
              </a:r>
            </a:p>
          </p:txBody>
        </p:sp>
      </p:grpSp>
    </p:spTree>
    <p:extLst>
      <p:ext uri="{BB962C8B-B14F-4D97-AF65-F5344CB8AC3E}">
        <p14:creationId xmlns:p14="http://schemas.microsoft.com/office/powerpoint/2010/main" val="3795508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1781175" y="690562"/>
            <a:ext cx="5581650" cy="5476875"/>
          </a:xfrm>
          <a:prstGeom prst="rect">
            <a:avLst/>
          </a:prstGeom>
        </p:spPr>
      </p:pic>
    </p:spTree>
    <p:extLst>
      <p:ext uri="{BB962C8B-B14F-4D97-AF65-F5344CB8AC3E}">
        <p14:creationId xmlns:p14="http://schemas.microsoft.com/office/powerpoint/2010/main" val="1660030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learnersdictionary.com/media/ld/images/legacy_print_images/dic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3077" y="4778873"/>
            <a:ext cx="2857500" cy="15525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988" y="1529886"/>
            <a:ext cx="4867609" cy="2781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833104" y="1307844"/>
            <a:ext cx="2853099" cy="4247317"/>
          </a:xfrm>
          <a:prstGeom prst="rect">
            <a:avLst/>
          </a:prstGeom>
          <a:noFill/>
        </p:spPr>
        <p:txBody>
          <a:bodyPr wrap="square" rtlCol="0">
            <a:spAutoFit/>
          </a:bodyPr>
          <a:lstStyle/>
          <a:p>
            <a:r>
              <a:rPr lang="en-US" b="1" dirty="0"/>
              <a:t>1.</a:t>
            </a:r>
            <a:r>
              <a:rPr lang="en-US" dirty="0"/>
              <a:t> </a:t>
            </a:r>
            <a:r>
              <a:rPr lang="en-US" b="1" dirty="0"/>
              <a:t>Describe</a:t>
            </a:r>
          </a:p>
          <a:p>
            <a:r>
              <a:rPr lang="en-US" dirty="0"/>
              <a:t>(what do you see…)</a:t>
            </a:r>
            <a:endParaRPr lang="en-AU" dirty="0"/>
          </a:p>
          <a:p>
            <a:r>
              <a:rPr lang="en-US" b="1" dirty="0"/>
              <a:t>2. Compare</a:t>
            </a:r>
          </a:p>
          <a:p>
            <a:r>
              <a:rPr lang="en-US" dirty="0"/>
              <a:t>(similar to, different from…)</a:t>
            </a:r>
            <a:endParaRPr lang="en-AU" dirty="0"/>
          </a:p>
          <a:p>
            <a:r>
              <a:rPr lang="en-US" b="1" dirty="0"/>
              <a:t>3.</a:t>
            </a:r>
            <a:r>
              <a:rPr lang="en-US" dirty="0"/>
              <a:t> </a:t>
            </a:r>
            <a:r>
              <a:rPr lang="en-US" b="1" dirty="0"/>
              <a:t>Associate </a:t>
            </a:r>
          </a:p>
          <a:p>
            <a:r>
              <a:rPr lang="en-US" dirty="0"/>
              <a:t>(what comes up to your mind when…)</a:t>
            </a:r>
            <a:endParaRPr lang="en-AU" dirty="0"/>
          </a:p>
          <a:p>
            <a:r>
              <a:rPr lang="en-US" b="1" dirty="0"/>
              <a:t>4.</a:t>
            </a:r>
            <a:r>
              <a:rPr lang="en-US" dirty="0"/>
              <a:t> </a:t>
            </a:r>
            <a:r>
              <a:rPr lang="en-US" b="1" dirty="0"/>
              <a:t>Analyze</a:t>
            </a:r>
          </a:p>
          <a:p>
            <a:r>
              <a:rPr lang="en-US" dirty="0"/>
              <a:t>(single components…)</a:t>
            </a:r>
            <a:endParaRPr lang="en-AU" dirty="0"/>
          </a:p>
          <a:p>
            <a:r>
              <a:rPr lang="en-US" b="1" dirty="0"/>
              <a:t>5. Apply</a:t>
            </a:r>
          </a:p>
          <a:p>
            <a:r>
              <a:rPr lang="en-US" dirty="0"/>
              <a:t>(how can you use it…)</a:t>
            </a:r>
            <a:endParaRPr lang="en-AU" dirty="0"/>
          </a:p>
          <a:p>
            <a:r>
              <a:rPr lang="en-US" b="1" dirty="0"/>
              <a:t>6.</a:t>
            </a:r>
            <a:r>
              <a:rPr lang="en-US" dirty="0"/>
              <a:t> </a:t>
            </a:r>
            <a:r>
              <a:rPr lang="en-US" b="1" dirty="0"/>
              <a:t>Argument </a:t>
            </a:r>
          </a:p>
          <a:p>
            <a:r>
              <a:rPr lang="en-US" dirty="0"/>
              <a:t>(good/bad, like/dislike – support your arguments…)</a:t>
            </a:r>
            <a:endParaRPr lang="en-AU" dirty="0"/>
          </a:p>
          <a:p>
            <a:endParaRPr lang="en-AU" dirty="0"/>
          </a:p>
        </p:txBody>
      </p:sp>
      <p:sp>
        <p:nvSpPr>
          <p:cNvPr id="2" name="TextovéPole 1"/>
          <p:cNvSpPr txBox="1"/>
          <p:nvPr/>
        </p:nvSpPr>
        <p:spPr>
          <a:xfrm>
            <a:off x="526977" y="649807"/>
            <a:ext cx="4514850" cy="646331"/>
          </a:xfrm>
          <a:prstGeom prst="rect">
            <a:avLst/>
          </a:prstGeom>
          <a:noFill/>
        </p:spPr>
        <p:txBody>
          <a:bodyPr wrap="square" rtlCol="0">
            <a:spAutoFit/>
          </a:bodyPr>
          <a:lstStyle/>
          <a:p>
            <a:r>
              <a:rPr lang="cs-CZ" sz="3600" b="1" dirty="0"/>
              <a:t>DICE METHOD</a:t>
            </a:r>
          </a:p>
        </p:txBody>
      </p:sp>
    </p:spTree>
    <p:extLst>
      <p:ext uri="{BB962C8B-B14F-4D97-AF65-F5344CB8AC3E}">
        <p14:creationId xmlns:p14="http://schemas.microsoft.com/office/powerpoint/2010/main" val="180882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5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031" y="3942867"/>
            <a:ext cx="8136904" cy="707886"/>
          </a:xfrm>
          <a:prstGeom prst="rect">
            <a:avLst/>
          </a:prstGeom>
        </p:spPr>
        <p:txBody>
          <a:bodyPr wrap="square">
            <a:spAutoFit/>
          </a:bodyPr>
          <a:lstStyle/>
          <a:p>
            <a:r>
              <a:rPr lang="en-AU" sz="2000" b="1" dirty="0"/>
              <a:t>Annotation (Abstract) </a:t>
            </a:r>
            <a:r>
              <a:rPr lang="en-AU" sz="2000" dirty="0"/>
              <a:t>– provide the background info (goal, age of students, time…)</a:t>
            </a:r>
          </a:p>
        </p:txBody>
      </p:sp>
      <p:sp>
        <p:nvSpPr>
          <p:cNvPr id="5" name="Rectangle 4"/>
          <p:cNvSpPr/>
          <p:nvPr/>
        </p:nvSpPr>
        <p:spPr>
          <a:xfrm>
            <a:off x="275564" y="4736303"/>
            <a:ext cx="7992888" cy="1015663"/>
          </a:xfrm>
          <a:prstGeom prst="rect">
            <a:avLst/>
          </a:prstGeom>
        </p:spPr>
        <p:txBody>
          <a:bodyPr wrap="square">
            <a:spAutoFit/>
          </a:bodyPr>
          <a:lstStyle/>
          <a:p>
            <a:pPr algn="just"/>
            <a:r>
              <a:rPr lang="en-AU" sz="2000" b="1" dirty="0"/>
              <a:t>Analysis</a:t>
            </a:r>
            <a:r>
              <a:rPr lang="en-AU" sz="2000" dirty="0"/>
              <a:t> – of the video (problematic section…). What methods did you use to achieve the goal? Did students use higher order thinking skills? Were the tasks appropriate according to students needs?</a:t>
            </a:r>
          </a:p>
        </p:txBody>
      </p:sp>
      <p:sp>
        <p:nvSpPr>
          <p:cNvPr id="6" name="Rectangle 5"/>
          <p:cNvSpPr/>
          <p:nvPr/>
        </p:nvSpPr>
        <p:spPr>
          <a:xfrm>
            <a:off x="275564" y="5837516"/>
            <a:ext cx="7560840" cy="400110"/>
          </a:xfrm>
          <a:prstGeom prst="rect">
            <a:avLst/>
          </a:prstGeom>
        </p:spPr>
        <p:txBody>
          <a:bodyPr wrap="square">
            <a:spAutoFit/>
          </a:bodyPr>
          <a:lstStyle/>
          <a:p>
            <a:r>
              <a:rPr lang="en-AU" sz="2000" b="1" dirty="0"/>
              <a:t>Alternation</a:t>
            </a:r>
            <a:r>
              <a:rPr lang="en-AU" sz="2000" dirty="0"/>
              <a:t> – sharing the ideas, what could be done next time....</a:t>
            </a:r>
          </a:p>
        </p:txBody>
      </p:sp>
      <p:pic>
        <p:nvPicPr>
          <p:cNvPr id="1026" name="Picture 2" descr="Výsledek obrázku pro CLASSROOM OBSERV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664" y="396580"/>
            <a:ext cx="4510226" cy="253700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75564" y="3395652"/>
            <a:ext cx="1763624" cy="461665"/>
          </a:xfrm>
          <a:prstGeom prst="rect">
            <a:avLst/>
          </a:prstGeom>
        </p:spPr>
        <p:txBody>
          <a:bodyPr wrap="none">
            <a:spAutoFit/>
          </a:bodyPr>
          <a:lstStyle/>
          <a:p>
            <a:r>
              <a:rPr lang="en-AU" sz="2400" b="1" dirty="0" smtClean="0"/>
              <a:t>3A METHOD</a:t>
            </a:r>
            <a:endParaRPr lang="cs-CZ" sz="2400" dirty="0"/>
          </a:p>
        </p:txBody>
      </p:sp>
      <p:sp>
        <p:nvSpPr>
          <p:cNvPr id="3" name="Rectangle 2"/>
          <p:cNvSpPr/>
          <p:nvPr/>
        </p:nvSpPr>
        <p:spPr>
          <a:xfrm>
            <a:off x="2376987" y="2471917"/>
            <a:ext cx="2525243" cy="461665"/>
          </a:xfrm>
          <a:prstGeom prst="rect">
            <a:avLst/>
          </a:prstGeom>
        </p:spPr>
        <p:txBody>
          <a:bodyPr wrap="none">
            <a:spAutoFit/>
          </a:bodyPr>
          <a:lstStyle/>
          <a:p>
            <a:r>
              <a:rPr lang="en-AU" sz="2400" b="1" i="1" dirty="0" smtClean="0">
                <a:solidFill>
                  <a:srgbClr val="0070C0"/>
                </a:solidFill>
                <a:effectLst>
                  <a:outerShdw blurRad="38100" dist="38100" dir="2700000" algn="tl">
                    <a:srgbClr val="000000">
                      <a:alpha val="43137"/>
                    </a:srgbClr>
                  </a:outerShdw>
                </a:effectLst>
              </a:rPr>
              <a:t>CLASSROOM VISIT</a:t>
            </a:r>
            <a:endParaRPr lang="cs-CZ" sz="2400" i="1" dirty="0">
              <a:solidFill>
                <a:srgbClr val="0070C0"/>
              </a:solidFill>
              <a:effectLst>
                <a:outerShdw blurRad="38100" dist="38100" dir="2700000" algn="tl">
                  <a:srgbClr val="000000">
                    <a:alpha val="43137"/>
                  </a:srgbClr>
                </a:outerShdw>
              </a:effectLst>
            </a:endParaRPr>
          </a:p>
        </p:txBody>
      </p:sp>
      <p:sp>
        <p:nvSpPr>
          <p:cNvPr id="9" name="Rectangle 8"/>
          <p:cNvSpPr/>
          <p:nvPr/>
        </p:nvSpPr>
        <p:spPr>
          <a:xfrm>
            <a:off x="281031" y="2933580"/>
            <a:ext cx="3477042" cy="646331"/>
          </a:xfrm>
          <a:prstGeom prst="rect">
            <a:avLst/>
          </a:prstGeom>
        </p:spPr>
        <p:txBody>
          <a:bodyPr wrap="none">
            <a:spAutoFit/>
          </a:bodyPr>
          <a:lstStyle/>
          <a:p>
            <a:r>
              <a:rPr lang="cs-CZ" dirty="0">
                <a:hlinkClick r:id="rId3"/>
              </a:rPr>
              <a:t>http://</a:t>
            </a:r>
            <a:r>
              <a:rPr lang="cs-CZ" dirty="0" smtClean="0">
                <a:hlinkClick r:id="rId3"/>
              </a:rPr>
              <a:t>www.branajazyku.cz/english</a:t>
            </a:r>
            <a:endParaRPr lang="en-GB" dirty="0" smtClean="0"/>
          </a:p>
          <a:p>
            <a:endParaRPr lang="cs-CZ" dirty="0"/>
          </a:p>
        </p:txBody>
      </p:sp>
      <p:pic>
        <p:nvPicPr>
          <p:cNvPr id="1028" name="Picture 4" descr="Související obráze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2230" y="1803085"/>
            <a:ext cx="81915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03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578201"/>
            <a:ext cx="8145888" cy="1384995"/>
          </a:xfrm>
          <a:prstGeom prst="rect">
            <a:avLst/>
          </a:prstGeom>
        </p:spPr>
        <p:txBody>
          <a:bodyPr wrap="square">
            <a:spAutoFit/>
          </a:bodyPr>
          <a:lstStyle/>
          <a:p>
            <a:pPr algn="just"/>
            <a:r>
              <a:rPr lang="cs-CZ" sz="2800" b="1" dirty="0" err="1">
                <a:effectLst>
                  <a:outerShdw blurRad="38100" dist="38100" dir="2700000" algn="tl">
                    <a:srgbClr val="000000">
                      <a:alpha val="43137"/>
                    </a:srgbClr>
                  </a:outerShdw>
                </a:effectLst>
              </a:rPr>
              <a:t>Imagine</a:t>
            </a:r>
            <a:r>
              <a:rPr lang="cs-CZ" sz="2800" b="1" dirty="0">
                <a:effectLst>
                  <a:outerShdw blurRad="38100" dist="38100" dir="2700000" algn="tl">
                    <a:srgbClr val="000000">
                      <a:alpha val="43137"/>
                    </a:srgbClr>
                  </a:outerShdw>
                </a:effectLst>
              </a:rPr>
              <a:t> </a:t>
            </a:r>
            <a:r>
              <a:rPr lang="cs-CZ" sz="2800" b="1" dirty="0" err="1">
                <a:effectLst>
                  <a:outerShdw blurRad="38100" dist="38100" dir="2700000" algn="tl">
                    <a:srgbClr val="000000">
                      <a:alpha val="43137"/>
                    </a:srgbClr>
                  </a:outerShdw>
                </a:effectLst>
              </a:rPr>
              <a:t>you</a:t>
            </a:r>
            <a:r>
              <a:rPr lang="cs-CZ" sz="2800" b="1" dirty="0">
                <a:effectLst>
                  <a:outerShdw blurRad="38100" dist="38100" dir="2700000" algn="tl">
                    <a:srgbClr val="000000">
                      <a:alpha val="43137"/>
                    </a:srgbClr>
                  </a:outerShdw>
                </a:effectLst>
              </a:rPr>
              <a:t> live in a Chicago </a:t>
            </a:r>
            <a:r>
              <a:rPr lang="cs-CZ" sz="2800" b="1" dirty="0" err="1">
                <a:effectLst>
                  <a:outerShdw blurRad="38100" dist="38100" dir="2700000" algn="tl">
                    <a:srgbClr val="000000">
                      <a:alpha val="43137"/>
                    </a:srgbClr>
                  </a:outerShdw>
                </a:effectLst>
              </a:rPr>
              <a:t>of</a:t>
            </a:r>
            <a:r>
              <a:rPr lang="cs-CZ" sz="2800" b="1" dirty="0">
                <a:effectLst>
                  <a:outerShdw blurRad="38100" dist="38100" dir="2700000" algn="tl">
                    <a:srgbClr val="000000">
                      <a:alpha val="43137"/>
                    </a:srgbClr>
                  </a:outerShdw>
                </a:effectLst>
              </a:rPr>
              <a:t> </a:t>
            </a:r>
            <a:r>
              <a:rPr lang="cs-CZ" sz="2800" b="1" dirty="0" err="1">
                <a:effectLst>
                  <a:outerShdw blurRad="38100" dist="38100" dir="2700000" algn="tl">
                    <a:srgbClr val="000000">
                      <a:alpha val="43137"/>
                    </a:srgbClr>
                  </a:outerShdw>
                </a:effectLst>
              </a:rPr>
              <a:t>the</a:t>
            </a:r>
            <a:r>
              <a:rPr lang="cs-CZ" sz="2800" b="1" dirty="0">
                <a:effectLst>
                  <a:outerShdw blurRad="38100" dist="38100" dir="2700000" algn="tl">
                    <a:srgbClr val="000000">
                      <a:alpha val="43137"/>
                    </a:srgbClr>
                  </a:outerShdw>
                </a:effectLst>
              </a:rPr>
              <a:t> 19th </a:t>
            </a:r>
            <a:r>
              <a:rPr lang="cs-CZ" sz="2800" b="1" dirty="0" err="1">
                <a:effectLst>
                  <a:outerShdw blurRad="38100" dist="38100" dir="2700000" algn="tl">
                    <a:srgbClr val="000000">
                      <a:alpha val="43137"/>
                    </a:srgbClr>
                  </a:outerShdw>
                </a:effectLst>
              </a:rPr>
              <a:t>century</a:t>
            </a:r>
            <a:r>
              <a:rPr lang="cs-CZ" sz="2800" b="1" dirty="0">
                <a:effectLst>
                  <a:outerShdw blurRad="38100" dist="38100" dir="2700000" algn="tl">
                    <a:srgbClr val="000000">
                      <a:alpha val="43137"/>
                    </a:srgbClr>
                  </a:outerShdw>
                </a:effectLst>
              </a:rPr>
              <a:t> and </a:t>
            </a:r>
          </a:p>
          <a:p>
            <a:pPr algn="just"/>
            <a:r>
              <a:rPr lang="cs-CZ" sz="2800" b="1" dirty="0" err="1">
                <a:effectLst>
                  <a:outerShdw blurRad="38100" dist="38100" dir="2700000" algn="tl">
                    <a:srgbClr val="000000">
                      <a:alpha val="43137"/>
                    </a:srgbClr>
                  </a:outerShdw>
                </a:effectLst>
              </a:rPr>
              <a:t>you</a:t>
            </a:r>
            <a:r>
              <a:rPr lang="cs-CZ" sz="2800" b="1" dirty="0">
                <a:effectLst>
                  <a:outerShdw blurRad="38100" dist="38100" dir="2700000" algn="tl">
                    <a:srgbClr val="000000">
                      <a:alpha val="43137"/>
                    </a:srgbClr>
                  </a:outerShdw>
                </a:effectLst>
              </a:rPr>
              <a:t> are </a:t>
            </a:r>
            <a:r>
              <a:rPr lang="cs-CZ" sz="2800" b="1" dirty="0" err="1">
                <a:effectLst>
                  <a:outerShdw blurRad="38100" dist="38100" dir="2700000" algn="tl">
                    <a:srgbClr val="000000">
                      <a:alpha val="43137"/>
                    </a:srgbClr>
                  </a:outerShdw>
                </a:effectLst>
              </a:rPr>
              <a:t>asked</a:t>
            </a:r>
            <a:r>
              <a:rPr lang="cs-CZ" sz="2800" b="1" dirty="0">
                <a:effectLst>
                  <a:outerShdw blurRad="38100" dist="38100" dir="2700000" algn="tl">
                    <a:srgbClr val="000000">
                      <a:alpha val="43137"/>
                    </a:srgbClr>
                  </a:outerShdw>
                </a:effectLst>
              </a:rPr>
              <a:t> to </a:t>
            </a:r>
            <a:r>
              <a:rPr lang="cs-CZ" sz="2800" b="1" dirty="0" err="1">
                <a:effectLst>
                  <a:outerShdw blurRad="38100" dist="38100" dir="2700000" algn="tl">
                    <a:srgbClr val="000000">
                      <a:alpha val="43137"/>
                    </a:srgbClr>
                  </a:outerShdw>
                </a:effectLst>
              </a:rPr>
              <a:t>spend</a:t>
            </a:r>
            <a:r>
              <a:rPr lang="cs-CZ" sz="2800" b="1" dirty="0">
                <a:effectLst>
                  <a:outerShdw blurRad="38100" dist="38100" dir="2700000" algn="tl">
                    <a:srgbClr val="000000">
                      <a:alpha val="43137"/>
                    </a:srgbClr>
                  </a:outerShdw>
                </a:effectLst>
              </a:rPr>
              <a:t> </a:t>
            </a:r>
            <a:r>
              <a:rPr lang="cs-CZ" sz="2800" b="1" dirty="0" err="1">
                <a:effectLst>
                  <a:outerShdw blurRad="38100" dist="38100" dir="2700000" algn="tl">
                    <a:srgbClr val="000000">
                      <a:alpha val="43137"/>
                    </a:srgbClr>
                  </a:outerShdw>
                </a:effectLst>
              </a:rPr>
              <a:t>financial</a:t>
            </a:r>
            <a:r>
              <a:rPr lang="cs-CZ" sz="2800" b="1" dirty="0">
                <a:effectLst>
                  <a:outerShdw blurRad="38100" dist="38100" dir="2700000" algn="tl">
                    <a:srgbClr val="000000">
                      <a:alpha val="43137"/>
                    </a:srgbClr>
                  </a:outerShdw>
                </a:effectLst>
              </a:rPr>
              <a:t> </a:t>
            </a:r>
            <a:r>
              <a:rPr lang="cs-CZ" sz="2800" b="1" dirty="0" err="1">
                <a:effectLst>
                  <a:outerShdw blurRad="38100" dist="38100" dir="2700000" algn="tl">
                    <a:srgbClr val="000000">
                      <a:alpha val="43137"/>
                    </a:srgbClr>
                  </a:outerShdw>
                </a:effectLst>
              </a:rPr>
              <a:t>resources</a:t>
            </a:r>
            <a:r>
              <a:rPr lang="cs-CZ" sz="2800" b="1" dirty="0">
                <a:effectLst>
                  <a:outerShdw blurRad="38100" dist="38100" dir="2700000" algn="tl">
                    <a:srgbClr val="000000">
                      <a:alpha val="43137"/>
                    </a:srgbClr>
                  </a:outerShdw>
                </a:effectLst>
              </a:rPr>
              <a:t> on </a:t>
            </a:r>
            <a:r>
              <a:rPr lang="cs-CZ" sz="2800" b="1" dirty="0" err="1">
                <a:effectLst>
                  <a:outerShdw blurRad="38100" dist="38100" dir="2700000" algn="tl">
                    <a:srgbClr val="000000">
                      <a:alpha val="43137"/>
                    </a:srgbClr>
                  </a:outerShdw>
                </a:effectLst>
              </a:rPr>
              <a:t>one</a:t>
            </a:r>
            <a:r>
              <a:rPr lang="cs-CZ" sz="2800" b="1" dirty="0">
                <a:effectLst>
                  <a:outerShdw blurRad="38100" dist="38100" dir="2700000" algn="tl">
                    <a:srgbClr val="000000">
                      <a:alpha val="43137"/>
                    </a:srgbClr>
                  </a:outerShdw>
                </a:effectLst>
              </a:rPr>
              <a:t> </a:t>
            </a:r>
          </a:p>
          <a:p>
            <a:pPr algn="just"/>
            <a:r>
              <a:rPr lang="cs-CZ" sz="2800" b="1" dirty="0" err="1">
                <a:effectLst>
                  <a:outerShdw blurRad="38100" dist="38100" dir="2700000" algn="tl">
                    <a:srgbClr val="000000">
                      <a:alpha val="43137"/>
                    </a:srgbClr>
                  </a:outerShdw>
                </a:effectLst>
              </a:rPr>
              <a:t>programme</a:t>
            </a:r>
            <a:r>
              <a:rPr lang="cs-CZ" sz="2800" b="1" dirty="0">
                <a:effectLst>
                  <a:outerShdw blurRad="38100" dist="38100" dir="2700000" algn="tl">
                    <a:srgbClr val="000000">
                      <a:alpha val="43137"/>
                    </a:srgbClr>
                  </a:outerShdw>
                </a:effectLst>
              </a:rPr>
              <a:t>. </a:t>
            </a:r>
            <a:r>
              <a:rPr lang="cs-CZ" sz="2800" b="1" dirty="0" err="1">
                <a:effectLst>
                  <a:outerShdw blurRad="38100" dist="38100" dir="2700000" algn="tl">
                    <a:srgbClr val="000000">
                      <a:alpha val="43137"/>
                    </a:srgbClr>
                  </a:outerShdw>
                </a:effectLst>
              </a:rPr>
              <a:t>What</a:t>
            </a:r>
            <a:r>
              <a:rPr lang="cs-CZ" sz="2800" b="1" dirty="0">
                <a:effectLst>
                  <a:outerShdw blurRad="38100" dist="38100" dir="2700000" algn="tl">
                    <a:srgbClr val="000000">
                      <a:alpha val="43137"/>
                    </a:srgbClr>
                  </a:outerShdw>
                </a:effectLst>
              </a:rPr>
              <a:t> area </a:t>
            </a:r>
            <a:r>
              <a:rPr lang="cs-CZ" sz="2800" b="1" dirty="0" err="1">
                <a:effectLst>
                  <a:outerShdw blurRad="38100" dist="38100" dir="2700000" algn="tl">
                    <a:srgbClr val="000000">
                      <a:alpha val="43137"/>
                    </a:srgbClr>
                  </a:outerShdw>
                </a:effectLst>
              </a:rPr>
              <a:t>would</a:t>
            </a:r>
            <a:r>
              <a:rPr lang="cs-CZ" sz="2800" b="1" dirty="0">
                <a:effectLst>
                  <a:outerShdw blurRad="38100" dist="38100" dir="2700000" algn="tl">
                    <a:srgbClr val="000000">
                      <a:alpha val="43137"/>
                    </a:srgbClr>
                  </a:outerShdw>
                </a:effectLst>
              </a:rPr>
              <a:t> </a:t>
            </a:r>
            <a:r>
              <a:rPr lang="cs-CZ" sz="2800" b="1" dirty="0" err="1">
                <a:effectLst>
                  <a:outerShdw blurRad="38100" dist="38100" dir="2700000" algn="tl">
                    <a:srgbClr val="000000">
                      <a:alpha val="43137"/>
                    </a:srgbClr>
                  </a:outerShdw>
                </a:effectLst>
              </a:rPr>
              <a:t>you</a:t>
            </a:r>
            <a:r>
              <a:rPr lang="cs-CZ" sz="2800" b="1" dirty="0">
                <a:effectLst>
                  <a:outerShdw blurRad="38100" dist="38100" dir="2700000" algn="tl">
                    <a:srgbClr val="000000">
                      <a:alpha val="43137"/>
                    </a:srgbClr>
                  </a:outerShdw>
                </a:effectLst>
              </a:rPr>
              <a:t> </a:t>
            </a:r>
            <a:r>
              <a:rPr lang="cs-CZ" sz="2800" b="1" dirty="0" err="1">
                <a:effectLst>
                  <a:outerShdw blurRad="38100" dist="38100" dir="2700000" algn="tl">
                    <a:srgbClr val="000000">
                      <a:alpha val="43137"/>
                    </a:srgbClr>
                  </a:outerShdw>
                </a:effectLst>
              </a:rPr>
              <a:t>focuse</a:t>
            </a:r>
            <a:r>
              <a:rPr lang="cs-CZ" sz="2800" b="1" dirty="0">
                <a:effectLst>
                  <a:outerShdw blurRad="38100" dist="38100" dir="2700000" algn="tl">
                    <a:srgbClr val="000000">
                      <a:alpha val="43137"/>
                    </a:srgbClr>
                  </a:outerShdw>
                </a:effectLst>
              </a:rPr>
              <a:t> on?</a:t>
            </a:r>
            <a:endParaRPr lang="cs-CZ" sz="2800" dirty="0">
              <a:effectLst>
                <a:outerShdw blurRad="38100" dist="38100" dir="2700000" algn="tl">
                  <a:srgbClr val="000000">
                    <a:alpha val="43137"/>
                  </a:srgbClr>
                </a:outerShdw>
              </a:effectLst>
            </a:endParaRPr>
          </a:p>
        </p:txBody>
      </p:sp>
      <p:pic>
        <p:nvPicPr>
          <p:cNvPr id="1026" name="Picture 2" descr="Image result for chicaGO 19TH CENTU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313" y="2572555"/>
            <a:ext cx="5391150" cy="33432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07704" y="6200004"/>
            <a:ext cx="5814392" cy="646331"/>
          </a:xfrm>
          <a:prstGeom prst="rect">
            <a:avLst/>
          </a:prstGeom>
        </p:spPr>
        <p:txBody>
          <a:bodyPr wrap="square">
            <a:spAutoFit/>
          </a:bodyPr>
          <a:lstStyle/>
          <a:p>
            <a:r>
              <a:rPr lang="cs-CZ" dirty="0">
                <a:hlinkClick r:id="rId3"/>
              </a:rPr>
              <a:t>https://</a:t>
            </a:r>
            <a:r>
              <a:rPr lang="cs-CZ" dirty="0" smtClean="0">
                <a:hlinkClick r:id="rId3"/>
              </a:rPr>
              <a:t>www.youtube.com/watch?v=5p3RAkRNLpU</a:t>
            </a:r>
            <a:endParaRPr lang="en-GB" dirty="0" smtClean="0"/>
          </a:p>
          <a:p>
            <a:endParaRPr lang="cs-CZ" dirty="0"/>
          </a:p>
        </p:txBody>
      </p:sp>
    </p:spTree>
    <p:extLst>
      <p:ext uri="{BB962C8B-B14F-4D97-AF65-F5344CB8AC3E}">
        <p14:creationId xmlns:p14="http://schemas.microsoft.com/office/powerpoint/2010/main" val="1602676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6478" y="3645024"/>
            <a:ext cx="7541905" cy="2246769"/>
          </a:xfrm>
          <a:prstGeom prst="rect">
            <a:avLst/>
          </a:prstGeom>
        </p:spPr>
        <p:txBody>
          <a:bodyPr wrap="square">
            <a:spAutoFit/>
          </a:bodyPr>
          <a:lstStyle/>
          <a:p>
            <a:pPr algn="just"/>
            <a:r>
              <a:rPr lang="en-US" sz="2000" i="1" dirty="0"/>
              <a:t>Think of a town </a:t>
            </a:r>
            <a:r>
              <a:rPr lang="en-US" sz="2000" i="1" dirty="0" err="1"/>
              <a:t>centre</a:t>
            </a:r>
            <a:r>
              <a:rPr lang="en-US" sz="2000" i="1" dirty="0"/>
              <a:t> where there is too much traffic. In twos, think of three alternative solutions to this problem. List the advantages and disadvantages of each alternative. Then decide which alternative would be the cheapest one, the most innovative one, the most environmentally friendly one. Report your decisions to another pair / group / the class, and discuss with them which solution would be the best one to put forward to the local government.</a:t>
            </a:r>
          </a:p>
        </p:txBody>
      </p:sp>
      <p:pic>
        <p:nvPicPr>
          <p:cNvPr id="2054" name="Picture 6" descr="Výsledek obrázku pro busy traff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79" y="1070708"/>
            <a:ext cx="2808312" cy="18675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0363" y="545658"/>
            <a:ext cx="2407197" cy="400110"/>
          </a:xfrm>
          <a:prstGeom prst="rect">
            <a:avLst/>
          </a:prstGeom>
        </p:spPr>
        <p:txBody>
          <a:bodyPr wrap="none">
            <a:spAutoFit/>
          </a:bodyPr>
          <a:lstStyle/>
          <a:p>
            <a:r>
              <a:rPr lang="en-US" sz="2000" b="1" dirty="0"/>
              <a:t>Problem-solving task</a:t>
            </a:r>
          </a:p>
        </p:txBody>
      </p:sp>
      <p:pic>
        <p:nvPicPr>
          <p:cNvPr id="9" name="Picture 8" descr="Výsledek obrázku pro traffic sig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1232817"/>
            <a:ext cx="1928747" cy="1705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05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407" y="1220824"/>
            <a:ext cx="4572000" cy="2554545"/>
          </a:xfrm>
          <a:prstGeom prst="rect">
            <a:avLst/>
          </a:prstGeom>
        </p:spPr>
        <p:txBody>
          <a:bodyPr>
            <a:spAutoFit/>
          </a:bodyPr>
          <a:lstStyle/>
          <a:p>
            <a:pPr marL="342900" indent="-342900">
              <a:buFont typeface="+mj-lt"/>
              <a:buAutoNum type="arabicPeriod"/>
            </a:pPr>
            <a:r>
              <a:rPr lang="en-AU" sz="2000" dirty="0"/>
              <a:t>Does the activity engage learners' interest?</a:t>
            </a:r>
          </a:p>
          <a:p>
            <a:pPr marL="342900" indent="-342900">
              <a:buFont typeface="+mj-lt"/>
              <a:buAutoNum type="arabicPeriod"/>
            </a:pPr>
            <a:r>
              <a:rPr lang="en-AU" sz="2000" dirty="0"/>
              <a:t>Is there a primary focus on meaning?</a:t>
            </a:r>
          </a:p>
          <a:p>
            <a:pPr marL="342900" indent="-342900">
              <a:buFont typeface="+mj-lt"/>
              <a:buAutoNum type="arabicPeriod"/>
            </a:pPr>
            <a:r>
              <a:rPr lang="en-AU" sz="2000" dirty="0"/>
              <a:t>Is there a clear goal or an outcome?</a:t>
            </a:r>
          </a:p>
          <a:p>
            <a:pPr marL="342900" indent="-342900">
              <a:buFont typeface="+mj-lt"/>
              <a:buAutoNum type="arabicPeriod"/>
            </a:pPr>
            <a:r>
              <a:rPr lang="en-AU" sz="2000" dirty="0"/>
              <a:t>Is success judged in terms of outcome?</a:t>
            </a:r>
          </a:p>
          <a:p>
            <a:pPr marL="342900" indent="-342900">
              <a:buFont typeface="+mj-lt"/>
              <a:buAutoNum type="arabicPeriod"/>
            </a:pPr>
            <a:r>
              <a:rPr lang="en-AU" sz="2000" dirty="0"/>
              <a:t>Is completion a priority?</a:t>
            </a:r>
          </a:p>
          <a:p>
            <a:pPr marL="342900" indent="-342900">
              <a:buFont typeface="+mj-lt"/>
              <a:buAutoNum type="arabicPeriod"/>
            </a:pPr>
            <a:r>
              <a:rPr lang="en-AU" sz="2000" dirty="0"/>
              <a:t>Does the activity relate to real world activities?'</a:t>
            </a:r>
          </a:p>
        </p:txBody>
      </p:sp>
      <p:sp>
        <p:nvSpPr>
          <p:cNvPr id="3" name="Rectangle 2"/>
          <p:cNvSpPr/>
          <p:nvPr/>
        </p:nvSpPr>
        <p:spPr>
          <a:xfrm>
            <a:off x="4118495" y="6600237"/>
            <a:ext cx="5742384" cy="330860"/>
          </a:xfrm>
          <a:prstGeom prst="rect">
            <a:avLst/>
          </a:prstGeom>
        </p:spPr>
        <p:txBody>
          <a:bodyPr wrap="square">
            <a:spAutoFit/>
          </a:bodyPr>
          <a:lstStyle/>
          <a:p>
            <a:r>
              <a:rPr lang="en-US" sz="1050" dirty="0">
                <a:hlinkClick r:id="rId3"/>
              </a:rPr>
              <a:t>https://www.teachingenglish.org.uk/article/criteria-identifying-tasks-tbl</a:t>
            </a:r>
            <a:endParaRPr lang="en-US" sz="1050" dirty="0"/>
          </a:p>
          <a:p>
            <a:endParaRPr lang="en-US" sz="500" dirty="0"/>
          </a:p>
        </p:txBody>
      </p:sp>
      <p:sp>
        <p:nvSpPr>
          <p:cNvPr id="4" name="Rectangle 3"/>
          <p:cNvSpPr/>
          <p:nvPr/>
        </p:nvSpPr>
        <p:spPr>
          <a:xfrm>
            <a:off x="2596952" y="364594"/>
            <a:ext cx="3692036" cy="400110"/>
          </a:xfrm>
          <a:prstGeom prst="rect">
            <a:avLst/>
          </a:prstGeom>
        </p:spPr>
        <p:txBody>
          <a:bodyPr wrap="none">
            <a:spAutoFit/>
          </a:bodyPr>
          <a:lstStyle/>
          <a:p>
            <a:r>
              <a:rPr lang="en-US" sz="2000" b="1" dirty="0"/>
              <a:t> ‘PLANNING A CLASS NIGHT OUT'</a:t>
            </a:r>
          </a:p>
        </p:txBody>
      </p:sp>
      <p:sp>
        <p:nvSpPr>
          <p:cNvPr id="5" name="Rectangle 4"/>
          <p:cNvSpPr/>
          <p:nvPr/>
        </p:nvSpPr>
        <p:spPr>
          <a:xfrm>
            <a:off x="4867707" y="1244916"/>
            <a:ext cx="3744416" cy="1077218"/>
          </a:xfrm>
          <a:prstGeom prst="rect">
            <a:avLst/>
          </a:prstGeom>
        </p:spPr>
        <p:txBody>
          <a:bodyPr wrap="square">
            <a:spAutoFit/>
          </a:bodyPr>
          <a:lstStyle/>
          <a:p>
            <a:r>
              <a:rPr lang="en-US" sz="1600" i="1" dirty="0">
                <a:solidFill>
                  <a:schemeClr val="accent1">
                    <a:lumMod val="75000"/>
                  </a:schemeClr>
                </a:solidFill>
              </a:rPr>
              <a:t>I think the lesson would certainly engage my learners' interest, especially if they knew they would actually be going on the chosen night out, so  Yes.</a:t>
            </a:r>
          </a:p>
        </p:txBody>
      </p:sp>
      <p:sp>
        <p:nvSpPr>
          <p:cNvPr id="6" name="Rectangle 5"/>
          <p:cNvSpPr/>
          <p:nvPr/>
        </p:nvSpPr>
        <p:spPr>
          <a:xfrm>
            <a:off x="4915171" y="2514638"/>
            <a:ext cx="3649488" cy="830997"/>
          </a:xfrm>
          <a:prstGeom prst="rect">
            <a:avLst/>
          </a:prstGeom>
        </p:spPr>
        <p:txBody>
          <a:bodyPr wrap="square">
            <a:spAutoFit/>
          </a:bodyPr>
          <a:lstStyle/>
          <a:p>
            <a:r>
              <a:rPr lang="en-US" sz="1600" i="1" dirty="0">
                <a:solidFill>
                  <a:schemeClr val="accent1">
                    <a:lumMod val="75000"/>
                  </a:schemeClr>
                </a:solidFill>
              </a:rPr>
              <a:t>Learners have strong preferences about nights out and would definitely be meaning what they say, so Yes </a:t>
            </a:r>
          </a:p>
        </p:txBody>
      </p:sp>
      <p:sp>
        <p:nvSpPr>
          <p:cNvPr id="7" name="Rectangle 6"/>
          <p:cNvSpPr/>
          <p:nvPr/>
        </p:nvSpPr>
        <p:spPr>
          <a:xfrm>
            <a:off x="-66828" y="3775369"/>
            <a:ext cx="8612123" cy="830997"/>
          </a:xfrm>
          <a:prstGeom prst="rect">
            <a:avLst/>
          </a:prstGeom>
        </p:spPr>
        <p:txBody>
          <a:bodyPr wrap="square">
            <a:spAutoFit/>
          </a:bodyPr>
          <a:lstStyle/>
          <a:p>
            <a:r>
              <a:rPr lang="en-US" sz="1600" i="1" dirty="0">
                <a:solidFill>
                  <a:schemeClr val="accent1">
                    <a:lumMod val="75000"/>
                  </a:schemeClr>
                </a:solidFill>
              </a:rPr>
              <a:t>The first outcome for each pair is their finished plan for the night out, (which must be complete before they tell the class about it so the class can vote on the best plan) and a second outcome might be the real-world night out, so a confident Yes to 3-6)</a:t>
            </a:r>
          </a:p>
        </p:txBody>
      </p:sp>
      <p:pic>
        <p:nvPicPr>
          <p:cNvPr id="3074" name="Picture 2" descr="Související obráze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299" y="4539011"/>
            <a:ext cx="2390775" cy="1905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10952" y="6600237"/>
            <a:ext cx="5598368" cy="407804"/>
          </a:xfrm>
          <a:prstGeom prst="rect">
            <a:avLst/>
          </a:prstGeom>
        </p:spPr>
        <p:txBody>
          <a:bodyPr wrap="square">
            <a:spAutoFit/>
          </a:bodyPr>
          <a:lstStyle/>
          <a:p>
            <a:r>
              <a:rPr lang="en-US" sz="1050" dirty="0">
                <a:hlinkClick r:id="rId5"/>
              </a:rPr>
              <a:t>https://www.teachingenglish.org.uk/article/task-based-speaking</a:t>
            </a:r>
            <a:endParaRPr lang="en-US" sz="1050" dirty="0"/>
          </a:p>
          <a:p>
            <a:endParaRPr lang="en-US" sz="1000" dirty="0"/>
          </a:p>
        </p:txBody>
      </p:sp>
      <p:sp>
        <p:nvSpPr>
          <p:cNvPr id="9" name="AutoShape 4" descr="Výsledek obrázku pro concert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Výsledek obrázku pro concert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Výsledek obrázku pro concert clip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5"/>
          <p:cNvSpPr/>
          <p:nvPr/>
        </p:nvSpPr>
        <p:spPr>
          <a:xfrm>
            <a:off x="1619672" y="642337"/>
            <a:ext cx="6335581" cy="400110"/>
          </a:xfrm>
          <a:prstGeom prst="rect">
            <a:avLst/>
          </a:prstGeom>
        </p:spPr>
        <p:txBody>
          <a:bodyPr wrap="none">
            <a:spAutoFit/>
          </a:bodyPr>
          <a:lstStyle/>
          <a:p>
            <a:r>
              <a:rPr lang="en-US" sz="2000" b="1" dirty="0"/>
              <a:t>Criteria for your task – questions you should ask yourself:</a:t>
            </a:r>
          </a:p>
        </p:txBody>
      </p:sp>
      <p:sp>
        <p:nvSpPr>
          <p:cNvPr id="10" name="Obdélník 9"/>
          <p:cNvSpPr/>
          <p:nvPr/>
        </p:nvSpPr>
        <p:spPr>
          <a:xfrm>
            <a:off x="196124" y="5013176"/>
            <a:ext cx="5365638" cy="646331"/>
          </a:xfrm>
          <a:prstGeom prst="rect">
            <a:avLst/>
          </a:prstGeom>
        </p:spPr>
        <p:txBody>
          <a:bodyPr wrap="square">
            <a:spAutoFit/>
          </a:bodyPr>
          <a:lstStyle/>
          <a:p>
            <a:r>
              <a:rPr lang="en-US" b="1" dirty="0">
                <a:hlinkClick r:id="rId5"/>
              </a:rPr>
              <a:t>Click for the Lesson </a:t>
            </a:r>
            <a:r>
              <a:rPr lang="en-US" b="1" dirty="0" err="1">
                <a:hlinkClick r:id="rId5"/>
              </a:rPr>
              <a:t>Plan_Planning</a:t>
            </a:r>
            <a:r>
              <a:rPr lang="en-US" b="1" dirty="0">
                <a:hlinkClick r:id="rId5"/>
              </a:rPr>
              <a:t> a Class Night Out</a:t>
            </a:r>
            <a:endParaRPr lang="cs-CZ" b="1" dirty="0"/>
          </a:p>
          <a:p>
            <a:endParaRPr lang="cs-CZ" dirty="0"/>
          </a:p>
        </p:txBody>
      </p:sp>
      <p:sp>
        <p:nvSpPr>
          <p:cNvPr id="15" name="Rectangle 14"/>
          <p:cNvSpPr/>
          <p:nvPr/>
        </p:nvSpPr>
        <p:spPr>
          <a:xfrm>
            <a:off x="140105" y="5782970"/>
            <a:ext cx="7488832" cy="584775"/>
          </a:xfrm>
          <a:prstGeom prst="rect">
            <a:avLst/>
          </a:prstGeom>
        </p:spPr>
        <p:txBody>
          <a:bodyPr wrap="square">
            <a:spAutoFit/>
          </a:bodyPr>
          <a:lstStyle/>
          <a:p>
            <a:r>
              <a:rPr lang="en-US" sz="1600" dirty="0">
                <a:hlinkClick r:id="rId6"/>
              </a:rPr>
              <a:t>TBL: Lesson Examples and Analysis - The Budget and The Interview</a:t>
            </a:r>
            <a:endParaRPr lang="en-US" sz="1600" dirty="0"/>
          </a:p>
          <a:p>
            <a:endParaRPr lang="en-US" sz="1600" dirty="0"/>
          </a:p>
        </p:txBody>
      </p:sp>
    </p:spTree>
    <p:extLst>
      <p:ext uri="{BB962C8B-B14F-4D97-AF65-F5344CB8AC3E}">
        <p14:creationId xmlns:p14="http://schemas.microsoft.com/office/powerpoint/2010/main" val="36132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hstech.org/wp-content/uploads/2013/06/edutop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085" y="2161807"/>
            <a:ext cx="2477322" cy="10261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files.magic-hill.webnode.cz/200001069-59a035a997/rw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6200" y="3300938"/>
            <a:ext cx="2025917" cy="9608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515" y="5256829"/>
            <a:ext cx="7992889" cy="712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ubtitle 2"/>
          <p:cNvSpPr txBox="1">
            <a:spLocks/>
          </p:cNvSpPr>
          <p:nvPr/>
        </p:nvSpPr>
        <p:spPr>
          <a:xfrm>
            <a:off x="1220450" y="5543879"/>
            <a:ext cx="1976264" cy="622920"/>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AU" sz="1800" dirty="0">
                <a:hlinkClick r:id="rId5"/>
              </a:rPr>
              <a:t>Cyril Mooney</a:t>
            </a:r>
            <a:endParaRPr lang="en-AU" sz="1800" dirty="0"/>
          </a:p>
        </p:txBody>
      </p:sp>
      <p:grpSp>
        <p:nvGrpSpPr>
          <p:cNvPr id="2" name="Skupina 12"/>
          <p:cNvGrpSpPr/>
          <p:nvPr/>
        </p:nvGrpSpPr>
        <p:grpSpPr>
          <a:xfrm>
            <a:off x="462086" y="3221812"/>
            <a:ext cx="3018249" cy="2012048"/>
            <a:chOff x="2820016" y="3838619"/>
            <a:chExt cx="3882732" cy="2682429"/>
          </a:xfrm>
        </p:grpSpPr>
        <p:pic>
          <p:nvPicPr>
            <p:cNvPr id="14" name="Picture 2" descr="http://www.spscv.cz/wp-content/uploads/2015/04/skype-in-the-classroom.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20016" y="3838619"/>
              <a:ext cx="3882732" cy="2374708"/>
            </a:xfrm>
            <a:prstGeom prst="rect">
              <a:avLst/>
            </a:prstGeom>
            <a:noFill/>
            <a:extLst>
              <a:ext uri="{909E8E84-426E-40DD-AFC4-6F175D3DCCD1}">
                <a14:hiddenFill xmlns:a14="http://schemas.microsoft.com/office/drawing/2010/main">
                  <a:solidFill>
                    <a:srgbClr val="FFFFFF"/>
                  </a:solidFill>
                </a14:hiddenFill>
              </a:ext>
            </a:extLst>
          </p:spPr>
        </p:pic>
        <p:sp>
          <p:nvSpPr>
            <p:cNvPr id="15" name="Obdélník 14"/>
            <p:cNvSpPr/>
            <p:nvPr/>
          </p:nvSpPr>
          <p:spPr>
            <a:xfrm>
              <a:off x="4480695" y="6028661"/>
              <a:ext cx="722159" cy="492387"/>
            </a:xfrm>
            <a:prstGeom prst="rect">
              <a:avLst/>
            </a:prstGeom>
          </p:spPr>
          <p:txBody>
            <a:bodyPr wrap="none">
              <a:spAutoFit/>
            </a:bodyPr>
            <a:lstStyle/>
            <a:p>
              <a:r>
                <a:rPr lang="cs-CZ" dirty="0">
                  <a:hlinkClick r:id="rId7"/>
                </a:rPr>
                <a:t>Link</a:t>
              </a:r>
              <a:endParaRPr lang="cs-CZ" dirty="0"/>
            </a:p>
          </p:txBody>
        </p:sp>
      </p:grpSp>
      <p:sp>
        <p:nvSpPr>
          <p:cNvPr id="3" name="Obdélník 2"/>
          <p:cNvSpPr/>
          <p:nvPr/>
        </p:nvSpPr>
        <p:spPr>
          <a:xfrm>
            <a:off x="618152" y="1685003"/>
            <a:ext cx="3240360" cy="369332"/>
          </a:xfrm>
          <a:prstGeom prst="rect">
            <a:avLst/>
          </a:prstGeom>
        </p:spPr>
        <p:txBody>
          <a:bodyPr wrap="square">
            <a:spAutoFit/>
          </a:bodyPr>
          <a:lstStyle/>
          <a:p>
            <a:r>
              <a:rPr lang="cs-CZ" dirty="0" err="1">
                <a:hlinkClick r:id="rId8"/>
              </a:rPr>
              <a:t>Community</a:t>
            </a:r>
            <a:r>
              <a:rPr lang="cs-CZ" dirty="0">
                <a:hlinkClick r:id="rId8"/>
              </a:rPr>
              <a:t> </a:t>
            </a:r>
            <a:r>
              <a:rPr lang="cs-CZ" dirty="0" err="1">
                <a:hlinkClick r:id="rId8"/>
              </a:rPr>
              <a:t>Based</a:t>
            </a:r>
            <a:r>
              <a:rPr lang="cs-CZ" dirty="0">
                <a:hlinkClick r:id="rId8"/>
              </a:rPr>
              <a:t> </a:t>
            </a:r>
            <a:r>
              <a:rPr lang="cs-CZ" dirty="0" err="1">
                <a:hlinkClick r:id="rId8"/>
              </a:rPr>
              <a:t>Learning</a:t>
            </a:r>
            <a:endParaRPr lang="cs-CZ" dirty="0"/>
          </a:p>
        </p:txBody>
      </p:sp>
      <p:pic>
        <p:nvPicPr>
          <p:cNvPr id="10" name="Obrázek 9"/>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l="7875" t="24806" r="23614" b="17313"/>
          <a:stretch/>
        </p:blipFill>
        <p:spPr>
          <a:xfrm>
            <a:off x="4211960" y="404664"/>
            <a:ext cx="2952328" cy="1662806"/>
          </a:xfrm>
          <a:prstGeom prst="rect">
            <a:avLst/>
          </a:prstGeom>
          <a:noFill/>
          <a:ln>
            <a:noFill/>
          </a:ln>
        </p:spPr>
      </p:pic>
      <p:sp>
        <p:nvSpPr>
          <p:cNvPr id="16" name="Obdélníkový bublinový popisek 7"/>
          <p:cNvSpPr/>
          <p:nvPr/>
        </p:nvSpPr>
        <p:spPr>
          <a:xfrm>
            <a:off x="6664821" y="1107155"/>
            <a:ext cx="1728192" cy="720080"/>
          </a:xfrm>
          <a:prstGeom prst="wedgeRectCallout">
            <a:avLst>
              <a:gd name="adj1" fmla="val -66890"/>
              <a:gd name="adj2" fmla="val -3188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dirty="0" err="1">
                <a:solidFill>
                  <a:schemeClr val="tx1"/>
                </a:solidFill>
              </a:rPr>
              <a:t>Language</a:t>
            </a:r>
            <a:r>
              <a:rPr lang="cs-CZ" sz="1400" dirty="0">
                <a:solidFill>
                  <a:schemeClr val="tx1"/>
                </a:solidFill>
              </a:rPr>
              <a:t> </a:t>
            </a:r>
            <a:r>
              <a:rPr lang="cs-CZ" sz="1400" dirty="0" err="1">
                <a:solidFill>
                  <a:schemeClr val="tx1"/>
                </a:solidFill>
              </a:rPr>
              <a:t>teachers</a:t>
            </a:r>
            <a:r>
              <a:rPr lang="cs-CZ" sz="1400" dirty="0">
                <a:solidFill>
                  <a:schemeClr val="tx1"/>
                </a:solidFill>
              </a:rPr>
              <a:t>! </a:t>
            </a:r>
            <a:r>
              <a:rPr lang="cs-CZ" sz="1400" dirty="0" err="1">
                <a:solidFill>
                  <a:schemeClr val="tx1"/>
                </a:solidFill>
              </a:rPr>
              <a:t>This</a:t>
            </a:r>
            <a:r>
              <a:rPr lang="cs-CZ" sz="1400" dirty="0">
                <a:solidFill>
                  <a:schemeClr val="tx1"/>
                </a:solidFill>
              </a:rPr>
              <a:t> </a:t>
            </a:r>
            <a:r>
              <a:rPr lang="cs-CZ" sz="1400" dirty="0" err="1">
                <a:solidFill>
                  <a:schemeClr val="tx1"/>
                </a:solidFill>
              </a:rPr>
              <a:t>might</a:t>
            </a:r>
            <a:r>
              <a:rPr lang="cs-CZ" sz="1400" dirty="0">
                <a:solidFill>
                  <a:schemeClr val="tx1"/>
                </a:solidFill>
              </a:rPr>
              <a:t> </a:t>
            </a:r>
            <a:r>
              <a:rPr lang="cs-CZ" sz="1400" dirty="0" err="1">
                <a:solidFill>
                  <a:schemeClr val="tx1"/>
                </a:solidFill>
              </a:rPr>
              <a:t>be</a:t>
            </a:r>
            <a:r>
              <a:rPr lang="cs-CZ" sz="1400" dirty="0">
                <a:solidFill>
                  <a:schemeClr val="tx1"/>
                </a:solidFill>
              </a:rPr>
              <a:t> </a:t>
            </a:r>
            <a:r>
              <a:rPr lang="cs-CZ" sz="1400" dirty="0" err="1">
                <a:solidFill>
                  <a:schemeClr val="tx1"/>
                </a:solidFill>
              </a:rPr>
              <a:t>of</a:t>
            </a:r>
            <a:r>
              <a:rPr lang="cs-CZ" sz="1400" dirty="0">
                <a:solidFill>
                  <a:schemeClr val="tx1"/>
                </a:solidFill>
              </a:rPr>
              <a:t> </a:t>
            </a:r>
            <a:r>
              <a:rPr lang="cs-CZ" sz="1400" dirty="0" err="1">
                <a:solidFill>
                  <a:schemeClr val="tx1"/>
                </a:solidFill>
              </a:rPr>
              <a:t>your</a:t>
            </a:r>
            <a:r>
              <a:rPr lang="cs-CZ" sz="1400" dirty="0">
                <a:solidFill>
                  <a:schemeClr val="tx1"/>
                </a:solidFill>
              </a:rPr>
              <a:t> </a:t>
            </a:r>
            <a:r>
              <a:rPr lang="cs-CZ" sz="1400" dirty="0" err="1">
                <a:solidFill>
                  <a:schemeClr val="tx1"/>
                </a:solidFill>
              </a:rPr>
              <a:t>interest</a:t>
            </a:r>
            <a:r>
              <a:rPr lang="cs-CZ" sz="1400" dirty="0">
                <a:solidFill>
                  <a:schemeClr val="tx1"/>
                </a:solidFill>
                <a:sym typeface="Wingdings" pitchFamily="2" charset="2"/>
              </a:rPr>
              <a:t></a:t>
            </a:r>
            <a:endParaRPr lang="en-US" sz="1400" b="1" dirty="0">
              <a:solidFill>
                <a:schemeClr val="tx1"/>
              </a:solidFill>
              <a:effectLst>
                <a:outerShdw blurRad="38100" dist="38100" dir="2700000" algn="tl">
                  <a:srgbClr val="000000">
                    <a:alpha val="43137"/>
                  </a:srgbClr>
                </a:outerShdw>
              </a:effectLst>
            </a:endParaRPr>
          </a:p>
        </p:txBody>
      </p:sp>
      <p:sp>
        <p:nvSpPr>
          <p:cNvPr id="18" name="Obdélníkový bublinový popisek 7"/>
          <p:cNvSpPr/>
          <p:nvPr/>
        </p:nvSpPr>
        <p:spPr>
          <a:xfrm>
            <a:off x="5076055" y="5027421"/>
            <a:ext cx="3528392" cy="792088"/>
          </a:xfrm>
          <a:prstGeom prst="wedgeRectCallout">
            <a:avLst>
              <a:gd name="adj1" fmla="val -64575"/>
              <a:gd name="adj2" fmla="val 420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Inspirational personality and movie! Education in extreme conditions of India made possible!</a:t>
            </a:r>
            <a:endParaRPr lang="en-US" sz="1400" b="1" dirty="0">
              <a:solidFill>
                <a:schemeClr val="tx1"/>
              </a:solidFill>
              <a:effectLst>
                <a:outerShdw blurRad="38100" dist="38100" dir="2700000" algn="tl">
                  <a:srgbClr val="000000">
                    <a:alpha val="43137"/>
                  </a:srgbClr>
                </a:outerShdw>
              </a:effectLst>
            </a:endParaRPr>
          </a:p>
        </p:txBody>
      </p:sp>
      <p:pic>
        <p:nvPicPr>
          <p:cNvPr id="8194" name="Picture 2" descr="Výsledek obrázku pro tedx"/>
          <p:cNvPicPr>
            <a:picLocks noChangeAspect="1" noChangeArrowheads="1"/>
          </p:cNvPicPr>
          <p:nvPr/>
        </p:nvPicPr>
        <p:blipFill>
          <a:blip r:embed="rId11" cstate="print"/>
          <a:srcRect r="32587" b="48026"/>
          <a:stretch>
            <a:fillRect/>
          </a:stretch>
        </p:blipFill>
        <p:spPr bwMode="auto">
          <a:xfrm>
            <a:off x="4319972" y="2227313"/>
            <a:ext cx="2016224" cy="792088"/>
          </a:xfrm>
          <a:prstGeom prst="rect">
            <a:avLst/>
          </a:prstGeom>
          <a:noFill/>
        </p:spPr>
      </p:pic>
      <p:sp>
        <p:nvSpPr>
          <p:cNvPr id="19" name="Obdélník 18"/>
          <p:cNvSpPr/>
          <p:nvPr/>
        </p:nvSpPr>
        <p:spPr>
          <a:xfrm>
            <a:off x="4139952" y="2902949"/>
            <a:ext cx="3024336" cy="307777"/>
          </a:xfrm>
          <a:prstGeom prst="rect">
            <a:avLst/>
          </a:prstGeom>
        </p:spPr>
        <p:txBody>
          <a:bodyPr wrap="square">
            <a:spAutoFit/>
          </a:bodyPr>
          <a:lstStyle/>
          <a:p>
            <a:r>
              <a:rPr lang="cs-CZ" sz="1400" dirty="0" err="1">
                <a:hlinkClick r:id="rId12"/>
              </a:rPr>
              <a:t>Inspirational</a:t>
            </a:r>
            <a:r>
              <a:rPr lang="cs-CZ" sz="1400" dirty="0">
                <a:hlinkClick r:id="rId12"/>
              </a:rPr>
              <a:t> </a:t>
            </a:r>
            <a:r>
              <a:rPr lang="cs-CZ" sz="1400" dirty="0" err="1">
                <a:hlinkClick r:id="rId12"/>
              </a:rPr>
              <a:t>Talks</a:t>
            </a:r>
            <a:r>
              <a:rPr lang="cs-CZ" sz="1400" dirty="0">
                <a:hlinkClick r:id="rId12"/>
              </a:rPr>
              <a:t>_</a:t>
            </a:r>
            <a:r>
              <a:rPr lang="cs-CZ" sz="1400" dirty="0" err="1">
                <a:hlinkClick r:id="rId12"/>
              </a:rPr>
              <a:t>Subtitles</a:t>
            </a:r>
            <a:r>
              <a:rPr lang="cs-CZ" sz="1400" dirty="0">
                <a:hlinkClick r:id="rId12"/>
              </a:rPr>
              <a:t> </a:t>
            </a:r>
            <a:r>
              <a:rPr lang="cs-CZ" sz="1400" dirty="0" err="1">
                <a:hlinkClick r:id="rId12"/>
              </a:rPr>
              <a:t>available</a:t>
            </a:r>
            <a:r>
              <a:rPr lang="cs-CZ" sz="1400" dirty="0">
                <a:hlinkClick r:id="rId12"/>
              </a:rPr>
              <a:t> :)</a:t>
            </a:r>
            <a:endParaRPr lang="cs-CZ" sz="1400" dirty="0"/>
          </a:p>
        </p:txBody>
      </p:sp>
      <p:grpSp>
        <p:nvGrpSpPr>
          <p:cNvPr id="17" name="Group 8"/>
          <p:cNvGrpSpPr/>
          <p:nvPr/>
        </p:nvGrpSpPr>
        <p:grpSpPr>
          <a:xfrm>
            <a:off x="647563" y="135843"/>
            <a:ext cx="2857500" cy="1440616"/>
            <a:chOff x="5796136" y="5305646"/>
            <a:chExt cx="2857500" cy="1440616"/>
          </a:xfrm>
        </p:grpSpPr>
        <p:pic>
          <p:nvPicPr>
            <p:cNvPr id="20"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t="9973"/>
            <a:stretch/>
          </p:blipFill>
          <p:spPr bwMode="auto">
            <a:xfrm>
              <a:off x="5796136" y="5305646"/>
              <a:ext cx="2857500" cy="144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3"/>
            <p:cNvSpPr/>
            <p:nvPr/>
          </p:nvSpPr>
          <p:spPr>
            <a:xfrm>
              <a:off x="5802489" y="6376930"/>
              <a:ext cx="1184940" cy="369332"/>
            </a:xfrm>
            <a:prstGeom prst="rect">
              <a:avLst/>
            </a:prstGeom>
          </p:spPr>
          <p:txBody>
            <a:bodyPr wrap="none">
              <a:spAutoFit/>
            </a:bodyPr>
            <a:lstStyle/>
            <a:p>
              <a:r>
                <a:rPr lang="en-AU" dirty="0">
                  <a:hlinkClick r:id="rId14"/>
                </a:rPr>
                <a:t>Inside/Out</a:t>
              </a:r>
              <a:endParaRPr lang="en-AU" dirty="0"/>
            </a:p>
          </p:txBody>
        </p:sp>
        <p:sp>
          <p:nvSpPr>
            <p:cNvPr id="22" name="Rectangle 6"/>
            <p:cNvSpPr/>
            <p:nvPr/>
          </p:nvSpPr>
          <p:spPr>
            <a:xfrm>
              <a:off x="6995391" y="6375946"/>
              <a:ext cx="1349896" cy="369332"/>
            </a:xfrm>
            <a:prstGeom prst="rect">
              <a:avLst/>
            </a:prstGeom>
          </p:spPr>
          <p:txBody>
            <a:bodyPr wrap="square">
              <a:spAutoFit/>
            </a:bodyPr>
            <a:lstStyle/>
            <a:p>
              <a:r>
                <a:rPr lang="en-AU" dirty="0">
                  <a:hlinkClick r:id="rId15"/>
                </a:rPr>
                <a:t>JR Video</a:t>
              </a:r>
              <a:endParaRPr lang="en-AU" dirty="0"/>
            </a:p>
          </p:txBody>
        </p:sp>
      </p:grpSp>
      <p:sp>
        <p:nvSpPr>
          <p:cNvPr id="4" name="Rectangle 3"/>
          <p:cNvSpPr/>
          <p:nvPr/>
        </p:nvSpPr>
        <p:spPr>
          <a:xfrm>
            <a:off x="6942166" y="3691585"/>
            <a:ext cx="1572546" cy="646331"/>
          </a:xfrm>
          <a:prstGeom prst="rect">
            <a:avLst/>
          </a:prstGeom>
        </p:spPr>
        <p:txBody>
          <a:bodyPr wrap="none">
            <a:spAutoFit/>
          </a:bodyPr>
          <a:lstStyle/>
          <a:p>
            <a:r>
              <a:rPr lang="cs-CZ" dirty="0">
                <a:hlinkClick r:id="rId16"/>
              </a:rPr>
              <a:t>http://bie.org/</a:t>
            </a:r>
            <a:endParaRPr lang="en-US" dirty="0"/>
          </a:p>
          <a:p>
            <a:endParaRPr lang="cs-CZ" dirty="0"/>
          </a:p>
        </p:txBody>
      </p:sp>
      <p:pic>
        <p:nvPicPr>
          <p:cNvPr id="1030" name="Picture 6" descr="http://mistermark.edublogs.org/files/2014/02/BIE-logo-u1vngw.gif"/>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64288" y="2428186"/>
            <a:ext cx="1228725" cy="1257301"/>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4">
            <a:hlinkClick r:id="rId18"/>
          </p:cNvPr>
          <p:cNvSpPr/>
          <p:nvPr/>
        </p:nvSpPr>
        <p:spPr>
          <a:xfrm>
            <a:off x="4067944" y="4515586"/>
            <a:ext cx="4536503" cy="400110"/>
          </a:xfrm>
          <a:prstGeom prst="rect">
            <a:avLst/>
          </a:prstGeom>
        </p:spPr>
        <p:txBody>
          <a:bodyPr wrap="square">
            <a:spAutoFit/>
          </a:bodyPr>
          <a:lstStyle/>
          <a:p>
            <a:r>
              <a:rPr lang="en-AU" sz="2000" dirty="0">
                <a:latin typeface="+mj-lt"/>
                <a:hlinkClick r:id="rId19"/>
              </a:rPr>
              <a:t>PBL_</a:t>
            </a:r>
            <a:r>
              <a:rPr lang="cs-CZ" sz="2000" dirty="0" err="1">
                <a:latin typeface="+mj-lt"/>
                <a:hlinkClick r:id="rId19"/>
              </a:rPr>
              <a:t>Dos</a:t>
            </a:r>
            <a:r>
              <a:rPr lang="cs-CZ" sz="2000" dirty="0">
                <a:latin typeface="+mj-lt"/>
                <a:hlinkClick r:id="rId19"/>
              </a:rPr>
              <a:t> </a:t>
            </a:r>
            <a:r>
              <a:rPr lang="cs-CZ" sz="2000" dirty="0" err="1">
                <a:latin typeface="+mj-lt"/>
                <a:hlinkClick r:id="rId19"/>
              </a:rPr>
              <a:t>Pueblos</a:t>
            </a:r>
            <a:r>
              <a:rPr lang="cs-CZ" sz="2000" dirty="0">
                <a:latin typeface="+mj-lt"/>
                <a:hlinkClick r:id="rId19"/>
              </a:rPr>
              <a:t> </a:t>
            </a:r>
            <a:r>
              <a:rPr lang="en-AU" sz="2000" dirty="0">
                <a:latin typeface="+mj-lt"/>
                <a:hlinkClick r:id="rId19"/>
              </a:rPr>
              <a:t>Engineering Academy</a:t>
            </a:r>
            <a:endParaRPr lang="en-AU" sz="2000" dirty="0">
              <a:latin typeface="+mj-lt"/>
            </a:endParaRPr>
          </a:p>
        </p:txBody>
      </p:sp>
      <p:sp>
        <p:nvSpPr>
          <p:cNvPr id="5" name="Obdélník 4"/>
          <p:cNvSpPr/>
          <p:nvPr/>
        </p:nvSpPr>
        <p:spPr>
          <a:xfrm>
            <a:off x="-72589" y="6142215"/>
            <a:ext cx="8587301" cy="1200329"/>
          </a:xfrm>
          <a:prstGeom prst="rect">
            <a:avLst/>
          </a:prstGeom>
        </p:spPr>
        <p:txBody>
          <a:bodyPr wrap="square">
            <a:spAutoFit/>
          </a:bodyPr>
          <a:lstStyle/>
          <a:p>
            <a:r>
              <a:rPr lang="cs-CZ" dirty="0">
                <a:hlinkClick r:id="rId20"/>
              </a:rPr>
              <a:t>http://prezi.com/-dmr8klvqniy/?utm_campaign=share&amp;utm_medium=copy&amp;rc=ex0share</a:t>
            </a:r>
            <a:endParaRPr lang="cs-CZ" dirty="0"/>
          </a:p>
          <a:p>
            <a:r>
              <a:rPr lang="cs-CZ" dirty="0">
                <a:hlinkClick r:id="rId21"/>
              </a:rPr>
              <a:t>http://prezi.com/gbarkem_g3ji/?utm_campaign=share&amp;utm_medium=copy&amp;rc=ex0share</a:t>
            </a:r>
            <a:endParaRPr lang="cs-CZ" dirty="0"/>
          </a:p>
          <a:p>
            <a:endParaRPr lang="cs-CZ" dirty="0"/>
          </a:p>
          <a:p>
            <a:endParaRPr lang="cs-CZ" dirty="0"/>
          </a:p>
        </p:txBody>
      </p:sp>
    </p:spTree>
    <p:extLst>
      <p:ext uri="{BB962C8B-B14F-4D97-AF65-F5344CB8AC3E}">
        <p14:creationId xmlns:p14="http://schemas.microsoft.com/office/powerpoint/2010/main" val="404176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188640"/>
            <a:ext cx="5184576" cy="6361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bdélníkový bublinový popisek 2"/>
          <p:cNvSpPr/>
          <p:nvPr/>
        </p:nvSpPr>
        <p:spPr>
          <a:xfrm>
            <a:off x="395536" y="1196752"/>
            <a:ext cx="1440160" cy="576064"/>
          </a:xfrm>
          <a:prstGeom prst="wedgeRectCallout">
            <a:avLst>
              <a:gd name="adj1" fmla="val 133137"/>
              <a:gd name="adj2" fmla="val 3441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600" dirty="0" err="1">
                <a:solidFill>
                  <a:schemeClr val="tx1"/>
                </a:solidFill>
              </a:rPr>
              <a:t>Thank</a:t>
            </a:r>
            <a:r>
              <a:rPr lang="cs-CZ" sz="1600" dirty="0">
                <a:solidFill>
                  <a:schemeClr val="tx1"/>
                </a:solidFill>
              </a:rPr>
              <a:t> </a:t>
            </a:r>
            <a:r>
              <a:rPr lang="cs-CZ" sz="1600" dirty="0" err="1">
                <a:solidFill>
                  <a:schemeClr val="tx1"/>
                </a:solidFill>
              </a:rPr>
              <a:t>you</a:t>
            </a:r>
            <a:r>
              <a:rPr lang="cs-CZ" sz="1600" b="1" dirty="0">
                <a:solidFill>
                  <a:schemeClr val="tx1"/>
                </a:solidFill>
              </a:rPr>
              <a:t>! </a:t>
            </a:r>
            <a:r>
              <a:rPr lang="cs-CZ" sz="1600" b="1" dirty="0">
                <a:solidFill>
                  <a:schemeClr val="tx1"/>
                </a:solidFill>
                <a:sym typeface="Wingdings" panose="05000000000000000000" pitchFamily="2" charset="2"/>
              </a:rPr>
              <a:t></a:t>
            </a:r>
            <a:endParaRPr lang="cs-CZ" sz="1600" b="1" dirty="0">
              <a:solidFill>
                <a:schemeClr val="tx1"/>
              </a:solidFill>
            </a:endParaRPr>
          </a:p>
          <a:p>
            <a:endParaRPr lang="en-US" sz="16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011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ncyklopedie.ckrumlov.cz/img/1945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564" y="393700"/>
            <a:ext cx="2895600" cy="25812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newyorkfamily.com/wp-content/uploads/slideshows/then_and_now/Classroom-Learning-No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7740" y="393700"/>
            <a:ext cx="3444159" cy="25812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oodci350.wikispaces.com/file/view/screen_capture_of_floor_plan.png/184835253/720x489/screen_capture_of_floor_pl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1164" y="3535164"/>
            <a:ext cx="3932793" cy="258070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http://mikelloydtech.files.wordpress.com/2011/06/10-traditional-classroom-layout.png"/>
          <p:cNvSpPr>
            <a:spLocks noChangeAspect="1" noChangeArrowheads="1"/>
          </p:cNvSpPr>
          <p:nvPr/>
        </p:nvSpPr>
        <p:spPr bwMode="auto">
          <a:xfrm>
            <a:off x="155575" y="-1477963"/>
            <a:ext cx="4810125" cy="3086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10" descr="http://mikelloydtech.files.wordpress.com/2011/06/10-traditional-classroom-layout.png"/>
          <p:cNvSpPr>
            <a:spLocks noChangeAspect="1" noChangeArrowheads="1"/>
          </p:cNvSpPr>
          <p:nvPr/>
        </p:nvSpPr>
        <p:spPr bwMode="auto">
          <a:xfrm>
            <a:off x="307975" y="-1325563"/>
            <a:ext cx="4810125" cy="3086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 name="Picture 2" descr="http://www.thousandhills.com/images/stories/images/groups/branson%20meeting%20room/Herringbone%20Classroo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6900" y="3535165"/>
            <a:ext cx="2580706" cy="2580707"/>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19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Skupina 6"/>
          <p:cNvGrpSpPr/>
          <p:nvPr/>
        </p:nvGrpSpPr>
        <p:grpSpPr>
          <a:xfrm>
            <a:off x="222700" y="214328"/>
            <a:ext cx="3629219" cy="2854632"/>
            <a:chOff x="222701" y="214328"/>
            <a:chExt cx="3427122" cy="2664549"/>
          </a:xfrm>
        </p:grpSpPr>
        <p:pic>
          <p:nvPicPr>
            <p:cNvPr id="1026" name="Picture 2" descr="Steve Jobs School. Amsterdam, The Netherlands. The school that thinks differ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701" y="214328"/>
              <a:ext cx="3427122" cy="2227629"/>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251520" y="2509545"/>
              <a:ext cx="2095445" cy="369332"/>
            </a:xfrm>
            <a:prstGeom prst="rect">
              <a:avLst/>
            </a:prstGeom>
          </p:spPr>
          <p:txBody>
            <a:bodyPr wrap="none">
              <a:spAutoFit/>
            </a:bodyPr>
            <a:lstStyle/>
            <a:p>
              <a:r>
                <a:rPr lang="cs-CZ" dirty="0" err="1">
                  <a:solidFill>
                    <a:srgbClr val="999999"/>
                  </a:solidFill>
                  <a:latin typeface="Helvetica" panose="020B0604020202020204" pitchFamily="34" charset="0"/>
                </a:rPr>
                <a:t>Steve</a:t>
              </a:r>
              <a:r>
                <a:rPr lang="cs-CZ" dirty="0">
                  <a:solidFill>
                    <a:srgbClr val="999999"/>
                  </a:solidFill>
                  <a:latin typeface="Helvetica" panose="020B0604020202020204" pitchFamily="34" charset="0"/>
                </a:rPr>
                <a:t> </a:t>
              </a:r>
              <a:r>
                <a:rPr lang="cs-CZ" dirty="0" err="1">
                  <a:solidFill>
                    <a:srgbClr val="999999"/>
                  </a:solidFill>
                  <a:latin typeface="Helvetica" panose="020B0604020202020204" pitchFamily="34" charset="0"/>
                </a:rPr>
                <a:t>Jobs</a:t>
              </a:r>
              <a:r>
                <a:rPr lang="cs-CZ" dirty="0">
                  <a:solidFill>
                    <a:srgbClr val="999999"/>
                  </a:solidFill>
                  <a:latin typeface="Helvetica" panose="020B0604020202020204" pitchFamily="34" charset="0"/>
                </a:rPr>
                <a:t> </a:t>
              </a:r>
              <a:r>
                <a:rPr lang="cs-CZ" dirty="0" err="1">
                  <a:solidFill>
                    <a:srgbClr val="999999"/>
                  </a:solidFill>
                  <a:latin typeface="Helvetica" panose="020B0604020202020204" pitchFamily="34" charset="0"/>
                </a:rPr>
                <a:t>School</a:t>
              </a:r>
              <a:endParaRPr lang="cs-CZ" dirty="0"/>
            </a:p>
          </p:txBody>
        </p:sp>
      </p:grpSp>
      <p:grpSp>
        <p:nvGrpSpPr>
          <p:cNvPr id="10" name="Skupina 9"/>
          <p:cNvGrpSpPr/>
          <p:nvPr/>
        </p:nvGrpSpPr>
        <p:grpSpPr>
          <a:xfrm>
            <a:off x="4434532" y="3320583"/>
            <a:ext cx="3521844" cy="2844721"/>
            <a:chOff x="4393704" y="3546570"/>
            <a:chExt cx="3370808" cy="2669757"/>
          </a:xfrm>
        </p:grpSpPr>
        <p:pic>
          <p:nvPicPr>
            <p:cNvPr id="1028" name="Picture 4" descr="Ørestad Gymnasium. Copenhagen, Denmark. The school in a c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6648" y="3546570"/>
              <a:ext cx="3347864" cy="2231909"/>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4393704" y="5846995"/>
              <a:ext cx="2198038" cy="369332"/>
            </a:xfrm>
            <a:prstGeom prst="rect">
              <a:avLst/>
            </a:prstGeom>
          </p:spPr>
          <p:txBody>
            <a:bodyPr wrap="none">
              <a:spAutoFit/>
            </a:bodyPr>
            <a:lstStyle/>
            <a:p>
              <a:r>
                <a:rPr lang="cs-CZ" dirty="0">
                  <a:solidFill>
                    <a:srgbClr val="999999"/>
                  </a:solidFill>
                  <a:latin typeface="Helvetica" panose="020B0604020202020204" pitchFamily="34" charset="0"/>
                </a:rPr>
                <a:t>Mathias Eis </a:t>
              </a:r>
              <a:r>
                <a:rPr lang="cs-CZ" dirty="0" err="1">
                  <a:solidFill>
                    <a:srgbClr val="999999"/>
                  </a:solidFill>
                  <a:latin typeface="Helvetica" panose="020B0604020202020204" pitchFamily="34" charset="0"/>
                </a:rPr>
                <a:t>Schultz</a:t>
              </a:r>
              <a:endParaRPr lang="cs-CZ" dirty="0"/>
            </a:p>
          </p:txBody>
        </p:sp>
      </p:grpSp>
      <p:sp>
        <p:nvSpPr>
          <p:cNvPr id="4" name="Obdélník 3"/>
          <p:cNvSpPr/>
          <p:nvPr/>
        </p:nvSpPr>
        <p:spPr>
          <a:xfrm rot="16200000">
            <a:off x="4100518" y="455494"/>
            <a:ext cx="9486800" cy="600164"/>
          </a:xfrm>
          <a:prstGeom prst="rect">
            <a:avLst/>
          </a:prstGeom>
        </p:spPr>
        <p:txBody>
          <a:bodyPr wrap="square">
            <a:spAutoFit/>
          </a:bodyPr>
          <a:lstStyle/>
          <a:p>
            <a:r>
              <a:rPr lang="cs-CZ" sz="1100" dirty="0">
                <a:hlinkClick r:id="rId4"/>
              </a:rPr>
              <a:t>http://</a:t>
            </a:r>
            <a:r>
              <a:rPr lang="cs-CZ" sz="1100" dirty="0" smtClean="0">
                <a:hlinkClick r:id="rId4"/>
              </a:rPr>
              <a:t>www.businessinsider.com/the-13-most-innovative-schools-in-the-world-2015-9</a:t>
            </a:r>
            <a:endParaRPr lang="cs-CZ" sz="1100" dirty="0"/>
          </a:p>
          <a:p>
            <a:endParaRPr lang="cs-CZ" sz="1100" dirty="0"/>
          </a:p>
          <a:p>
            <a:endParaRPr lang="cs-CZ" sz="1100" dirty="0"/>
          </a:p>
        </p:txBody>
      </p:sp>
      <p:grpSp>
        <p:nvGrpSpPr>
          <p:cNvPr id="8" name="Skupina 7"/>
          <p:cNvGrpSpPr/>
          <p:nvPr/>
        </p:nvGrpSpPr>
        <p:grpSpPr>
          <a:xfrm>
            <a:off x="4416648" y="251269"/>
            <a:ext cx="3539728" cy="2817691"/>
            <a:chOff x="4416648" y="251269"/>
            <a:chExt cx="3352200" cy="2679401"/>
          </a:xfrm>
        </p:grpSpPr>
        <p:pic>
          <p:nvPicPr>
            <p:cNvPr id="1030" name="Picture 6" descr="Makoko Floating School. Lagos, Nigeria. The school that float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8412" y="251269"/>
              <a:ext cx="3024336" cy="2258276"/>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4416648" y="2561338"/>
              <a:ext cx="3352200" cy="369332"/>
            </a:xfrm>
            <a:prstGeom prst="rect">
              <a:avLst/>
            </a:prstGeom>
          </p:spPr>
          <p:txBody>
            <a:bodyPr wrap="none">
              <a:spAutoFit/>
            </a:bodyPr>
            <a:lstStyle/>
            <a:p>
              <a:r>
                <a:rPr lang="cs-CZ" dirty="0">
                  <a:solidFill>
                    <a:srgbClr val="999999"/>
                  </a:solidFill>
                  <a:latin typeface="Helvetica" panose="020B0604020202020204" pitchFamily="34" charset="0"/>
                </a:rPr>
                <a:t>NLE – </a:t>
              </a:r>
              <a:r>
                <a:rPr lang="cs-CZ" dirty="0" err="1">
                  <a:solidFill>
                    <a:srgbClr val="999999"/>
                  </a:solidFill>
                  <a:latin typeface="Helvetica" panose="020B0604020202020204" pitchFamily="34" charset="0"/>
                </a:rPr>
                <a:t>Makoko</a:t>
              </a:r>
              <a:r>
                <a:rPr lang="cs-CZ" dirty="0">
                  <a:solidFill>
                    <a:srgbClr val="999999"/>
                  </a:solidFill>
                  <a:latin typeface="Helvetica" panose="020B0604020202020204" pitchFamily="34" charset="0"/>
                </a:rPr>
                <a:t> </a:t>
              </a:r>
              <a:r>
                <a:rPr lang="cs-CZ" dirty="0" err="1">
                  <a:solidFill>
                    <a:srgbClr val="999999"/>
                  </a:solidFill>
                  <a:latin typeface="Helvetica" panose="020B0604020202020204" pitchFamily="34" charset="0"/>
                </a:rPr>
                <a:t>Floating</a:t>
              </a:r>
              <a:r>
                <a:rPr lang="cs-CZ" dirty="0">
                  <a:solidFill>
                    <a:srgbClr val="999999"/>
                  </a:solidFill>
                  <a:latin typeface="Helvetica" panose="020B0604020202020204" pitchFamily="34" charset="0"/>
                </a:rPr>
                <a:t> </a:t>
              </a:r>
              <a:r>
                <a:rPr lang="cs-CZ" dirty="0" err="1">
                  <a:solidFill>
                    <a:srgbClr val="999999"/>
                  </a:solidFill>
                  <a:latin typeface="Helvetica" panose="020B0604020202020204" pitchFamily="34" charset="0"/>
                </a:rPr>
                <a:t>School</a:t>
              </a:r>
              <a:endParaRPr lang="cs-CZ" dirty="0"/>
            </a:p>
          </p:txBody>
        </p:sp>
      </p:grpSp>
      <p:grpSp>
        <p:nvGrpSpPr>
          <p:cNvPr id="9" name="Skupina 8"/>
          <p:cNvGrpSpPr/>
          <p:nvPr/>
        </p:nvGrpSpPr>
        <p:grpSpPr>
          <a:xfrm>
            <a:off x="214069" y="3293388"/>
            <a:ext cx="3925883" cy="2780564"/>
            <a:chOff x="214069" y="3293388"/>
            <a:chExt cx="4104456" cy="2968118"/>
          </a:xfrm>
        </p:grpSpPr>
        <p:pic>
          <p:nvPicPr>
            <p:cNvPr id="1034" name="Picture 10" descr="Big Picture Learning. Providence, Rhode Island. The school in the real worl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19" y="3293388"/>
              <a:ext cx="3830411" cy="2553607"/>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214069" y="5892174"/>
              <a:ext cx="4104456" cy="369332"/>
            </a:xfrm>
            <a:prstGeom prst="rect">
              <a:avLst/>
            </a:prstGeom>
          </p:spPr>
          <p:txBody>
            <a:bodyPr wrap="square">
              <a:spAutoFit/>
            </a:bodyPr>
            <a:lstStyle/>
            <a:p>
              <a:r>
                <a:rPr lang="cs-CZ" dirty="0">
                  <a:solidFill>
                    <a:srgbClr val="999999"/>
                  </a:solidFill>
                  <a:latin typeface="Helvetica" panose="020B0604020202020204" pitchFamily="34" charset="0"/>
                </a:rPr>
                <a:t>Big</a:t>
              </a:r>
              <a:r>
                <a:rPr lang="cs-CZ" dirty="0">
                  <a:solidFill>
                    <a:srgbClr val="222222"/>
                  </a:solidFill>
                  <a:latin typeface="headline-semi-bold"/>
                </a:rPr>
                <a:t> </a:t>
              </a:r>
              <a:r>
                <a:rPr lang="cs-CZ" dirty="0">
                  <a:solidFill>
                    <a:srgbClr val="999999"/>
                  </a:solidFill>
                  <a:latin typeface="Helvetica" panose="020B0604020202020204" pitchFamily="34" charset="0"/>
                </a:rPr>
                <a:t>Picture </a:t>
              </a:r>
              <a:r>
                <a:rPr lang="cs-CZ" dirty="0" err="1">
                  <a:solidFill>
                    <a:srgbClr val="999999"/>
                  </a:solidFill>
                  <a:latin typeface="Helvetica" panose="020B0604020202020204" pitchFamily="34" charset="0"/>
                </a:rPr>
                <a:t>Learning</a:t>
              </a:r>
              <a:r>
                <a:rPr lang="cs-CZ" dirty="0">
                  <a:solidFill>
                    <a:srgbClr val="999999"/>
                  </a:solidFill>
                  <a:latin typeface="Helvetica" panose="020B0604020202020204" pitchFamily="34" charset="0"/>
                </a:rPr>
                <a:t>. </a:t>
              </a:r>
              <a:r>
                <a:rPr lang="cs-CZ" dirty="0" err="1">
                  <a:solidFill>
                    <a:srgbClr val="999999"/>
                  </a:solidFill>
                  <a:latin typeface="Helvetica" panose="020B0604020202020204" pitchFamily="34" charset="0"/>
                </a:rPr>
                <a:t>Providence</a:t>
              </a:r>
              <a:endParaRPr lang="cs-CZ" dirty="0">
                <a:solidFill>
                  <a:srgbClr val="999999"/>
                </a:solidFill>
                <a:latin typeface="Helvetica" panose="020B0604020202020204" pitchFamily="34" charset="0"/>
              </a:endParaRPr>
            </a:p>
          </p:txBody>
        </p:sp>
      </p:grpSp>
      <p:sp>
        <p:nvSpPr>
          <p:cNvPr id="15" name="Rectangle 14"/>
          <p:cNvSpPr/>
          <p:nvPr/>
        </p:nvSpPr>
        <p:spPr>
          <a:xfrm>
            <a:off x="214069" y="6211669"/>
            <a:ext cx="4572000" cy="646331"/>
          </a:xfrm>
          <a:prstGeom prst="rect">
            <a:avLst/>
          </a:prstGeom>
        </p:spPr>
        <p:txBody>
          <a:bodyPr>
            <a:spAutoFit/>
          </a:bodyPr>
          <a:lstStyle/>
          <a:p>
            <a:r>
              <a:rPr lang="en-US" dirty="0" smtClean="0">
                <a:hlinkClick r:id="rId7"/>
              </a:rPr>
              <a:t>Future of </a:t>
            </a:r>
            <a:r>
              <a:rPr lang="en-US" dirty="0" err="1" smtClean="0">
                <a:hlinkClick r:id="rId7"/>
              </a:rPr>
              <a:t>Learning_Video</a:t>
            </a:r>
            <a:endParaRPr lang="cs-CZ" dirty="0" smtClean="0"/>
          </a:p>
          <a:p>
            <a:endParaRPr lang="en-US" dirty="0"/>
          </a:p>
        </p:txBody>
      </p:sp>
    </p:spTree>
    <p:extLst>
      <p:ext uri="{BB962C8B-B14F-4D97-AF65-F5344CB8AC3E}">
        <p14:creationId xmlns:p14="http://schemas.microsoft.com/office/powerpoint/2010/main" val="269016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cstate="print"/>
          <a:stretch>
            <a:fillRect/>
          </a:stretch>
        </p:blipFill>
        <p:spPr>
          <a:xfrm>
            <a:off x="539552" y="620688"/>
            <a:ext cx="6896100" cy="914400"/>
          </a:xfrm>
          <a:prstGeom prst="rect">
            <a:avLst/>
          </a:prstGeom>
          <a:ln>
            <a:solidFill>
              <a:schemeClr val="tx1"/>
            </a:solidFill>
          </a:ln>
        </p:spPr>
      </p:pic>
      <p:sp>
        <p:nvSpPr>
          <p:cNvPr id="10" name="TextovéPole 9"/>
          <p:cNvSpPr txBox="1"/>
          <p:nvPr/>
        </p:nvSpPr>
        <p:spPr>
          <a:xfrm>
            <a:off x="539552" y="2192053"/>
            <a:ext cx="8280920" cy="4339650"/>
          </a:xfrm>
          <a:prstGeom prst="rect">
            <a:avLst/>
          </a:prstGeom>
          <a:noFill/>
        </p:spPr>
        <p:txBody>
          <a:bodyPr wrap="square" rtlCol="0">
            <a:spAutoFit/>
          </a:bodyPr>
          <a:lstStyle/>
          <a:p>
            <a:r>
              <a:rPr lang="cs-CZ" sz="2400" b="1" dirty="0" smtClean="0">
                <a:solidFill>
                  <a:schemeClr val="tx1">
                    <a:lumMod val="75000"/>
                    <a:lumOff val="25000"/>
                  </a:schemeClr>
                </a:solidFill>
                <a:effectLst>
                  <a:outerShdw blurRad="38100" dist="38100" dir="2700000" algn="tl">
                    <a:srgbClr val="000000">
                      <a:alpha val="43137"/>
                    </a:srgbClr>
                  </a:outerShdw>
                </a:effectLst>
                <a:latin typeface="+mj-lt"/>
              </a:rPr>
              <a:t>Global awareness</a:t>
            </a:r>
          </a:p>
          <a:p>
            <a:r>
              <a:rPr lang="cs-CZ" sz="2400" b="1" dirty="0" smtClean="0">
                <a:solidFill>
                  <a:schemeClr val="tx1">
                    <a:lumMod val="75000"/>
                    <a:lumOff val="25000"/>
                  </a:schemeClr>
                </a:solidFill>
                <a:effectLst>
                  <a:outerShdw blurRad="38100" dist="38100" dir="2700000" algn="tl">
                    <a:srgbClr val="000000">
                      <a:alpha val="43137"/>
                    </a:srgbClr>
                  </a:outerShdw>
                </a:effectLst>
                <a:latin typeface="+mj-lt"/>
              </a:rPr>
              <a:t>Creativity</a:t>
            </a:r>
          </a:p>
          <a:p>
            <a:r>
              <a:rPr lang="cs-CZ" sz="2400" b="1" dirty="0" smtClean="0">
                <a:solidFill>
                  <a:schemeClr val="tx1">
                    <a:lumMod val="75000"/>
                    <a:lumOff val="25000"/>
                  </a:schemeClr>
                </a:solidFill>
                <a:effectLst>
                  <a:outerShdw blurRad="38100" dist="38100" dir="2700000" algn="tl">
                    <a:srgbClr val="000000">
                      <a:alpha val="43137"/>
                    </a:srgbClr>
                  </a:outerShdw>
                </a:effectLst>
                <a:latin typeface="+mj-lt"/>
              </a:rPr>
              <a:t>Environmental and civic literacy</a:t>
            </a:r>
          </a:p>
          <a:p>
            <a:r>
              <a:rPr lang="cs-CZ" sz="2400" b="1" dirty="0" smtClean="0">
                <a:solidFill>
                  <a:schemeClr val="tx1">
                    <a:lumMod val="75000"/>
                    <a:lumOff val="25000"/>
                  </a:schemeClr>
                </a:solidFill>
                <a:effectLst>
                  <a:outerShdw blurRad="38100" dist="38100" dir="2700000" algn="tl">
                    <a:srgbClr val="000000">
                      <a:alpha val="43137"/>
                    </a:srgbClr>
                  </a:outerShdw>
                </a:effectLst>
                <a:latin typeface="+mj-lt"/>
              </a:rPr>
              <a:t>Health and wellness awareness</a:t>
            </a:r>
          </a:p>
          <a:p>
            <a:r>
              <a:rPr lang="cs-CZ" sz="2400" b="1" dirty="0" smtClean="0">
                <a:solidFill>
                  <a:schemeClr val="tx1">
                    <a:lumMod val="75000"/>
                    <a:lumOff val="25000"/>
                  </a:schemeClr>
                </a:solidFill>
                <a:effectLst>
                  <a:outerShdw blurRad="38100" dist="38100" dir="2700000" algn="tl">
                    <a:srgbClr val="000000">
                      <a:alpha val="43137"/>
                    </a:srgbClr>
                  </a:outerShdw>
                </a:effectLst>
                <a:latin typeface="+mj-lt"/>
              </a:rPr>
              <a:t>Leadership skills</a:t>
            </a:r>
          </a:p>
          <a:p>
            <a:r>
              <a:rPr lang="cs-CZ" sz="2400" b="1" dirty="0" smtClean="0">
                <a:solidFill>
                  <a:schemeClr val="tx1">
                    <a:lumMod val="75000"/>
                    <a:lumOff val="25000"/>
                  </a:schemeClr>
                </a:solidFill>
                <a:effectLst>
                  <a:outerShdw blurRad="38100" dist="38100" dir="2700000" algn="tl">
                    <a:srgbClr val="000000">
                      <a:alpha val="43137"/>
                    </a:srgbClr>
                  </a:outerShdw>
                </a:effectLst>
                <a:latin typeface="+mj-lt"/>
              </a:rPr>
              <a:t>Social responsibility</a:t>
            </a:r>
          </a:p>
          <a:p>
            <a:r>
              <a:rPr lang="cs-CZ" sz="2400" b="1" dirty="0" smtClean="0">
                <a:solidFill>
                  <a:schemeClr val="tx1">
                    <a:lumMod val="75000"/>
                    <a:lumOff val="25000"/>
                  </a:schemeClr>
                </a:solidFill>
                <a:effectLst>
                  <a:outerShdw blurRad="38100" dist="38100" dir="2700000" algn="tl">
                    <a:srgbClr val="000000">
                      <a:alpha val="43137"/>
                    </a:srgbClr>
                  </a:outerShdw>
                </a:effectLst>
                <a:latin typeface="+mj-lt"/>
              </a:rPr>
              <a:t>Critical thinking </a:t>
            </a:r>
          </a:p>
          <a:p>
            <a:r>
              <a:rPr lang="cs-CZ" sz="2400" b="1" dirty="0" smtClean="0">
                <a:solidFill>
                  <a:schemeClr val="tx1">
                    <a:lumMod val="75000"/>
                    <a:lumOff val="25000"/>
                  </a:schemeClr>
                </a:solidFill>
                <a:effectLst>
                  <a:outerShdw blurRad="38100" dist="38100" dir="2700000" algn="tl">
                    <a:srgbClr val="000000">
                      <a:alpha val="43137"/>
                    </a:srgbClr>
                  </a:outerShdw>
                </a:effectLst>
                <a:latin typeface="+mj-lt"/>
              </a:rPr>
              <a:t>Personal productivity</a:t>
            </a:r>
          </a:p>
          <a:p>
            <a:r>
              <a:rPr lang="cs-CZ" sz="2400" b="1" dirty="0" smtClean="0">
                <a:solidFill>
                  <a:schemeClr val="tx1">
                    <a:lumMod val="75000"/>
                    <a:lumOff val="25000"/>
                  </a:schemeClr>
                </a:solidFill>
                <a:effectLst>
                  <a:outerShdw blurRad="38100" dist="38100" dir="2700000" algn="tl">
                    <a:srgbClr val="000000">
                      <a:alpha val="43137"/>
                    </a:srgbClr>
                  </a:outerShdw>
                </a:effectLst>
                <a:latin typeface="+mj-lt"/>
              </a:rPr>
              <a:t>Contextual learing skills</a:t>
            </a:r>
          </a:p>
          <a:p>
            <a:r>
              <a:rPr lang="cs-CZ" sz="2400" b="1" dirty="0" smtClean="0">
                <a:solidFill>
                  <a:schemeClr val="tx1">
                    <a:lumMod val="75000"/>
                    <a:lumOff val="25000"/>
                  </a:schemeClr>
                </a:solidFill>
                <a:effectLst>
                  <a:outerShdw blurRad="38100" dist="38100" dir="2700000" algn="tl">
                    <a:srgbClr val="000000">
                      <a:alpha val="43137"/>
                    </a:srgbClr>
                  </a:outerShdw>
                </a:effectLst>
                <a:latin typeface="+mj-lt"/>
              </a:rPr>
              <a:t>Media literacy skills</a:t>
            </a:r>
          </a:p>
          <a:p>
            <a:endParaRPr lang="cs-CZ" sz="3600" dirty="0">
              <a:solidFill>
                <a:schemeClr val="tx1">
                  <a:lumMod val="85000"/>
                  <a:lumOff val="1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4462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2013.ncdpi.wikispaces.net/file/view/wordle%20for%2021st%20century%20skills-white.PNG/438847606/wordle%20for%2021st%20century%20skills-wh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572" y="908719"/>
            <a:ext cx="6591497" cy="41245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57541" y="5301206"/>
            <a:ext cx="7200800" cy="1015663"/>
          </a:xfrm>
          <a:prstGeom prst="rect">
            <a:avLst/>
          </a:prstGeom>
        </p:spPr>
        <p:txBody>
          <a:bodyPr wrap="square">
            <a:spAutoFit/>
          </a:bodyPr>
          <a:lstStyle/>
          <a:p>
            <a:pPr algn="just"/>
            <a:r>
              <a:rPr lang="en-AU" sz="2000" i="1" dirty="0"/>
              <a:t>“It is particularly important teachers do not view 21st century skills</a:t>
            </a:r>
          </a:p>
          <a:p>
            <a:pPr algn="just"/>
            <a:r>
              <a:rPr lang="en-AU" sz="2000" i="1" dirty="0"/>
              <a:t>as an additional ‘subject,’ but rather as skills to be integrated across</a:t>
            </a:r>
          </a:p>
          <a:p>
            <a:pPr algn="just"/>
            <a:r>
              <a:rPr lang="en-AU" sz="2000" i="1" dirty="0"/>
              <a:t>all curricula”</a:t>
            </a:r>
          </a:p>
        </p:txBody>
      </p:sp>
    </p:spTree>
    <p:extLst>
      <p:ext uri="{BB962C8B-B14F-4D97-AF65-F5344CB8AC3E}">
        <p14:creationId xmlns:p14="http://schemas.microsoft.com/office/powerpoint/2010/main" val="352172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5119439"/>
            <a:ext cx="3974355" cy="221530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p:cNvSpPr/>
          <p:nvPr/>
        </p:nvSpPr>
        <p:spPr>
          <a:xfrm>
            <a:off x="273725" y="299495"/>
            <a:ext cx="7808679" cy="1015663"/>
          </a:xfrm>
          <a:prstGeom prst="rect">
            <a:avLst/>
          </a:prstGeom>
        </p:spPr>
        <p:txBody>
          <a:bodyPr wrap="square">
            <a:spAutoFit/>
          </a:bodyPr>
          <a:lstStyle/>
          <a:p>
            <a:pPr algn="just"/>
            <a:r>
              <a:rPr lang="en-AU" sz="2000" b="1" dirty="0">
                <a:latin typeface="+mj-lt"/>
              </a:rPr>
              <a:t>Project Based Learning </a:t>
            </a:r>
            <a:r>
              <a:rPr lang="en-AU" sz="2000" dirty="0">
                <a:latin typeface="+mj-lt"/>
              </a:rPr>
              <a:t>is a teaching method in which students gain knowledge and skills by working for an extended period of time to investigate and respond to a complex question, problem, or challenge.</a:t>
            </a:r>
            <a:endParaRPr lang="en-AU" sz="2000" b="1" dirty="0">
              <a:latin typeface="+mj-lt"/>
            </a:endParaRPr>
          </a:p>
        </p:txBody>
      </p:sp>
      <p:sp>
        <p:nvSpPr>
          <p:cNvPr id="9" name="Rectangle 7"/>
          <p:cNvSpPr/>
          <p:nvPr/>
        </p:nvSpPr>
        <p:spPr>
          <a:xfrm>
            <a:off x="0" y="2194674"/>
            <a:ext cx="7929863" cy="707886"/>
          </a:xfrm>
          <a:prstGeom prst="rect">
            <a:avLst/>
          </a:prstGeom>
        </p:spPr>
        <p:txBody>
          <a:bodyPr wrap="none">
            <a:spAutoFit/>
          </a:bodyPr>
          <a:lstStyle/>
          <a:p>
            <a:pPr marL="285750" indent="-285750">
              <a:buFont typeface="Arial" pitchFamily="34" charset="0"/>
              <a:buChar char="•"/>
            </a:pPr>
            <a:r>
              <a:rPr lang="en-AU" sz="2000" b="1" dirty="0">
                <a:latin typeface="+mj-lt"/>
              </a:rPr>
              <a:t>Significant Content - </a:t>
            </a:r>
            <a:r>
              <a:rPr lang="en-AU" sz="2000" dirty="0">
                <a:latin typeface="+mj-lt"/>
              </a:rPr>
              <a:t>important knowledge and skills, derived from </a:t>
            </a:r>
            <a:endParaRPr lang="cs-CZ" sz="2000" dirty="0">
              <a:latin typeface="+mj-lt"/>
            </a:endParaRPr>
          </a:p>
          <a:p>
            <a:pPr marL="285750" indent="-285750">
              <a:buFont typeface="Arial" pitchFamily="34" charset="0"/>
              <a:buChar char="•"/>
            </a:pPr>
            <a:r>
              <a:rPr lang="en-AU" sz="2000" dirty="0">
                <a:latin typeface="+mj-lt"/>
              </a:rPr>
              <a:t>standards</a:t>
            </a:r>
          </a:p>
        </p:txBody>
      </p:sp>
      <p:sp>
        <p:nvSpPr>
          <p:cNvPr id="10" name="Rectangle 8"/>
          <p:cNvSpPr/>
          <p:nvPr/>
        </p:nvSpPr>
        <p:spPr>
          <a:xfrm>
            <a:off x="0" y="2827497"/>
            <a:ext cx="8082405" cy="707886"/>
          </a:xfrm>
          <a:prstGeom prst="rect">
            <a:avLst/>
          </a:prstGeom>
        </p:spPr>
        <p:txBody>
          <a:bodyPr wrap="none">
            <a:spAutoFit/>
          </a:bodyPr>
          <a:lstStyle/>
          <a:p>
            <a:pPr marL="285750" indent="-285750">
              <a:buFont typeface="Arial" pitchFamily="34" charset="0"/>
              <a:buChar char="•"/>
            </a:pPr>
            <a:r>
              <a:rPr lang="en-AU" sz="2000" b="1" dirty="0">
                <a:latin typeface="+mj-lt"/>
              </a:rPr>
              <a:t>21st century competencies -</a:t>
            </a:r>
            <a:r>
              <a:rPr lang="en-AU" sz="2000" dirty="0">
                <a:latin typeface="+mj-lt"/>
              </a:rPr>
              <a:t>build competencies valuable for today’s</a:t>
            </a:r>
            <a:endParaRPr lang="cs-CZ" sz="2000" dirty="0">
              <a:latin typeface="+mj-lt"/>
            </a:endParaRPr>
          </a:p>
          <a:p>
            <a:r>
              <a:rPr lang="cs-CZ" sz="2000" dirty="0">
                <a:latin typeface="+mj-lt"/>
              </a:rPr>
              <a:t>     </a:t>
            </a:r>
            <a:r>
              <a:rPr lang="en-AU" sz="2000" dirty="0">
                <a:latin typeface="+mj-lt"/>
              </a:rPr>
              <a:t>world</a:t>
            </a:r>
          </a:p>
        </p:txBody>
      </p:sp>
      <p:sp>
        <p:nvSpPr>
          <p:cNvPr id="11" name="Rectangle 9"/>
          <p:cNvSpPr/>
          <p:nvPr/>
        </p:nvSpPr>
        <p:spPr>
          <a:xfrm>
            <a:off x="1" y="4269567"/>
            <a:ext cx="7824193" cy="400110"/>
          </a:xfrm>
          <a:prstGeom prst="rect">
            <a:avLst/>
          </a:prstGeom>
        </p:spPr>
        <p:txBody>
          <a:bodyPr wrap="none">
            <a:spAutoFit/>
          </a:bodyPr>
          <a:lstStyle/>
          <a:p>
            <a:pPr marL="285750" indent="-285750">
              <a:buFont typeface="Arial" pitchFamily="34" charset="0"/>
              <a:buChar char="•"/>
            </a:pPr>
            <a:r>
              <a:rPr lang="en-AU" sz="2000" b="1" dirty="0">
                <a:latin typeface="+mj-lt"/>
              </a:rPr>
              <a:t>Driving (Open ended) Question </a:t>
            </a:r>
            <a:r>
              <a:rPr lang="en-AU" sz="2000" dirty="0">
                <a:latin typeface="+mj-lt"/>
              </a:rPr>
              <a:t>– using recourses, developing answers</a:t>
            </a:r>
          </a:p>
        </p:txBody>
      </p:sp>
      <p:sp>
        <p:nvSpPr>
          <p:cNvPr id="12" name="Rectangle 10"/>
          <p:cNvSpPr/>
          <p:nvPr/>
        </p:nvSpPr>
        <p:spPr>
          <a:xfrm>
            <a:off x="0" y="3472697"/>
            <a:ext cx="6901698" cy="400110"/>
          </a:xfrm>
          <a:prstGeom prst="rect">
            <a:avLst/>
          </a:prstGeom>
        </p:spPr>
        <p:txBody>
          <a:bodyPr wrap="none">
            <a:spAutoFit/>
          </a:bodyPr>
          <a:lstStyle/>
          <a:p>
            <a:pPr marL="285750" indent="-285750">
              <a:buFont typeface="Arial" pitchFamily="34" charset="0"/>
              <a:buChar char="•"/>
            </a:pPr>
            <a:r>
              <a:rPr lang="en-AU" sz="2000" b="1" dirty="0">
                <a:latin typeface="+mj-lt"/>
              </a:rPr>
              <a:t>Voice and Choice </a:t>
            </a:r>
            <a:r>
              <a:rPr lang="en-AU" sz="2000" dirty="0">
                <a:latin typeface="+mj-lt"/>
              </a:rPr>
              <a:t>– time/task management guided by teacher</a:t>
            </a:r>
          </a:p>
        </p:txBody>
      </p:sp>
      <p:sp>
        <p:nvSpPr>
          <p:cNvPr id="13" name="Rectangle 11"/>
          <p:cNvSpPr/>
          <p:nvPr/>
        </p:nvSpPr>
        <p:spPr>
          <a:xfrm>
            <a:off x="0" y="3855378"/>
            <a:ext cx="7384394" cy="400110"/>
          </a:xfrm>
          <a:prstGeom prst="rect">
            <a:avLst/>
          </a:prstGeom>
        </p:spPr>
        <p:txBody>
          <a:bodyPr wrap="none">
            <a:spAutoFit/>
          </a:bodyPr>
          <a:lstStyle/>
          <a:p>
            <a:pPr marL="285750" indent="-285750">
              <a:buFont typeface="Arial" pitchFamily="34" charset="0"/>
              <a:buChar char="•"/>
            </a:pPr>
            <a:r>
              <a:rPr lang="en-AU" sz="2000" b="1" dirty="0">
                <a:latin typeface="+mj-lt"/>
              </a:rPr>
              <a:t>Critique and Revision - </a:t>
            </a:r>
            <a:r>
              <a:rPr lang="en-AU" sz="2000" dirty="0">
                <a:latin typeface="+mj-lt"/>
              </a:rPr>
              <a:t>give and receive feedback – further inquiry</a:t>
            </a:r>
          </a:p>
        </p:txBody>
      </p:sp>
      <p:sp>
        <p:nvSpPr>
          <p:cNvPr id="14" name="Rectangle 12"/>
          <p:cNvSpPr/>
          <p:nvPr/>
        </p:nvSpPr>
        <p:spPr>
          <a:xfrm>
            <a:off x="0" y="4705250"/>
            <a:ext cx="5832648" cy="707886"/>
          </a:xfrm>
          <a:prstGeom prst="rect">
            <a:avLst/>
          </a:prstGeom>
        </p:spPr>
        <p:txBody>
          <a:bodyPr wrap="square">
            <a:spAutoFit/>
          </a:bodyPr>
          <a:lstStyle/>
          <a:p>
            <a:pPr marL="285750" indent="-285750">
              <a:buFont typeface="Arial" pitchFamily="34" charset="0"/>
              <a:buChar char="•"/>
            </a:pPr>
            <a:r>
              <a:rPr lang="en-AU" sz="2000" b="1" dirty="0">
                <a:latin typeface="+mj-lt"/>
              </a:rPr>
              <a:t>Public Audience </a:t>
            </a:r>
            <a:r>
              <a:rPr lang="en-AU" sz="2000" dirty="0">
                <a:latin typeface="+mj-lt"/>
              </a:rPr>
              <a:t>– presentation beyond their classmates/teacher</a:t>
            </a:r>
          </a:p>
        </p:txBody>
      </p:sp>
      <p:sp>
        <p:nvSpPr>
          <p:cNvPr id="15" name="Rectangle 13"/>
          <p:cNvSpPr/>
          <p:nvPr/>
        </p:nvSpPr>
        <p:spPr>
          <a:xfrm>
            <a:off x="323528" y="1693203"/>
            <a:ext cx="2884187" cy="400110"/>
          </a:xfrm>
          <a:prstGeom prst="rect">
            <a:avLst/>
          </a:prstGeom>
        </p:spPr>
        <p:txBody>
          <a:bodyPr wrap="none">
            <a:spAutoFit/>
          </a:bodyPr>
          <a:lstStyle/>
          <a:p>
            <a:r>
              <a:rPr lang="en-AU" sz="2000" b="1" dirty="0">
                <a:latin typeface="+mj-lt"/>
              </a:rPr>
              <a:t>Essential Elements of PBL</a:t>
            </a:r>
          </a:p>
        </p:txBody>
      </p:sp>
    </p:spTree>
    <p:extLst>
      <p:ext uri="{BB962C8B-B14F-4D97-AF65-F5344CB8AC3E}">
        <p14:creationId xmlns:p14="http://schemas.microsoft.com/office/powerpoint/2010/main" val="294974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BVW_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4665" y="1848851"/>
            <a:ext cx="4411711" cy="132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6592649" y="3646510"/>
            <a:ext cx="722011" cy="477165"/>
            <a:chOff x="7266197" y="3719013"/>
            <a:chExt cx="962681" cy="636220"/>
          </a:xfrm>
        </p:grpSpPr>
        <p:sp>
          <p:nvSpPr>
            <p:cNvPr id="14" name="Rectangle 4"/>
            <p:cNvSpPr>
              <a:spLocks noChangeArrowheads="1"/>
            </p:cNvSpPr>
            <p:nvPr/>
          </p:nvSpPr>
          <p:spPr bwMode="auto">
            <a:xfrm>
              <a:off x="7295038" y="4088533"/>
              <a:ext cx="792089"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cs-CZ" sz="1500" spc="-75" dirty="0">
                  <a:latin typeface="+mj-lt"/>
                  <a:ea typeface="+mj-ea"/>
                  <a:cs typeface="Arial" charset="0"/>
                </a:rPr>
                <a:t>1988</a:t>
              </a:r>
            </a:p>
          </p:txBody>
        </p:sp>
        <p:sp>
          <p:nvSpPr>
            <p:cNvPr id="17" name="Rectangle 5"/>
            <p:cNvSpPr>
              <a:spLocks noChangeArrowheads="1"/>
            </p:cNvSpPr>
            <p:nvPr/>
          </p:nvSpPr>
          <p:spPr bwMode="auto">
            <a:xfrm>
              <a:off x="7266197" y="3719013"/>
              <a:ext cx="96268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cs-CZ" sz="1500" spc="-75" dirty="0">
                  <a:latin typeface="+mj-lt"/>
                  <a:ea typeface="+mj-ea"/>
                  <a:cs typeface="Arial" charset="0"/>
                </a:rPr>
                <a:t> 1798</a:t>
              </a:r>
            </a:p>
          </p:txBody>
        </p:sp>
      </p:grpSp>
      <p:sp>
        <p:nvSpPr>
          <p:cNvPr id="19" name="Rectangle 18"/>
          <p:cNvSpPr/>
          <p:nvPr/>
        </p:nvSpPr>
        <p:spPr>
          <a:xfrm>
            <a:off x="1178366" y="464256"/>
            <a:ext cx="6994033" cy="1446550"/>
          </a:xfrm>
          <a:prstGeom prst="rect">
            <a:avLst/>
          </a:prstGeom>
        </p:spPr>
        <p:txBody>
          <a:bodyPr wrap="square">
            <a:spAutoFit/>
          </a:bodyPr>
          <a:lstStyle/>
          <a:p>
            <a:r>
              <a:rPr lang="en-US" sz="1600" b="1" dirty="0">
                <a:latin typeface="+mj-lt"/>
                <a:cs typeface="Arial" charset="0"/>
              </a:rPr>
              <a:t>Case Study: </a:t>
            </a:r>
            <a:r>
              <a:rPr lang="en-US" spc="-75" dirty="0">
                <a:latin typeface="+mj-lt"/>
                <a:ea typeface="+mj-ea"/>
                <a:cs typeface="Arial" charset="0"/>
              </a:rPr>
              <a:t>Primary school – Prague (</a:t>
            </a:r>
            <a:r>
              <a:rPr lang="cs-CZ" spc="-75" dirty="0" err="1">
                <a:latin typeface="+mj-lt"/>
                <a:ea typeface="+mj-ea"/>
                <a:cs typeface="Arial" charset="0"/>
              </a:rPr>
              <a:t>PBL_Classroom</a:t>
            </a:r>
            <a:r>
              <a:rPr lang="cs-CZ" spc="-75" dirty="0">
                <a:latin typeface="+mj-lt"/>
                <a:ea typeface="+mj-ea"/>
                <a:cs typeface="Arial" charset="0"/>
              </a:rPr>
              <a:t> </a:t>
            </a:r>
            <a:r>
              <a:rPr lang="cs-CZ" spc="-75" dirty="0" err="1">
                <a:latin typeface="+mj-lt"/>
                <a:ea typeface="+mj-ea"/>
                <a:cs typeface="Arial" charset="0"/>
              </a:rPr>
              <a:t>example</a:t>
            </a:r>
            <a:r>
              <a:rPr lang="en-US" spc="-75" dirty="0">
                <a:latin typeface="+mj-lt"/>
                <a:ea typeface="+mj-ea"/>
                <a:cs typeface="Arial" charset="0"/>
              </a:rPr>
              <a:t>)</a:t>
            </a:r>
            <a:r>
              <a:rPr lang="en-US" sz="1600" dirty="0">
                <a:latin typeface="+mj-lt"/>
                <a:cs typeface="Arial" charset="0"/>
              </a:rPr>
              <a:t/>
            </a:r>
            <a:br>
              <a:rPr lang="en-US" sz="1600" dirty="0">
                <a:latin typeface="+mj-lt"/>
                <a:cs typeface="Arial" charset="0"/>
              </a:rPr>
            </a:br>
            <a:r>
              <a:rPr lang="en-US" sz="1600" b="1" dirty="0">
                <a:latin typeface="+mj-lt"/>
                <a:cs typeface="Arial" charset="0"/>
              </a:rPr>
              <a:t>Content:</a:t>
            </a:r>
            <a:r>
              <a:rPr lang="en-US" sz="1600" dirty="0">
                <a:latin typeface="+mj-lt"/>
                <a:cs typeface="Arial" charset="0"/>
              </a:rPr>
              <a:t> </a:t>
            </a:r>
            <a:r>
              <a:rPr lang="en-US" spc="-75" dirty="0">
                <a:latin typeface="+mj-lt"/>
                <a:ea typeface="+mj-ea"/>
                <a:cs typeface="Arial" charset="0"/>
              </a:rPr>
              <a:t>New Media Art</a:t>
            </a:r>
            <a:endParaRPr lang="cs-CZ" spc="-75" dirty="0">
              <a:latin typeface="+mj-lt"/>
              <a:ea typeface="+mj-ea"/>
              <a:cs typeface="Arial" charset="0"/>
            </a:endParaRPr>
          </a:p>
          <a:p>
            <a:r>
              <a:rPr lang="cs-CZ" sz="1600" b="1" dirty="0" err="1">
                <a:latin typeface="+mj-lt"/>
                <a:cs typeface="Arial" charset="0"/>
              </a:rPr>
              <a:t>Core</a:t>
            </a:r>
            <a:r>
              <a:rPr lang="cs-CZ" sz="1600" b="1" dirty="0">
                <a:latin typeface="+mj-lt"/>
                <a:cs typeface="Arial" charset="0"/>
              </a:rPr>
              <a:t> </a:t>
            </a:r>
            <a:r>
              <a:rPr lang="cs-CZ" sz="1600" b="1" dirty="0" err="1">
                <a:latin typeface="+mj-lt"/>
                <a:cs typeface="Arial" charset="0"/>
              </a:rPr>
              <a:t>subjects</a:t>
            </a:r>
            <a:r>
              <a:rPr lang="cs-CZ" sz="1600" b="1" dirty="0">
                <a:latin typeface="+mj-lt"/>
                <a:cs typeface="Arial" charset="0"/>
              </a:rPr>
              <a:t>: </a:t>
            </a:r>
            <a:r>
              <a:rPr lang="cs-CZ" spc="-75" dirty="0" err="1">
                <a:latin typeface="+mj-lt"/>
                <a:ea typeface="+mj-ea"/>
                <a:cs typeface="Arial" charset="0"/>
              </a:rPr>
              <a:t>Visual</a:t>
            </a:r>
            <a:r>
              <a:rPr lang="cs-CZ" spc="-75" dirty="0">
                <a:latin typeface="+mj-lt"/>
                <a:ea typeface="+mj-ea"/>
                <a:cs typeface="Arial" charset="0"/>
              </a:rPr>
              <a:t> </a:t>
            </a:r>
            <a:r>
              <a:rPr lang="cs-CZ" spc="-75" dirty="0" err="1">
                <a:latin typeface="+mj-lt"/>
                <a:ea typeface="+mj-ea"/>
                <a:cs typeface="Arial" charset="0"/>
              </a:rPr>
              <a:t>Arts</a:t>
            </a:r>
            <a:r>
              <a:rPr lang="cs-CZ" spc="-75" dirty="0">
                <a:latin typeface="+mj-lt"/>
                <a:ea typeface="+mj-ea"/>
                <a:cs typeface="Arial" charset="0"/>
              </a:rPr>
              <a:t> / ICT</a:t>
            </a:r>
            <a:r>
              <a:rPr lang="en-US" spc="-75" dirty="0">
                <a:latin typeface="+mj-lt"/>
                <a:ea typeface="+mj-ea"/>
                <a:cs typeface="Arial" charset="0"/>
              </a:rPr>
              <a:t/>
            </a:r>
            <a:br>
              <a:rPr lang="en-US" spc="-75" dirty="0">
                <a:latin typeface="+mj-lt"/>
                <a:ea typeface="+mj-ea"/>
                <a:cs typeface="Arial" charset="0"/>
              </a:rPr>
            </a:br>
            <a:r>
              <a:rPr lang="en-US" sz="1600" b="1" dirty="0">
                <a:latin typeface="+mj-lt"/>
                <a:cs typeface="Arial" charset="0"/>
              </a:rPr>
              <a:t>Age group: </a:t>
            </a:r>
            <a:r>
              <a:rPr lang="en-US" spc="-75" dirty="0">
                <a:latin typeface="+mj-lt"/>
                <a:ea typeface="+mj-ea"/>
                <a:cs typeface="Arial" charset="0"/>
              </a:rPr>
              <a:t>5</a:t>
            </a:r>
            <a:r>
              <a:rPr lang="cs-CZ" spc="-75" dirty="0" err="1">
                <a:latin typeface="+mj-lt"/>
                <a:ea typeface="+mj-ea"/>
                <a:cs typeface="Arial" charset="0"/>
              </a:rPr>
              <a:t>th</a:t>
            </a:r>
            <a:r>
              <a:rPr lang="en-US" spc="-75" dirty="0">
                <a:latin typeface="+mj-lt"/>
                <a:ea typeface="+mj-ea"/>
                <a:cs typeface="Arial" charset="0"/>
              </a:rPr>
              <a:t> grade</a:t>
            </a:r>
            <a:r>
              <a:rPr lang="en-US" sz="1600" dirty="0">
                <a:latin typeface="+mj-lt"/>
                <a:cs typeface="Arial" charset="0"/>
              </a:rPr>
              <a:t/>
            </a:r>
            <a:br>
              <a:rPr lang="en-US" sz="1600" dirty="0">
                <a:latin typeface="+mj-lt"/>
                <a:cs typeface="Arial" charset="0"/>
              </a:rPr>
            </a:br>
            <a:endParaRPr lang="en-AU" sz="1600" dirty="0">
              <a:latin typeface="+mj-lt"/>
            </a:endParaRPr>
          </a:p>
        </p:txBody>
      </p:sp>
      <p:grpSp>
        <p:nvGrpSpPr>
          <p:cNvPr id="6" name="Group 5"/>
          <p:cNvGrpSpPr/>
          <p:nvPr/>
        </p:nvGrpSpPr>
        <p:grpSpPr>
          <a:xfrm>
            <a:off x="304172" y="1848851"/>
            <a:ext cx="4562155" cy="3853129"/>
            <a:chOff x="613772" y="2260600"/>
            <a:chExt cx="4505446" cy="4179559"/>
          </a:xfrm>
        </p:grpSpPr>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2260600"/>
              <a:ext cx="2747963" cy="369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13772" y="6070827"/>
              <a:ext cx="4505446" cy="369332"/>
            </a:xfrm>
            <a:prstGeom prst="rect">
              <a:avLst/>
            </a:prstGeom>
            <a:noFill/>
          </p:spPr>
          <p:txBody>
            <a:bodyPr wrap="square" rtlCol="0">
              <a:spAutoFit/>
            </a:bodyPr>
            <a:lstStyle/>
            <a:p>
              <a:r>
                <a:rPr lang="en-AU" sz="1200" dirty="0">
                  <a:latin typeface="+mj-lt"/>
                </a:rPr>
                <a:t>The sleeping of reason - F. Goya/B.</a:t>
              </a:r>
              <a:r>
                <a:rPr lang="cs-CZ" sz="1200" dirty="0">
                  <a:latin typeface="+mj-lt"/>
                </a:rPr>
                <a:t> </a:t>
              </a:r>
              <a:r>
                <a:rPr lang="en-AU" sz="1200" dirty="0">
                  <a:latin typeface="+mj-lt"/>
                </a:rPr>
                <a:t>Viola</a:t>
              </a:r>
            </a:p>
          </p:txBody>
        </p:sp>
      </p:grpSp>
      <p:pic>
        <p:nvPicPr>
          <p:cNvPr id="1026" name="Picture 2" descr="http://www.billviola.com/Viola,kp,9-7-08_221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8963" y="3295410"/>
            <a:ext cx="1387780" cy="20816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www.myartprints.co.uk/kunst/francisco_jose_de_goya/self_portrait_spectacles_hi.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4826" y="3295401"/>
            <a:ext cx="1467823" cy="2082508"/>
          </a:xfrm>
          <a:prstGeom prst="rect">
            <a:avLst/>
          </a:prstGeom>
          <a:noFill/>
          <a:extLst>
            <a:ext uri="{909E8E84-426E-40DD-AFC4-6F175D3DCCD1}">
              <a14:hiddenFill xmlns:a14="http://schemas.microsoft.com/office/drawing/2010/main">
                <a:solidFill>
                  <a:srgbClr val="FFFFFF"/>
                </a:solidFill>
              </a14:hiddenFill>
            </a:ext>
          </a:extLst>
        </p:spPr>
      </p:pic>
      <p:sp>
        <p:nvSpPr>
          <p:cNvPr id="15" name="Obdélníkový bublinový popisek 14"/>
          <p:cNvSpPr/>
          <p:nvPr/>
        </p:nvSpPr>
        <p:spPr>
          <a:xfrm>
            <a:off x="4304247" y="1047691"/>
            <a:ext cx="1945199" cy="516643"/>
          </a:xfrm>
          <a:prstGeom prst="wedgeRectCallout">
            <a:avLst>
              <a:gd name="adj1" fmla="val 4239"/>
              <a:gd name="adj2" fmla="val -7887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dirty="0">
                <a:solidFill>
                  <a:schemeClr val="tx1"/>
                </a:solidFill>
              </a:rPr>
              <a:t>Digital media are </a:t>
            </a:r>
            <a:r>
              <a:rPr lang="cs-CZ" sz="1200" dirty="0" err="1">
                <a:solidFill>
                  <a:schemeClr val="tx1"/>
                </a:solidFill>
              </a:rPr>
              <a:t>rarely</a:t>
            </a:r>
            <a:r>
              <a:rPr lang="cs-CZ" sz="1200" dirty="0">
                <a:solidFill>
                  <a:schemeClr val="tx1"/>
                </a:solidFill>
              </a:rPr>
              <a:t> </a:t>
            </a:r>
            <a:r>
              <a:rPr lang="cs-CZ" sz="1200" dirty="0" err="1">
                <a:solidFill>
                  <a:schemeClr val="tx1"/>
                </a:solidFill>
              </a:rPr>
              <a:t>used</a:t>
            </a:r>
            <a:r>
              <a:rPr lang="cs-CZ" sz="1200" dirty="0">
                <a:solidFill>
                  <a:schemeClr val="tx1"/>
                </a:solidFill>
              </a:rPr>
              <a:t> as </a:t>
            </a:r>
            <a:r>
              <a:rPr lang="cs-CZ" sz="1200" dirty="0" err="1">
                <a:solidFill>
                  <a:schemeClr val="tx1"/>
                </a:solidFill>
              </a:rPr>
              <a:t>creative</a:t>
            </a:r>
            <a:r>
              <a:rPr lang="cs-CZ" sz="1200" dirty="0">
                <a:solidFill>
                  <a:schemeClr val="tx1"/>
                </a:solidFill>
              </a:rPr>
              <a:t> </a:t>
            </a:r>
            <a:r>
              <a:rPr lang="cs-CZ" sz="1200" dirty="0" err="1">
                <a:solidFill>
                  <a:schemeClr val="tx1"/>
                </a:solidFill>
              </a:rPr>
              <a:t>tools</a:t>
            </a:r>
            <a:r>
              <a:rPr lang="cs-CZ" sz="1200" dirty="0">
                <a:solidFill>
                  <a:schemeClr val="tx1"/>
                </a:solidFill>
              </a:rPr>
              <a:t>. </a:t>
            </a:r>
            <a:endParaRPr lang="en-US" sz="1200" dirty="0">
              <a:solidFill>
                <a:schemeClr val="tx1"/>
              </a:solidFill>
            </a:endParaRPr>
          </a:p>
        </p:txBody>
      </p:sp>
      <p:sp>
        <p:nvSpPr>
          <p:cNvPr id="18" name="Obdélníkový bublinový popisek 17"/>
          <p:cNvSpPr/>
          <p:nvPr/>
        </p:nvSpPr>
        <p:spPr>
          <a:xfrm>
            <a:off x="1331640" y="6150977"/>
            <a:ext cx="6220436" cy="514561"/>
          </a:xfrm>
          <a:prstGeom prst="wedgeRectCallout">
            <a:avLst>
              <a:gd name="adj1" fmla="val 3580"/>
              <a:gd name="adj2" fmla="val -8682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cs-CZ" sz="1200" dirty="0">
              <a:solidFill>
                <a:schemeClr val="tx1"/>
              </a:solidFill>
            </a:endParaRPr>
          </a:p>
          <a:p>
            <a:r>
              <a:rPr lang="en-US" sz="1200" dirty="0">
                <a:solidFill>
                  <a:schemeClr val="tx1"/>
                </a:solidFill>
              </a:rPr>
              <a:t>Viola‘s interpretation of Goya‘s artwork well demonstrates how the similar ideas can be captured differently. Traditional vs. New Media - list the difference/similarities, talk about it in groups etc.</a:t>
            </a:r>
          </a:p>
        </p:txBody>
      </p:sp>
    </p:spTree>
    <p:extLst>
      <p:ext uri="{BB962C8B-B14F-4D97-AF65-F5344CB8AC3E}">
        <p14:creationId xmlns:p14="http://schemas.microsoft.com/office/powerpoint/2010/main" val="147303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064783" y="1160749"/>
            <a:ext cx="3379085" cy="2481082"/>
            <a:chOff x="3018521" y="404664"/>
            <a:chExt cx="4505446" cy="3308109"/>
          </a:xfrm>
        </p:grpSpPr>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8521" y="404664"/>
              <a:ext cx="3529136" cy="3032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018521" y="3343441"/>
              <a:ext cx="4505446" cy="369332"/>
            </a:xfrm>
            <a:prstGeom prst="rect">
              <a:avLst/>
            </a:prstGeom>
            <a:noFill/>
          </p:spPr>
          <p:txBody>
            <a:bodyPr wrap="square" rtlCol="0">
              <a:spAutoFit/>
            </a:bodyPr>
            <a:lstStyle/>
            <a:p>
              <a:r>
                <a:rPr lang="en-AU" sz="1200" dirty="0">
                  <a:latin typeface="+mj-lt"/>
                </a:rPr>
                <a:t>E. Munch – Ashes 1894</a:t>
              </a:r>
            </a:p>
          </p:txBody>
        </p:sp>
      </p:grpSp>
      <p:grpSp>
        <p:nvGrpSpPr>
          <p:cNvPr id="15" name="Group 14"/>
          <p:cNvGrpSpPr/>
          <p:nvPr/>
        </p:nvGrpSpPr>
        <p:grpSpPr>
          <a:xfrm>
            <a:off x="1326429" y="4164706"/>
            <a:ext cx="2137414" cy="1547564"/>
            <a:chOff x="395536" y="4379221"/>
            <a:chExt cx="2849885" cy="2063418"/>
          </a:xfrm>
        </p:grpSpPr>
        <p:pic>
          <p:nvPicPr>
            <p:cNvPr id="614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379221"/>
              <a:ext cx="2849885" cy="2063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74493" y="5558519"/>
              <a:ext cx="2592288" cy="861774"/>
            </a:xfrm>
            <a:prstGeom prst="rect">
              <a:avLst/>
            </a:prstGeom>
            <a:noFill/>
          </p:spPr>
          <p:txBody>
            <a:bodyPr wrap="square" rtlCol="0">
              <a:spAutoFit/>
            </a:bodyPr>
            <a:lstStyle/>
            <a:p>
              <a:r>
                <a:rPr lang="en-AU" sz="1200" b="1" dirty="0">
                  <a:solidFill>
                    <a:srgbClr val="FF0000"/>
                  </a:solidFill>
                  <a:latin typeface="+mj-lt"/>
                </a:rPr>
                <a:t>Once upon a time</a:t>
              </a:r>
              <a:r>
                <a:rPr lang="cs-CZ" sz="1200" b="1" dirty="0">
                  <a:solidFill>
                    <a:srgbClr val="FF0000"/>
                  </a:solidFill>
                  <a:latin typeface="+mj-lt"/>
                </a:rPr>
                <a:t/>
              </a:r>
              <a:br>
                <a:rPr lang="cs-CZ" sz="1200" b="1" dirty="0">
                  <a:solidFill>
                    <a:srgbClr val="FF0000"/>
                  </a:solidFill>
                  <a:latin typeface="+mj-lt"/>
                </a:rPr>
              </a:br>
              <a:r>
                <a:rPr lang="en-AU" sz="1200" b="1" dirty="0">
                  <a:solidFill>
                    <a:srgbClr val="FF0000"/>
                  </a:solidFill>
                  <a:latin typeface="+mj-lt"/>
                </a:rPr>
                <a:t>a woodcutter went into the forest…</a:t>
              </a:r>
            </a:p>
          </p:txBody>
        </p:sp>
      </p:grpSp>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9262" y="4189779"/>
            <a:ext cx="1928686" cy="151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16"/>
          <p:cNvGrpSpPr/>
          <p:nvPr/>
        </p:nvGrpSpPr>
        <p:grpSpPr>
          <a:xfrm>
            <a:off x="5382090" y="4010537"/>
            <a:ext cx="1966175" cy="1654806"/>
            <a:chOff x="6302136" y="4230970"/>
            <a:chExt cx="2621566" cy="2206408"/>
          </a:xfrm>
        </p:grpSpPr>
        <p:pic>
          <p:nvPicPr>
            <p:cNvPr id="614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6992" y="4519603"/>
              <a:ext cx="2426710" cy="19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Callout 10"/>
            <p:cNvSpPr/>
            <p:nvPr/>
          </p:nvSpPr>
          <p:spPr>
            <a:xfrm flipH="1">
              <a:off x="6302136" y="4230970"/>
              <a:ext cx="1620542" cy="720569"/>
            </a:xfrm>
            <a:prstGeom prst="wedgeEllipseCallout">
              <a:avLst>
                <a:gd name="adj1" fmla="val -67621"/>
                <a:gd name="adj2" fmla="val 53118"/>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latin typeface="+mj-lt"/>
                </a:rPr>
                <a:t>Oh no! What have I done!</a:t>
              </a:r>
            </a:p>
          </p:txBody>
        </p:sp>
      </p:grpSp>
      <p:sp>
        <p:nvSpPr>
          <p:cNvPr id="13" name="Obdélníkový bublinový popisek 12"/>
          <p:cNvSpPr/>
          <p:nvPr/>
        </p:nvSpPr>
        <p:spPr>
          <a:xfrm>
            <a:off x="467544" y="332656"/>
            <a:ext cx="2120031" cy="1330718"/>
          </a:xfrm>
          <a:prstGeom prst="wedgeRectCallout">
            <a:avLst>
              <a:gd name="adj1" fmla="val 42126"/>
              <a:gd name="adj2" fmla="val 875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dirty="0" err="1">
                <a:solidFill>
                  <a:schemeClr val="tx1"/>
                </a:solidFill>
              </a:rPr>
              <a:t>What</a:t>
            </a:r>
            <a:r>
              <a:rPr lang="cs-CZ" sz="1200" dirty="0">
                <a:solidFill>
                  <a:schemeClr val="tx1"/>
                </a:solidFill>
              </a:rPr>
              <a:t> </a:t>
            </a:r>
            <a:r>
              <a:rPr lang="cs-CZ" sz="1200" dirty="0" err="1">
                <a:solidFill>
                  <a:schemeClr val="tx1"/>
                </a:solidFill>
              </a:rPr>
              <a:t>is</a:t>
            </a:r>
            <a:r>
              <a:rPr lang="cs-CZ" sz="1200" dirty="0">
                <a:solidFill>
                  <a:schemeClr val="tx1"/>
                </a:solidFill>
              </a:rPr>
              <a:t> </a:t>
            </a:r>
            <a:r>
              <a:rPr lang="cs-CZ" sz="1200" dirty="0" err="1">
                <a:solidFill>
                  <a:schemeClr val="tx1"/>
                </a:solidFill>
              </a:rPr>
              <a:t>the</a:t>
            </a:r>
            <a:r>
              <a:rPr lang="cs-CZ" sz="1200" dirty="0">
                <a:solidFill>
                  <a:schemeClr val="tx1"/>
                </a:solidFill>
              </a:rPr>
              <a:t> story </a:t>
            </a:r>
            <a:r>
              <a:rPr lang="cs-CZ" sz="1200" dirty="0" err="1">
                <a:solidFill>
                  <a:schemeClr val="tx1"/>
                </a:solidFill>
              </a:rPr>
              <a:t>about</a:t>
            </a:r>
            <a:r>
              <a:rPr lang="cs-CZ" sz="1200" dirty="0">
                <a:solidFill>
                  <a:schemeClr val="tx1"/>
                </a:solidFill>
              </a:rPr>
              <a:t>? Interpret </a:t>
            </a:r>
            <a:r>
              <a:rPr lang="cs-CZ" sz="1200" dirty="0" err="1">
                <a:solidFill>
                  <a:schemeClr val="tx1"/>
                </a:solidFill>
              </a:rPr>
              <a:t>this</a:t>
            </a:r>
            <a:r>
              <a:rPr lang="cs-CZ" sz="1200" dirty="0">
                <a:solidFill>
                  <a:schemeClr val="tx1"/>
                </a:solidFill>
              </a:rPr>
              <a:t> „</a:t>
            </a:r>
            <a:r>
              <a:rPr lang="cs-CZ" sz="1200" dirty="0" err="1">
                <a:solidFill>
                  <a:schemeClr val="tx1"/>
                </a:solidFill>
              </a:rPr>
              <a:t>classical</a:t>
            </a:r>
            <a:r>
              <a:rPr lang="cs-CZ" sz="1200" dirty="0">
                <a:solidFill>
                  <a:schemeClr val="tx1"/>
                </a:solidFill>
              </a:rPr>
              <a:t>“ </a:t>
            </a:r>
            <a:r>
              <a:rPr lang="cs-CZ" sz="1200" dirty="0" err="1">
                <a:solidFill>
                  <a:schemeClr val="tx1"/>
                </a:solidFill>
              </a:rPr>
              <a:t>artwork</a:t>
            </a:r>
            <a:r>
              <a:rPr lang="cs-CZ" sz="1200" dirty="0">
                <a:solidFill>
                  <a:schemeClr val="tx1"/>
                </a:solidFill>
              </a:rPr>
              <a:t> </a:t>
            </a:r>
            <a:r>
              <a:rPr lang="cs-CZ" sz="1200" dirty="0" err="1">
                <a:solidFill>
                  <a:schemeClr val="tx1"/>
                </a:solidFill>
              </a:rPr>
              <a:t>anew</a:t>
            </a:r>
            <a:r>
              <a:rPr lang="cs-CZ" sz="1200" dirty="0">
                <a:solidFill>
                  <a:schemeClr val="tx1"/>
                </a:solidFill>
              </a:rPr>
              <a:t> by </a:t>
            </a:r>
            <a:r>
              <a:rPr lang="cs-CZ" sz="1200" dirty="0" err="1">
                <a:solidFill>
                  <a:schemeClr val="tx1"/>
                </a:solidFill>
              </a:rPr>
              <a:t>using</a:t>
            </a:r>
            <a:r>
              <a:rPr lang="cs-CZ" sz="1200" dirty="0">
                <a:solidFill>
                  <a:schemeClr val="tx1"/>
                </a:solidFill>
              </a:rPr>
              <a:t> variety </a:t>
            </a:r>
            <a:r>
              <a:rPr lang="cs-CZ" sz="1200" dirty="0" err="1">
                <a:solidFill>
                  <a:schemeClr val="tx1"/>
                </a:solidFill>
              </a:rPr>
              <a:t>of</a:t>
            </a:r>
            <a:r>
              <a:rPr lang="cs-CZ" sz="1200" dirty="0">
                <a:solidFill>
                  <a:schemeClr val="tx1"/>
                </a:solidFill>
              </a:rPr>
              <a:t> media.</a:t>
            </a:r>
          </a:p>
          <a:p>
            <a:r>
              <a:rPr lang="cs-CZ" sz="1200" dirty="0" err="1">
                <a:solidFill>
                  <a:schemeClr val="tx1"/>
                </a:solidFill>
              </a:rPr>
              <a:t>With</a:t>
            </a:r>
            <a:r>
              <a:rPr lang="cs-CZ" sz="1200" dirty="0">
                <a:solidFill>
                  <a:schemeClr val="tx1"/>
                </a:solidFill>
              </a:rPr>
              <a:t> </a:t>
            </a:r>
            <a:r>
              <a:rPr lang="cs-CZ" sz="1200" dirty="0" err="1">
                <a:solidFill>
                  <a:schemeClr val="tx1"/>
                </a:solidFill>
              </a:rPr>
              <a:t>your</a:t>
            </a:r>
            <a:r>
              <a:rPr lang="cs-CZ" sz="1200" dirty="0">
                <a:solidFill>
                  <a:schemeClr val="tx1"/>
                </a:solidFill>
              </a:rPr>
              <a:t> </a:t>
            </a:r>
            <a:r>
              <a:rPr lang="cs-CZ" sz="1200" dirty="0" err="1">
                <a:solidFill>
                  <a:schemeClr val="tx1"/>
                </a:solidFill>
              </a:rPr>
              <a:t>group</a:t>
            </a:r>
            <a:r>
              <a:rPr lang="cs-CZ" sz="1200" dirty="0">
                <a:solidFill>
                  <a:schemeClr val="tx1"/>
                </a:solidFill>
              </a:rPr>
              <a:t> </a:t>
            </a:r>
            <a:r>
              <a:rPr lang="cs-CZ" sz="1200" dirty="0" err="1">
                <a:solidFill>
                  <a:schemeClr val="tx1"/>
                </a:solidFill>
              </a:rPr>
              <a:t>prepare</a:t>
            </a:r>
            <a:r>
              <a:rPr lang="cs-CZ" sz="1200" dirty="0">
                <a:solidFill>
                  <a:schemeClr val="tx1"/>
                </a:solidFill>
              </a:rPr>
              <a:t>/design a </a:t>
            </a:r>
            <a:r>
              <a:rPr lang="cs-CZ" sz="1200" dirty="0" err="1">
                <a:solidFill>
                  <a:schemeClr val="tx1"/>
                </a:solidFill>
              </a:rPr>
              <a:t>proposal</a:t>
            </a:r>
            <a:r>
              <a:rPr lang="cs-CZ" sz="1200" dirty="0">
                <a:solidFill>
                  <a:schemeClr val="tx1"/>
                </a:solidFill>
              </a:rPr>
              <a:t> </a:t>
            </a:r>
            <a:r>
              <a:rPr lang="cs-CZ" sz="1200" dirty="0" err="1">
                <a:solidFill>
                  <a:schemeClr val="tx1"/>
                </a:solidFill>
              </a:rPr>
              <a:t>for</a:t>
            </a:r>
            <a:r>
              <a:rPr lang="cs-CZ" sz="1200" dirty="0">
                <a:solidFill>
                  <a:schemeClr val="tx1"/>
                </a:solidFill>
              </a:rPr>
              <a:t> </a:t>
            </a:r>
            <a:r>
              <a:rPr lang="cs-CZ" sz="1200" dirty="0" err="1">
                <a:solidFill>
                  <a:schemeClr val="tx1"/>
                </a:solidFill>
              </a:rPr>
              <a:t>gallery</a:t>
            </a:r>
            <a:r>
              <a:rPr lang="cs-CZ" sz="1200" dirty="0">
                <a:solidFill>
                  <a:schemeClr val="tx1"/>
                </a:solidFill>
              </a:rPr>
              <a:t> art </a:t>
            </a:r>
            <a:r>
              <a:rPr lang="cs-CZ" sz="1200" dirty="0" err="1">
                <a:solidFill>
                  <a:schemeClr val="tx1"/>
                </a:solidFill>
              </a:rPr>
              <a:t>instalation</a:t>
            </a:r>
            <a:r>
              <a:rPr lang="cs-CZ" sz="1200" dirty="0">
                <a:solidFill>
                  <a:schemeClr val="tx1"/>
                </a:solidFill>
              </a:rPr>
              <a:t>.</a:t>
            </a:r>
            <a:endParaRPr lang="en-US" sz="1200" dirty="0">
              <a:solidFill>
                <a:schemeClr val="tx1"/>
              </a:solidFill>
            </a:endParaRPr>
          </a:p>
        </p:txBody>
      </p:sp>
      <p:sp>
        <p:nvSpPr>
          <p:cNvPr id="14" name="Obdélníkový bublinový popisek 13"/>
          <p:cNvSpPr/>
          <p:nvPr/>
        </p:nvSpPr>
        <p:spPr>
          <a:xfrm>
            <a:off x="539552" y="5994040"/>
            <a:ext cx="2376264" cy="788333"/>
          </a:xfrm>
          <a:prstGeom prst="wedgeRectCallout">
            <a:avLst>
              <a:gd name="adj1" fmla="val 23639"/>
              <a:gd name="adj2" fmla="val -740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Team 1: </a:t>
            </a:r>
          </a:p>
          <a:p>
            <a:r>
              <a:rPr lang="en-US" sz="1200" dirty="0">
                <a:solidFill>
                  <a:schemeClr val="tx1"/>
                </a:solidFill>
              </a:rPr>
              <a:t>Google searched the photos and then created a story based on the painting using the </a:t>
            </a:r>
            <a:r>
              <a:rPr lang="en-US" sz="1200" dirty="0" err="1">
                <a:solidFill>
                  <a:schemeClr val="tx1"/>
                </a:solidFill>
              </a:rPr>
              <a:t>PowePoint</a:t>
            </a:r>
            <a:r>
              <a:rPr lang="en-US" sz="1200" dirty="0">
                <a:solidFill>
                  <a:schemeClr val="tx1"/>
                </a:solidFill>
              </a:rPr>
              <a:t>.</a:t>
            </a:r>
          </a:p>
        </p:txBody>
      </p:sp>
      <p:sp>
        <p:nvSpPr>
          <p:cNvPr id="16" name="Obdélníkový bublinový popisek 15"/>
          <p:cNvSpPr/>
          <p:nvPr/>
        </p:nvSpPr>
        <p:spPr>
          <a:xfrm>
            <a:off x="3372580" y="5980031"/>
            <a:ext cx="2376264" cy="788333"/>
          </a:xfrm>
          <a:prstGeom prst="wedgeRectCallout">
            <a:avLst>
              <a:gd name="adj1" fmla="val 22491"/>
              <a:gd name="adj2" fmla="val -7581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Team 2: </a:t>
            </a:r>
          </a:p>
          <a:p>
            <a:r>
              <a:rPr lang="en-US" sz="1200" dirty="0">
                <a:solidFill>
                  <a:schemeClr val="tx1"/>
                </a:solidFill>
              </a:rPr>
              <a:t>Came up with another story which was „performed“ and video recorded in the woods.</a:t>
            </a:r>
          </a:p>
        </p:txBody>
      </p:sp>
      <p:sp>
        <p:nvSpPr>
          <p:cNvPr id="18" name="Obdélníkový bublinový popisek 17"/>
          <p:cNvSpPr/>
          <p:nvPr/>
        </p:nvSpPr>
        <p:spPr>
          <a:xfrm>
            <a:off x="6228866" y="5973234"/>
            <a:ext cx="2030689" cy="351497"/>
          </a:xfrm>
          <a:prstGeom prst="wedgeRectCallout">
            <a:avLst>
              <a:gd name="adj1" fmla="val -31080"/>
              <a:gd name="adj2" fmla="val -9472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Team </a:t>
            </a:r>
            <a:r>
              <a:rPr lang="cs-CZ" sz="1200" dirty="0">
                <a:solidFill>
                  <a:schemeClr val="tx1"/>
                </a:solidFill>
              </a:rPr>
              <a:t>3</a:t>
            </a:r>
            <a:r>
              <a:rPr lang="en-US" sz="1200" dirty="0">
                <a:solidFill>
                  <a:schemeClr val="tx1"/>
                </a:solidFill>
              </a:rPr>
              <a:t>: </a:t>
            </a:r>
          </a:p>
          <a:p>
            <a:r>
              <a:rPr lang="cs-CZ" sz="1200" dirty="0" err="1">
                <a:solidFill>
                  <a:schemeClr val="tx1"/>
                </a:solidFill>
              </a:rPr>
              <a:t>Comic</a:t>
            </a:r>
            <a:r>
              <a:rPr lang="cs-CZ" sz="1200" dirty="0">
                <a:solidFill>
                  <a:schemeClr val="tx1"/>
                </a:solidFill>
              </a:rPr>
              <a:t> </a:t>
            </a:r>
            <a:r>
              <a:rPr lang="cs-CZ" sz="1200" dirty="0" err="1">
                <a:solidFill>
                  <a:schemeClr val="tx1"/>
                </a:solidFill>
              </a:rPr>
              <a:t>book</a:t>
            </a:r>
            <a:r>
              <a:rPr lang="cs-CZ" sz="1200" dirty="0">
                <a:solidFill>
                  <a:schemeClr val="tx1"/>
                </a:solidFill>
              </a:rPr>
              <a:t> </a:t>
            </a:r>
            <a:r>
              <a:rPr lang="cs-CZ" sz="1200" dirty="0" err="1">
                <a:solidFill>
                  <a:schemeClr val="tx1"/>
                </a:solidFill>
              </a:rPr>
              <a:t>interpretation</a:t>
            </a:r>
            <a:r>
              <a:rPr lang="cs-CZ" sz="1200" dirty="0">
                <a:solidFill>
                  <a:schemeClr val="tx1"/>
                </a:solidFill>
              </a:rPr>
              <a:t>.</a:t>
            </a:r>
            <a:endParaRPr lang="en-US" sz="1200" dirty="0">
              <a:solidFill>
                <a:schemeClr val="tx1"/>
              </a:solidFill>
            </a:endParaRPr>
          </a:p>
        </p:txBody>
      </p:sp>
    </p:spTree>
    <p:extLst>
      <p:ext uri="{BB962C8B-B14F-4D97-AF65-F5344CB8AC3E}">
        <p14:creationId xmlns:p14="http://schemas.microsoft.com/office/powerpoint/2010/main" val="102445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fade">
                                      <p:cBhvr>
                                        <p:cTn id="17" dur="250"/>
                                        <p:tgtEl>
                                          <p:spTgt spid="61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5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79512" y="764704"/>
            <a:ext cx="8352928" cy="4247317"/>
          </a:xfrm>
          <a:prstGeom prst="rect">
            <a:avLst/>
          </a:prstGeom>
        </p:spPr>
        <p:txBody>
          <a:bodyPr wrap="square">
            <a:spAutoFit/>
          </a:bodyPr>
          <a:lstStyle/>
          <a:p>
            <a:pPr>
              <a:buFont typeface="Arial" panose="020B0604020202020204" pitchFamily="34" charset="0"/>
              <a:buChar char="•"/>
            </a:pPr>
            <a:r>
              <a:rPr lang="en-US" dirty="0">
                <a:solidFill>
                  <a:srgbClr val="000000"/>
                </a:solidFill>
                <a:latin typeface="Arial" panose="020B0604020202020204" pitchFamily="34" charset="0"/>
              </a:rPr>
              <a:t>Are robots friends or foes?</a:t>
            </a:r>
          </a:p>
          <a:p>
            <a:pPr>
              <a:buFont typeface="Arial" panose="020B0604020202020204" pitchFamily="34" charset="0"/>
              <a:buChar char="•"/>
            </a:pPr>
            <a:r>
              <a:rPr lang="en-US" dirty="0">
                <a:solidFill>
                  <a:srgbClr val="000000"/>
                </a:solidFill>
                <a:latin typeface="Arial" panose="020B0604020202020204" pitchFamily="34" charset="0"/>
              </a:rPr>
              <a:t>How do stories from the past define who we are today?</a:t>
            </a:r>
          </a:p>
          <a:p>
            <a:pPr>
              <a:buFont typeface="Arial" panose="020B0604020202020204" pitchFamily="34" charset="0"/>
              <a:buChar char="•"/>
            </a:pPr>
            <a:r>
              <a:rPr lang="en-US" dirty="0">
                <a:solidFill>
                  <a:srgbClr val="000000"/>
                </a:solidFill>
                <a:latin typeface="Arial" panose="020B0604020202020204" pitchFamily="34" charset="0"/>
              </a:rPr>
              <a:t>What new monument or museum should be built in our city to enhance the lives of our citizens and visitors?</a:t>
            </a:r>
          </a:p>
          <a:p>
            <a:pPr>
              <a:buFont typeface="Arial" panose="020B0604020202020204" pitchFamily="34" charset="0"/>
              <a:buChar char="•"/>
            </a:pPr>
            <a:r>
              <a:rPr lang="en-US" dirty="0">
                <a:solidFill>
                  <a:srgbClr val="000000"/>
                </a:solidFill>
                <a:latin typeface="Arial" panose="020B0604020202020204" pitchFamily="34" charset="0"/>
              </a:rPr>
              <a:t>How can we create a more sustainable and efficient modern ecosystem?</a:t>
            </a:r>
          </a:p>
          <a:p>
            <a:pPr>
              <a:buFont typeface="Arial" panose="020B0604020202020204" pitchFamily="34" charset="0"/>
              <a:buChar char="•"/>
            </a:pPr>
            <a:r>
              <a:rPr lang="en-US" dirty="0">
                <a:solidFill>
                  <a:srgbClr val="000000"/>
                </a:solidFill>
                <a:latin typeface="Arial" panose="020B0604020202020204" pitchFamily="34" charset="0"/>
              </a:rPr>
              <a:t>How can we manage scarcity?</a:t>
            </a:r>
          </a:p>
          <a:p>
            <a:pPr>
              <a:buFont typeface="Arial" panose="020B0604020202020204" pitchFamily="34" charset="0"/>
              <a:buChar char="•"/>
            </a:pPr>
            <a:r>
              <a:rPr lang="en-US" dirty="0">
                <a:solidFill>
                  <a:srgbClr val="000000"/>
                </a:solidFill>
                <a:latin typeface="Arial" panose="020B0604020202020204" pitchFamily="34" charset="0"/>
              </a:rPr>
              <a:t>How can we create "farm to table" at our school during the winter months?</a:t>
            </a:r>
          </a:p>
          <a:p>
            <a:pPr>
              <a:buFont typeface="Arial" panose="020B0604020202020204" pitchFamily="34" charset="0"/>
              <a:buChar char="•"/>
            </a:pPr>
            <a:r>
              <a:rPr lang="en-US" dirty="0">
                <a:solidFill>
                  <a:srgbClr val="000000"/>
                </a:solidFill>
                <a:latin typeface="Arial" panose="020B0604020202020204" pitchFamily="34" charset="0"/>
              </a:rPr>
              <a:t>How can we build community through art?</a:t>
            </a:r>
          </a:p>
          <a:p>
            <a:pPr>
              <a:buFont typeface="Arial" panose="020B0604020202020204" pitchFamily="34" charset="0"/>
              <a:buChar char="•"/>
            </a:pPr>
            <a:r>
              <a:rPr lang="en-US" dirty="0">
                <a:solidFill>
                  <a:srgbClr val="000000"/>
                </a:solidFill>
                <a:latin typeface="Arial" panose="020B0604020202020204" pitchFamily="34" charset="0"/>
              </a:rPr>
              <a:t>How can we make getting around in the winter more safe and convenient?</a:t>
            </a:r>
          </a:p>
          <a:p>
            <a:pPr>
              <a:buFont typeface="Arial" panose="020B0604020202020204" pitchFamily="34" charset="0"/>
              <a:buChar char="•"/>
            </a:pPr>
            <a:r>
              <a:rPr lang="en-US" dirty="0">
                <a:solidFill>
                  <a:srgbClr val="000000"/>
                </a:solidFill>
                <a:latin typeface="Arial" panose="020B0604020202020204" pitchFamily="34" charset="0"/>
              </a:rPr>
              <a:t>How can we prevent E. coli from entering our swimming areas?</a:t>
            </a:r>
          </a:p>
          <a:p>
            <a:pPr>
              <a:buFont typeface="Arial" panose="020B0604020202020204" pitchFamily="34" charset="0"/>
              <a:buChar char="•"/>
            </a:pPr>
            <a:r>
              <a:rPr lang="en-US" dirty="0">
                <a:solidFill>
                  <a:srgbClr val="000000"/>
                </a:solidFill>
                <a:latin typeface="Arial" panose="020B0604020202020204" pitchFamily="34" charset="0"/>
              </a:rPr>
              <a:t>I what ways can I change the injustices I witness?</a:t>
            </a:r>
          </a:p>
          <a:p>
            <a:pPr>
              <a:buFont typeface="Arial" panose="020B0604020202020204" pitchFamily="34" charset="0"/>
              <a:buChar char="•"/>
            </a:pPr>
            <a:r>
              <a:rPr lang="en-US" dirty="0">
                <a:solidFill>
                  <a:srgbClr val="000000"/>
                </a:solidFill>
                <a:latin typeface="Arial" panose="020B0604020202020204" pitchFamily="34" charset="0"/>
              </a:rPr>
              <a:t>What's the fastest and cheapest way for me to get to school on time?</a:t>
            </a:r>
            <a:endParaRPr lang="cs-CZ" dirty="0">
              <a:solidFill>
                <a:srgbClr val="000000"/>
              </a:solidFill>
              <a:latin typeface="Arial" panose="020B0604020202020204" pitchFamily="34" charset="0"/>
            </a:endParaRPr>
          </a:p>
          <a:p>
            <a:pPr>
              <a:buFont typeface="Arial" panose="020B0604020202020204" pitchFamily="34" charset="0"/>
              <a:buChar char="•"/>
            </a:pPr>
            <a:r>
              <a:rPr lang="cs-CZ" dirty="0" err="1">
                <a:solidFill>
                  <a:srgbClr val="000000"/>
                </a:solidFill>
                <a:latin typeface="Arial" panose="020B0604020202020204" pitchFamily="34" charset="0"/>
              </a:rPr>
              <a:t>How</a:t>
            </a:r>
            <a:r>
              <a:rPr lang="cs-CZ" dirty="0">
                <a:solidFill>
                  <a:srgbClr val="000000"/>
                </a:solidFill>
                <a:latin typeface="Arial" panose="020B0604020202020204" pitchFamily="34" charset="0"/>
              </a:rPr>
              <a:t> </a:t>
            </a:r>
            <a:r>
              <a:rPr lang="cs-CZ" dirty="0" err="1">
                <a:solidFill>
                  <a:srgbClr val="000000"/>
                </a:solidFill>
                <a:latin typeface="Arial" panose="020B0604020202020204" pitchFamily="34" charset="0"/>
              </a:rPr>
              <a:t>can</a:t>
            </a:r>
            <a:r>
              <a:rPr lang="cs-CZ" dirty="0">
                <a:solidFill>
                  <a:srgbClr val="000000"/>
                </a:solidFill>
                <a:latin typeface="Arial" panose="020B0604020202020204" pitchFamily="34" charset="0"/>
              </a:rPr>
              <a:t> </a:t>
            </a:r>
            <a:r>
              <a:rPr lang="cs-CZ" dirty="0" err="1">
                <a:solidFill>
                  <a:srgbClr val="000000"/>
                </a:solidFill>
                <a:latin typeface="Arial" panose="020B0604020202020204" pitchFamily="34" charset="0"/>
              </a:rPr>
              <a:t>we</a:t>
            </a:r>
            <a:r>
              <a:rPr lang="cs-CZ" dirty="0">
                <a:solidFill>
                  <a:srgbClr val="000000"/>
                </a:solidFill>
                <a:latin typeface="Arial" panose="020B0604020202020204" pitchFamily="34" charset="0"/>
              </a:rPr>
              <a:t> make </a:t>
            </a:r>
            <a:r>
              <a:rPr lang="cs-CZ" dirty="0" err="1">
                <a:solidFill>
                  <a:srgbClr val="000000"/>
                </a:solidFill>
                <a:latin typeface="Arial" panose="020B0604020202020204" pitchFamily="34" charset="0"/>
              </a:rPr>
              <a:t>life</a:t>
            </a:r>
            <a:r>
              <a:rPr lang="cs-CZ" dirty="0">
                <a:solidFill>
                  <a:srgbClr val="000000"/>
                </a:solidFill>
                <a:latin typeface="Arial" panose="020B0604020202020204" pitchFamily="34" charset="0"/>
              </a:rPr>
              <a:t> </a:t>
            </a:r>
            <a:r>
              <a:rPr lang="cs-CZ" dirty="0" err="1">
                <a:solidFill>
                  <a:srgbClr val="000000"/>
                </a:solidFill>
                <a:latin typeface="Arial" panose="020B0604020202020204" pitchFamily="34" charset="0"/>
              </a:rPr>
              <a:t>sweeter</a:t>
            </a:r>
            <a:r>
              <a:rPr lang="cs-CZ" dirty="0">
                <a:solidFill>
                  <a:srgbClr val="000000"/>
                </a:solidFill>
                <a:latin typeface="Arial" panose="020B0604020202020204" pitchFamily="34" charset="0"/>
              </a:rPr>
              <a:t> in </a:t>
            </a:r>
            <a:r>
              <a:rPr lang="cs-CZ" dirty="0" err="1">
                <a:solidFill>
                  <a:srgbClr val="000000"/>
                </a:solidFill>
                <a:latin typeface="Arial" panose="020B0604020202020204" pitchFamily="34" charset="0"/>
              </a:rPr>
              <a:t>our</a:t>
            </a:r>
            <a:r>
              <a:rPr lang="cs-CZ" dirty="0">
                <a:solidFill>
                  <a:srgbClr val="000000"/>
                </a:solidFill>
                <a:latin typeface="Arial" panose="020B0604020202020204" pitchFamily="34" charset="0"/>
              </a:rPr>
              <a:t> </a:t>
            </a:r>
            <a:r>
              <a:rPr lang="cs-CZ" dirty="0" err="1">
                <a:solidFill>
                  <a:srgbClr val="000000"/>
                </a:solidFill>
                <a:latin typeface="Arial" panose="020B0604020202020204" pitchFamily="34" charset="0"/>
              </a:rPr>
              <a:t>community</a:t>
            </a:r>
            <a:r>
              <a:rPr lang="cs-CZ" dirty="0">
                <a:solidFill>
                  <a:srgbClr val="000000"/>
                </a:solidFill>
                <a:latin typeface="Arial" panose="020B0604020202020204" pitchFamily="34" charset="0"/>
              </a:rPr>
              <a:t>?</a:t>
            </a:r>
          </a:p>
          <a:p>
            <a:pPr>
              <a:buFont typeface="Arial" panose="020B0604020202020204" pitchFamily="34" charset="0"/>
              <a:buChar char="•"/>
            </a:pPr>
            <a:r>
              <a:rPr lang="en-US" dirty="0">
                <a:solidFill>
                  <a:srgbClr val="000000"/>
                </a:solidFill>
                <a:latin typeface="Arial" panose="020B0604020202020204" pitchFamily="34" charset="0"/>
              </a:rPr>
              <a:t>How can we use our knowledge of math to convince our families, our school, and our community to go solar?</a:t>
            </a:r>
            <a:endParaRPr lang="cs-CZ" dirty="0"/>
          </a:p>
        </p:txBody>
      </p:sp>
      <p:sp>
        <p:nvSpPr>
          <p:cNvPr id="3" name="Obdélníkový bublinový popisek 5"/>
          <p:cNvSpPr/>
          <p:nvPr/>
        </p:nvSpPr>
        <p:spPr>
          <a:xfrm>
            <a:off x="2771800" y="5229200"/>
            <a:ext cx="4248472" cy="1440160"/>
          </a:xfrm>
          <a:prstGeom prst="wedgeRectCallout">
            <a:avLst>
              <a:gd name="adj1" fmla="val -30027"/>
              <a:gd name="adj2" fmla="val -6685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dirty="0" err="1">
                <a:solidFill>
                  <a:schemeClr val="tx1"/>
                </a:solidFill>
              </a:rPr>
              <a:t>Good</a:t>
            </a:r>
            <a:r>
              <a:rPr lang="cs-CZ" sz="1200" dirty="0">
                <a:solidFill>
                  <a:schemeClr val="tx1"/>
                </a:solidFill>
              </a:rPr>
              <a:t> </a:t>
            </a:r>
            <a:r>
              <a:rPr lang="cs-CZ" sz="1200" dirty="0" err="1">
                <a:solidFill>
                  <a:schemeClr val="tx1"/>
                </a:solidFill>
              </a:rPr>
              <a:t>projects</a:t>
            </a:r>
            <a:r>
              <a:rPr lang="cs-CZ" sz="1200" dirty="0">
                <a:solidFill>
                  <a:schemeClr val="tx1"/>
                </a:solidFill>
              </a:rPr>
              <a:t> start </a:t>
            </a:r>
            <a:r>
              <a:rPr lang="cs-CZ" sz="1200" dirty="0" err="1">
                <a:solidFill>
                  <a:schemeClr val="tx1"/>
                </a:solidFill>
              </a:rPr>
              <a:t>with</a:t>
            </a:r>
            <a:r>
              <a:rPr lang="cs-CZ" sz="1200" dirty="0">
                <a:solidFill>
                  <a:schemeClr val="tx1"/>
                </a:solidFill>
              </a:rPr>
              <a:t> </a:t>
            </a:r>
            <a:r>
              <a:rPr lang="cs-CZ" sz="1200" dirty="0" err="1">
                <a:solidFill>
                  <a:schemeClr val="tx1"/>
                </a:solidFill>
              </a:rPr>
              <a:t>good</a:t>
            </a:r>
            <a:r>
              <a:rPr lang="cs-CZ" sz="1200" dirty="0">
                <a:solidFill>
                  <a:schemeClr val="tx1"/>
                </a:solidFill>
              </a:rPr>
              <a:t> </a:t>
            </a:r>
            <a:r>
              <a:rPr lang="cs-CZ" sz="1200" dirty="0" err="1">
                <a:solidFill>
                  <a:schemeClr val="tx1"/>
                </a:solidFill>
              </a:rPr>
              <a:t>questions</a:t>
            </a:r>
            <a:r>
              <a:rPr lang="cs-CZ" sz="1200" dirty="0">
                <a:solidFill>
                  <a:schemeClr val="tx1"/>
                </a:solidFill>
              </a:rPr>
              <a:t>/</a:t>
            </a:r>
            <a:r>
              <a:rPr lang="cs-CZ" sz="1200" dirty="0" err="1">
                <a:solidFill>
                  <a:schemeClr val="tx1"/>
                </a:solidFill>
              </a:rPr>
              <a:t>complex</a:t>
            </a:r>
            <a:r>
              <a:rPr lang="cs-CZ" sz="1200" dirty="0">
                <a:solidFill>
                  <a:schemeClr val="tx1"/>
                </a:solidFill>
              </a:rPr>
              <a:t> </a:t>
            </a:r>
            <a:r>
              <a:rPr lang="cs-CZ" sz="1200" dirty="0" err="1">
                <a:solidFill>
                  <a:schemeClr val="tx1"/>
                </a:solidFill>
              </a:rPr>
              <a:t>problems</a:t>
            </a:r>
            <a:r>
              <a:rPr lang="cs-CZ" sz="1200" dirty="0">
                <a:solidFill>
                  <a:schemeClr val="tx1"/>
                </a:solidFill>
              </a:rPr>
              <a:t>. </a:t>
            </a:r>
            <a:r>
              <a:rPr lang="cs-CZ" sz="1200" dirty="0" err="1">
                <a:solidFill>
                  <a:schemeClr val="tx1"/>
                </a:solidFill>
              </a:rPr>
              <a:t>They</a:t>
            </a:r>
            <a:r>
              <a:rPr lang="cs-CZ" sz="1200" dirty="0">
                <a:solidFill>
                  <a:schemeClr val="tx1"/>
                </a:solidFill>
              </a:rPr>
              <a:t> </a:t>
            </a:r>
            <a:r>
              <a:rPr lang="cs-CZ" sz="1200" dirty="0" err="1">
                <a:solidFill>
                  <a:schemeClr val="tx1"/>
                </a:solidFill>
              </a:rPr>
              <a:t>should</a:t>
            </a:r>
            <a:r>
              <a:rPr lang="cs-CZ" sz="1200" dirty="0">
                <a:solidFill>
                  <a:schemeClr val="tx1"/>
                </a:solidFill>
              </a:rPr>
              <a:t> </a:t>
            </a:r>
            <a:r>
              <a:rPr lang="cs-CZ" sz="1200" dirty="0" err="1">
                <a:solidFill>
                  <a:schemeClr val="tx1"/>
                </a:solidFill>
              </a:rPr>
              <a:t>be</a:t>
            </a:r>
            <a:r>
              <a:rPr lang="cs-CZ" sz="1200" dirty="0">
                <a:solidFill>
                  <a:schemeClr val="tx1"/>
                </a:solidFill>
              </a:rPr>
              <a:t> </a:t>
            </a:r>
            <a:r>
              <a:rPr lang="cs-CZ" sz="1200" dirty="0" err="1">
                <a:solidFill>
                  <a:schemeClr val="tx1"/>
                </a:solidFill>
              </a:rPr>
              <a:t>relevant</a:t>
            </a:r>
            <a:r>
              <a:rPr lang="cs-CZ" sz="1200" dirty="0">
                <a:solidFill>
                  <a:schemeClr val="tx1"/>
                </a:solidFill>
              </a:rPr>
              <a:t> to </a:t>
            </a:r>
            <a:r>
              <a:rPr lang="cs-CZ" sz="1200" dirty="0" err="1">
                <a:solidFill>
                  <a:schemeClr val="tx1"/>
                </a:solidFill>
              </a:rPr>
              <a:t>the</a:t>
            </a:r>
            <a:r>
              <a:rPr lang="cs-CZ" sz="1200" dirty="0">
                <a:solidFill>
                  <a:schemeClr val="tx1"/>
                </a:solidFill>
              </a:rPr>
              <a:t> </a:t>
            </a:r>
            <a:r>
              <a:rPr lang="cs-CZ" sz="1200" dirty="0" err="1">
                <a:solidFill>
                  <a:schemeClr val="tx1"/>
                </a:solidFill>
              </a:rPr>
              <a:t>current</a:t>
            </a:r>
            <a:r>
              <a:rPr lang="cs-CZ" sz="1200" dirty="0">
                <a:solidFill>
                  <a:schemeClr val="tx1"/>
                </a:solidFill>
              </a:rPr>
              <a:t> </a:t>
            </a:r>
            <a:r>
              <a:rPr lang="cs-CZ" sz="1200" dirty="0" err="1">
                <a:solidFill>
                  <a:schemeClr val="tx1"/>
                </a:solidFill>
              </a:rPr>
              <a:t>student‘s</a:t>
            </a:r>
            <a:r>
              <a:rPr lang="cs-CZ" sz="1200" dirty="0">
                <a:solidFill>
                  <a:schemeClr val="tx1"/>
                </a:solidFill>
              </a:rPr>
              <a:t> </a:t>
            </a:r>
            <a:r>
              <a:rPr lang="cs-CZ" sz="1200" dirty="0" err="1">
                <a:solidFill>
                  <a:schemeClr val="tx1"/>
                </a:solidFill>
              </a:rPr>
              <a:t>interests</a:t>
            </a:r>
            <a:r>
              <a:rPr lang="cs-CZ" sz="1200" dirty="0">
                <a:solidFill>
                  <a:schemeClr val="tx1"/>
                </a:solidFill>
              </a:rPr>
              <a:t> and </a:t>
            </a:r>
            <a:r>
              <a:rPr lang="cs-CZ" sz="1200" dirty="0" err="1">
                <a:solidFill>
                  <a:schemeClr val="tx1"/>
                </a:solidFill>
              </a:rPr>
              <a:t>needs</a:t>
            </a:r>
            <a:r>
              <a:rPr lang="cs-CZ" sz="1200" dirty="0">
                <a:solidFill>
                  <a:schemeClr val="tx1"/>
                </a:solidFill>
              </a:rPr>
              <a:t> and </a:t>
            </a:r>
            <a:r>
              <a:rPr lang="cs-CZ" sz="1200" dirty="0" err="1">
                <a:solidFill>
                  <a:schemeClr val="tx1"/>
                </a:solidFill>
              </a:rPr>
              <a:t>linked</a:t>
            </a:r>
            <a:r>
              <a:rPr lang="cs-CZ" sz="1200" dirty="0">
                <a:solidFill>
                  <a:schemeClr val="tx1"/>
                </a:solidFill>
              </a:rPr>
              <a:t> </a:t>
            </a:r>
            <a:r>
              <a:rPr lang="cs-CZ" sz="1200" dirty="0" err="1">
                <a:solidFill>
                  <a:schemeClr val="tx1"/>
                </a:solidFill>
              </a:rPr>
              <a:t>directly</a:t>
            </a:r>
            <a:r>
              <a:rPr lang="cs-CZ" sz="1200" dirty="0">
                <a:solidFill>
                  <a:schemeClr val="tx1"/>
                </a:solidFill>
              </a:rPr>
              <a:t> to </a:t>
            </a:r>
            <a:r>
              <a:rPr lang="cs-CZ" sz="1200" dirty="0" err="1">
                <a:solidFill>
                  <a:schemeClr val="tx1"/>
                </a:solidFill>
              </a:rPr>
              <a:t>the</a:t>
            </a:r>
            <a:r>
              <a:rPr lang="cs-CZ" sz="1200" dirty="0">
                <a:solidFill>
                  <a:schemeClr val="tx1"/>
                </a:solidFill>
              </a:rPr>
              <a:t> </a:t>
            </a:r>
            <a:r>
              <a:rPr lang="cs-CZ" sz="1200" dirty="0" err="1">
                <a:solidFill>
                  <a:schemeClr val="tx1"/>
                </a:solidFill>
              </a:rPr>
              <a:t>real</a:t>
            </a:r>
            <a:r>
              <a:rPr lang="cs-CZ" sz="1200" dirty="0">
                <a:solidFill>
                  <a:schemeClr val="tx1"/>
                </a:solidFill>
              </a:rPr>
              <a:t> </a:t>
            </a:r>
            <a:r>
              <a:rPr lang="cs-CZ" sz="1200" dirty="0" err="1">
                <a:solidFill>
                  <a:schemeClr val="tx1"/>
                </a:solidFill>
              </a:rPr>
              <a:t>life</a:t>
            </a:r>
            <a:r>
              <a:rPr lang="cs-CZ" sz="1200" dirty="0">
                <a:solidFill>
                  <a:schemeClr val="tx1"/>
                </a:solidFill>
              </a:rPr>
              <a:t>!</a:t>
            </a:r>
          </a:p>
          <a:p>
            <a:r>
              <a:rPr lang="cs-CZ" sz="1200" dirty="0">
                <a:solidFill>
                  <a:schemeClr val="tx1"/>
                </a:solidFill>
              </a:rPr>
              <a:t> </a:t>
            </a:r>
            <a:r>
              <a:rPr lang="cs-CZ" sz="1200" dirty="0" err="1">
                <a:solidFill>
                  <a:schemeClr val="tx1"/>
                </a:solidFill>
              </a:rPr>
              <a:t>Projects</a:t>
            </a:r>
            <a:r>
              <a:rPr lang="cs-CZ" sz="1200" dirty="0">
                <a:solidFill>
                  <a:schemeClr val="tx1"/>
                </a:solidFill>
              </a:rPr>
              <a:t> </a:t>
            </a:r>
            <a:r>
              <a:rPr lang="cs-CZ" sz="1200" dirty="0" err="1">
                <a:solidFill>
                  <a:schemeClr val="tx1"/>
                </a:solidFill>
              </a:rPr>
              <a:t>can</a:t>
            </a:r>
            <a:r>
              <a:rPr lang="cs-CZ" sz="1200" dirty="0">
                <a:solidFill>
                  <a:schemeClr val="tx1"/>
                </a:solidFill>
              </a:rPr>
              <a:t> </a:t>
            </a:r>
            <a:r>
              <a:rPr lang="cs-CZ" sz="1200" dirty="0" err="1">
                <a:solidFill>
                  <a:schemeClr val="tx1"/>
                </a:solidFill>
              </a:rPr>
              <a:t>be</a:t>
            </a:r>
            <a:r>
              <a:rPr lang="cs-CZ" sz="1200" dirty="0">
                <a:solidFill>
                  <a:schemeClr val="tx1"/>
                </a:solidFill>
              </a:rPr>
              <a:t> </a:t>
            </a:r>
            <a:r>
              <a:rPr lang="cs-CZ" sz="1200" dirty="0" err="1">
                <a:solidFill>
                  <a:schemeClr val="tx1"/>
                </a:solidFill>
              </a:rPr>
              <a:t>from</a:t>
            </a:r>
            <a:r>
              <a:rPr lang="cs-CZ" sz="1200" dirty="0">
                <a:solidFill>
                  <a:schemeClr val="tx1"/>
                </a:solidFill>
              </a:rPr>
              <a:t> very </a:t>
            </a:r>
            <a:r>
              <a:rPr lang="cs-CZ" sz="1200" dirty="0" err="1">
                <a:solidFill>
                  <a:schemeClr val="tx1"/>
                </a:solidFill>
              </a:rPr>
              <a:t>small</a:t>
            </a:r>
            <a:r>
              <a:rPr lang="cs-CZ" sz="1200" dirty="0">
                <a:solidFill>
                  <a:schemeClr val="tx1"/>
                </a:solidFill>
              </a:rPr>
              <a:t> to </a:t>
            </a:r>
            <a:r>
              <a:rPr lang="cs-CZ" sz="1200" dirty="0" err="1">
                <a:solidFill>
                  <a:schemeClr val="tx1"/>
                </a:solidFill>
              </a:rPr>
              <a:t>large</a:t>
            </a:r>
            <a:r>
              <a:rPr lang="cs-CZ" sz="1200" dirty="0">
                <a:solidFill>
                  <a:schemeClr val="tx1"/>
                </a:solidFill>
              </a:rPr>
              <a:t> </a:t>
            </a:r>
            <a:r>
              <a:rPr lang="cs-CZ" sz="1200" dirty="0" err="1">
                <a:solidFill>
                  <a:schemeClr val="tx1"/>
                </a:solidFill>
              </a:rPr>
              <a:t>scale</a:t>
            </a:r>
            <a:r>
              <a:rPr lang="cs-CZ" sz="1200" dirty="0">
                <a:solidFill>
                  <a:schemeClr val="tx1"/>
                </a:solidFill>
              </a:rPr>
              <a:t>. (1 </a:t>
            </a:r>
            <a:r>
              <a:rPr lang="cs-CZ" sz="1200" dirty="0" err="1">
                <a:solidFill>
                  <a:schemeClr val="tx1"/>
                </a:solidFill>
              </a:rPr>
              <a:t>day</a:t>
            </a:r>
            <a:r>
              <a:rPr lang="cs-CZ" sz="1200" dirty="0">
                <a:solidFill>
                  <a:schemeClr val="tx1"/>
                </a:solidFill>
              </a:rPr>
              <a:t>, 1 </a:t>
            </a:r>
            <a:r>
              <a:rPr lang="cs-CZ" sz="1200" dirty="0" err="1">
                <a:solidFill>
                  <a:schemeClr val="tx1"/>
                </a:solidFill>
              </a:rPr>
              <a:t>year</a:t>
            </a:r>
            <a:r>
              <a:rPr lang="cs-CZ" sz="1200" dirty="0">
                <a:solidFill>
                  <a:schemeClr val="tx1"/>
                </a:solidFill>
              </a:rPr>
              <a:t>../</a:t>
            </a:r>
          </a:p>
          <a:p>
            <a:r>
              <a:rPr lang="cs-CZ" sz="1200" dirty="0">
                <a:solidFill>
                  <a:schemeClr val="tx1"/>
                </a:solidFill>
              </a:rPr>
              <a:t>1 </a:t>
            </a:r>
            <a:r>
              <a:rPr lang="cs-CZ" sz="1200" dirty="0" err="1">
                <a:solidFill>
                  <a:schemeClr val="tx1"/>
                </a:solidFill>
              </a:rPr>
              <a:t>or</a:t>
            </a:r>
            <a:r>
              <a:rPr lang="cs-CZ" sz="1200" dirty="0">
                <a:solidFill>
                  <a:schemeClr val="tx1"/>
                </a:solidFill>
              </a:rPr>
              <a:t> more </a:t>
            </a:r>
            <a:r>
              <a:rPr lang="cs-CZ" sz="1200" dirty="0" err="1">
                <a:solidFill>
                  <a:schemeClr val="tx1"/>
                </a:solidFill>
              </a:rPr>
              <a:t>collaborating</a:t>
            </a:r>
            <a:r>
              <a:rPr lang="cs-CZ" sz="1200" dirty="0">
                <a:solidFill>
                  <a:schemeClr val="tx1"/>
                </a:solidFill>
              </a:rPr>
              <a:t> </a:t>
            </a:r>
            <a:r>
              <a:rPr lang="cs-CZ" sz="1200" dirty="0" err="1">
                <a:solidFill>
                  <a:schemeClr val="tx1"/>
                </a:solidFill>
              </a:rPr>
              <a:t>teachers</a:t>
            </a:r>
            <a:r>
              <a:rPr lang="cs-CZ" sz="1200" dirty="0">
                <a:solidFill>
                  <a:schemeClr val="tx1"/>
                </a:solidFill>
              </a:rPr>
              <a:t>/ </a:t>
            </a:r>
            <a:r>
              <a:rPr lang="cs-CZ" sz="1200" dirty="0" err="1">
                <a:solidFill>
                  <a:schemeClr val="tx1"/>
                </a:solidFill>
              </a:rPr>
              <a:t>within</a:t>
            </a:r>
            <a:r>
              <a:rPr lang="cs-CZ" sz="1200" dirty="0">
                <a:solidFill>
                  <a:schemeClr val="tx1"/>
                </a:solidFill>
              </a:rPr>
              <a:t> </a:t>
            </a:r>
            <a:r>
              <a:rPr lang="cs-CZ" sz="1200" dirty="0" err="1">
                <a:solidFill>
                  <a:schemeClr val="tx1"/>
                </a:solidFill>
              </a:rPr>
              <a:t>the</a:t>
            </a:r>
            <a:r>
              <a:rPr lang="cs-CZ" sz="1200" dirty="0">
                <a:solidFill>
                  <a:schemeClr val="tx1"/>
                </a:solidFill>
              </a:rPr>
              <a:t> </a:t>
            </a:r>
            <a:r>
              <a:rPr lang="cs-CZ" sz="1200" dirty="0" err="1">
                <a:solidFill>
                  <a:schemeClr val="tx1"/>
                </a:solidFill>
              </a:rPr>
              <a:t>classroom</a:t>
            </a:r>
            <a:r>
              <a:rPr lang="cs-CZ" sz="1200" dirty="0">
                <a:solidFill>
                  <a:schemeClr val="tx1"/>
                </a:solidFill>
              </a:rPr>
              <a:t> /</a:t>
            </a:r>
            <a:r>
              <a:rPr lang="cs-CZ" sz="1200" dirty="0" err="1">
                <a:solidFill>
                  <a:schemeClr val="tx1"/>
                </a:solidFill>
              </a:rPr>
              <a:t>schools</a:t>
            </a:r>
            <a:r>
              <a:rPr lang="cs-CZ" sz="1200" dirty="0">
                <a:solidFill>
                  <a:schemeClr val="tx1"/>
                </a:solidFill>
              </a:rPr>
              <a:t> – </a:t>
            </a:r>
            <a:r>
              <a:rPr lang="cs-CZ" sz="1200" dirty="0" err="1">
                <a:solidFill>
                  <a:schemeClr val="tx1"/>
                </a:solidFill>
              </a:rPr>
              <a:t>extending</a:t>
            </a:r>
            <a:r>
              <a:rPr lang="cs-CZ" sz="1200" dirty="0">
                <a:solidFill>
                  <a:schemeClr val="tx1"/>
                </a:solidFill>
              </a:rPr>
              <a:t> to </a:t>
            </a:r>
            <a:r>
              <a:rPr lang="cs-CZ" sz="1200" dirty="0" err="1">
                <a:solidFill>
                  <a:schemeClr val="tx1"/>
                </a:solidFill>
              </a:rPr>
              <a:t>the</a:t>
            </a:r>
            <a:r>
              <a:rPr lang="cs-CZ" sz="1200" dirty="0">
                <a:solidFill>
                  <a:schemeClr val="tx1"/>
                </a:solidFill>
              </a:rPr>
              <a:t> </a:t>
            </a:r>
            <a:r>
              <a:rPr lang="cs-CZ" sz="1200" dirty="0" err="1">
                <a:solidFill>
                  <a:schemeClr val="tx1"/>
                </a:solidFill>
              </a:rPr>
              <a:t>community</a:t>
            </a:r>
            <a:r>
              <a:rPr lang="cs-CZ" sz="1200" dirty="0">
                <a:solidFill>
                  <a:schemeClr val="tx1"/>
                </a:solidFill>
              </a:rPr>
              <a:t> </a:t>
            </a:r>
            <a:r>
              <a:rPr lang="cs-CZ" sz="1200" dirty="0" err="1">
                <a:solidFill>
                  <a:schemeClr val="tx1"/>
                </a:solidFill>
              </a:rPr>
              <a:t>level</a:t>
            </a:r>
            <a:r>
              <a:rPr lang="cs-CZ" sz="1200" dirty="0">
                <a:solidFill>
                  <a:schemeClr val="tx1"/>
                </a:solidFill>
              </a:rPr>
              <a:t> </a:t>
            </a:r>
            <a:r>
              <a:rPr lang="cs-CZ" sz="1200" dirty="0" err="1">
                <a:solidFill>
                  <a:schemeClr val="tx1"/>
                </a:solidFill>
              </a:rPr>
              <a:t>or</a:t>
            </a:r>
            <a:r>
              <a:rPr lang="cs-CZ" sz="1200" dirty="0">
                <a:solidFill>
                  <a:schemeClr val="tx1"/>
                </a:solidFill>
              </a:rPr>
              <a:t> </a:t>
            </a:r>
            <a:r>
              <a:rPr lang="cs-CZ" sz="1200" dirty="0" err="1">
                <a:solidFill>
                  <a:schemeClr val="tx1"/>
                </a:solidFill>
              </a:rPr>
              <a:t>even</a:t>
            </a:r>
            <a:r>
              <a:rPr lang="cs-CZ" sz="1200" dirty="0">
                <a:solidFill>
                  <a:schemeClr val="tx1"/>
                </a:solidFill>
              </a:rPr>
              <a:t> </a:t>
            </a:r>
            <a:r>
              <a:rPr lang="cs-CZ" sz="1200" dirty="0" err="1">
                <a:solidFill>
                  <a:schemeClr val="tx1"/>
                </a:solidFill>
              </a:rPr>
              <a:t>further</a:t>
            </a:r>
            <a:r>
              <a:rPr lang="cs-CZ" sz="1200" dirty="0">
                <a:solidFill>
                  <a:schemeClr val="tx1"/>
                </a:solidFill>
              </a:rPr>
              <a:t>…)</a:t>
            </a:r>
            <a:endParaRPr lang="en-US" sz="1200" dirty="0">
              <a:solidFill>
                <a:schemeClr val="tx1"/>
              </a:solidFill>
            </a:endParaRPr>
          </a:p>
        </p:txBody>
      </p:sp>
      <p:sp>
        <p:nvSpPr>
          <p:cNvPr id="2" name="Obdélník 1"/>
          <p:cNvSpPr/>
          <p:nvPr/>
        </p:nvSpPr>
        <p:spPr>
          <a:xfrm>
            <a:off x="2502776" y="178193"/>
            <a:ext cx="3652282" cy="369332"/>
          </a:xfrm>
          <a:prstGeom prst="rect">
            <a:avLst/>
          </a:prstGeom>
        </p:spPr>
        <p:txBody>
          <a:bodyPr wrap="none">
            <a:spAutoFit/>
          </a:bodyPr>
          <a:lstStyle/>
          <a:p>
            <a:r>
              <a:rPr lang="cs-CZ" b="1" dirty="0"/>
              <a:t>PBL – </a:t>
            </a:r>
            <a:r>
              <a:rPr lang="cs-CZ" b="1" dirty="0" err="1"/>
              <a:t>Example</a:t>
            </a:r>
            <a:r>
              <a:rPr lang="cs-CZ" b="1" dirty="0"/>
              <a:t> </a:t>
            </a:r>
            <a:r>
              <a:rPr lang="cs-CZ" b="1" dirty="0" err="1"/>
              <a:t>of</a:t>
            </a:r>
            <a:r>
              <a:rPr lang="cs-CZ" b="1" dirty="0"/>
              <a:t> </a:t>
            </a:r>
            <a:r>
              <a:rPr lang="cs-CZ" b="1" dirty="0" err="1"/>
              <a:t>complex</a:t>
            </a:r>
            <a:r>
              <a:rPr lang="cs-CZ" b="1" dirty="0"/>
              <a:t> </a:t>
            </a:r>
            <a:r>
              <a:rPr lang="cs-CZ" b="1" dirty="0" err="1"/>
              <a:t>questions</a:t>
            </a:r>
            <a:endParaRPr lang="cs-CZ" dirty="0"/>
          </a:p>
        </p:txBody>
      </p:sp>
    </p:spTree>
    <p:extLst>
      <p:ext uri="{BB962C8B-B14F-4D97-AF65-F5344CB8AC3E}">
        <p14:creationId xmlns:p14="http://schemas.microsoft.com/office/powerpoint/2010/main" val="29075867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1146</TotalTime>
  <Words>1018</Words>
  <Application>Microsoft Office PowerPoint</Application>
  <PresentationFormat>On-screen Show (4:3)</PresentationFormat>
  <Paragraphs>129</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Adjacency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kamila</dc:creator>
  <cp:lastModifiedBy>ITCInternational</cp:lastModifiedBy>
  <cp:revision>63</cp:revision>
  <dcterms:created xsi:type="dcterms:W3CDTF">2014-11-04T20:26:09Z</dcterms:created>
  <dcterms:modified xsi:type="dcterms:W3CDTF">2017-03-27T11:04:29Z</dcterms:modified>
</cp:coreProperties>
</file>