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85" r:id="rId2"/>
    <p:sldId id="288" r:id="rId3"/>
    <p:sldId id="275" r:id="rId4"/>
    <p:sldId id="276" r:id="rId5"/>
    <p:sldId id="293" r:id="rId6"/>
    <p:sldId id="294" r:id="rId7"/>
    <p:sldId id="278" r:id="rId8"/>
    <p:sldId id="287" r:id="rId9"/>
    <p:sldId id="290" r:id="rId10"/>
    <p:sldId id="295" r:id="rId11"/>
    <p:sldId id="296" r:id="rId12"/>
    <p:sldId id="297" r:id="rId13"/>
    <p:sldId id="289" r:id="rId14"/>
    <p:sldId id="281" r:id="rId15"/>
    <p:sldId id="280" r:id="rId16"/>
    <p:sldId id="283" r:id="rId17"/>
    <p:sldId id="277" r:id="rId18"/>
    <p:sldId id="282" r:id="rId19"/>
    <p:sldId id="284" r:id="rId20"/>
    <p:sldId id="291" r:id="rId21"/>
    <p:sldId id="29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43AF"/>
    <a:srgbClr val="F380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71" autoAdjust="0"/>
  </p:normalViewPr>
  <p:slideViewPr>
    <p:cSldViewPr>
      <p:cViewPr varScale="1">
        <p:scale>
          <a:sx n="70" d="100"/>
          <a:sy n="70" d="100"/>
        </p:scale>
        <p:origin x="-708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95DBF-E1A7-435B-B49D-5C829AF041C9}" type="datetimeFigureOut">
              <a:rPr lang="en-AU" smtClean="0"/>
              <a:t>29/05/2017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979DB-73E1-4426-A694-BFD7FE06EA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7287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4691C-F359-4412-9662-F93698F48745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9020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A4E8-1655-4196-BB84-79C012AED748}" type="datetimeFigureOut">
              <a:rPr lang="en-AU" smtClean="0"/>
              <a:t>29/05/2017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6667-1FE8-404A-9751-2355D48881B9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A4E8-1655-4196-BB84-79C012AED748}" type="datetimeFigureOut">
              <a:rPr lang="en-AU" smtClean="0"/>
              <a:t>29/05/2017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6667-1FE8-404A-9751-2355D48881B9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A4E8-1655-4196-BB84-79C012AED748}" type="datetimeFigureOut">
              <a:rPr lang="en-AU" smtClean="0"/>
              <a:t>29/05/2017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6667-1FE8-404A-9751-2355D48881B9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A4E8-1655-4196-BB84-79C012AED748}" type="datetimeFigureOut">
              <a:rPr lang="en-AU" smtClean="0"/>
              <a:t>29/05/2017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6667-1FE8-404A-9751-2355D48881B9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A4E8-1655-4196-BB84-79C012AED748}" type="datetimeFigureOut">
              <a:rPr lang="en-AU" smtClean="0"/>
              <a:t>29/05/2017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6667-1FE8-404A-9751-2355D48881B9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A4E8-1655-4196-BB84-79C012AED748}" type="datetimeFigureOut">
              <a:rPr lang="en-AU" smtClean="0"/>
              <a:t>29/05/2017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6667-1FE8-404A-9751-2355D48881B9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A4E8-1655-4196-BB84-79C012AED748}" type="datetimeFigureOut">
              <a:rPr lang="en-AU" smtClean="0"/>
              <a:t>29/05/2017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6667-1FE8-404A-9751-2355D48881B9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A4E8-1655-4196-BB84-79C012AED748}" type="datetimeFigureOut">
              <a:rPr lang="en-AU" smtClean="0"/>
              <a:t>29/05/2017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6667-1FE8-404A-9751-2355D48881B9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A4E8-1655-4196-BB84-79C012AED748}" type="datetimeFigureOut">
              <a:rPr lang="en-AU" smtClean="0"/>
              <a:t>29/05/2017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6667-1FE8-404A-9751-2355D48881B9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A4E8-1655-4196-BB84-79C012AED748}" type="datetimeFigureOut">
              <a:rPr lang="en-AU" smtClean="0"/>
              <a:t>29/05/2017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6667-1FE8-404A-9751-2355D48881B9}" type="slidenum">
              <a:rPr lang="en-AU" smtClean="0"/>
              <a:t>‹#›</a:t>
            </a:fld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A4E8-1655-4196-BB84-79C012AED748}" type="datetimeFigureOut">
              <a:rPr lang="en-AU" smtClean="0"/>
              <a:t>29/05/2017</a:t>
            </a:fld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406667-1FE8-404A-9751-2355D48881B9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8406667-1FE8-404A-9751-2355D48881B9}" type="slidenum">
              <a:rPr lang="en-AU" smtClean="0"/>
              <a:t>‹#›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F3AA4E8-1655-4196-BB84-79C012AED748}" type="datetimeFigureOut">
              <a:rPr lang="en-AU" smtClean="0"/>
              <a:t>29/05/2017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n.wikipedia.org/wiki/Edward_de_Bono" TargetMode="Externa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lauladeangel.wordpress.com/" TargetMode="External"/><Relationship Id="rId7" Type="http://schemas.openxmlformats.org/officeDocument/2006/relationships/hyperlink" Target="http://www.gimprilep.edu.mk/" TargetMode="External"/><Relationship Id="rId2" Type="http://schemas.openxmlformats.org/officeDocument/2006/relationships/hyperlink" Target="http://www.liceomotzo.gov.it/index.php?c=3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dutopia.org/practice/community-based-learning-connecting-students-their-world" TargetMode="External"/><Relationship Id="rId13" Type="http://schemas.openxmlformats.org/officeDocument/2006/relationships/hyperlink" Target="https://www.ted.com/talks/jr_s_ted_prize_wish_use_art_to_turn_the_world_inside_out?language=en" TargetMode="External"/><Relationship Id="rId18" Type="http://schemas.openxmlformats.org/officeDocument/2006/relationships/hyperlink" Target="http://prezi.com/-dmr8klvqniy/?utm_campaign=share&amp;utm_medium=copy&amp;rc=ex0share" TargetMode="External"/><Relationship Id="rId3" Type="http://schemas.openxmlformats.org/officeDocument/2006/relationships/image" Target="../media/image47.jpeg"/><Relationship Id="rId21" Type="http://schemas.openxmlformats.org/officeDocument/2006/relationships/image" Target="../media/image53.png"/><Relationship Id="rId7" Type="http://schemas.openxmlformats.org/officeDocument/2006/relationships/hyperlink" Target="https://education.skype.com/" TargetMode="External"/><Relationship Id="rId12" Type="http://schemas.openxmlformats.org/officeDocument/2006/relationships/hyperlink" Target="http://www.insideoutproject.net/en" TargetMode="External"/><Relationship Id="rId17" Type="http://schemas.openxmlformats.org/officeDocument/2006/relationships/hyperlink" Target="https://www.lynda.com/Educational-Technology-tutorials/STEAM-education-works-DPEA/156543/183417-4.html" TargetMode="External"/><Relationship Id="rId2" Type="http://schemas.openxmlformats.org/officeDocument/2006/relationships/image" Target="../media/image46.jpeg"/><Relationship Id="rId16" Type="http://schemas.openxmlformats.org/officeDocument/2006/relationships/hyperlink" Target="http://vimeo.com/101665737" TargetMode="External"/><Relationship Id="rId20" Type="http://schemas.openxmlformats.org/officeDocument/2006/relationships/hyperlink" Target="http://www.keyprojects.e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1.png"/><Relationship Id="rId5" Type="http://schemas.openxmlformats.org/officeDocument/2006/relationships/hyperlink" Target="http://sit-beside-me.org/film/" TargetMode="External"/><Relationship Id="rId15" Type="http://schemas.openxmlformats.org/officeDocument/2006/relationships/image" Target="../media/image52.gif"/><Relationship Id="rId23" Type="http://schemas.openxmlformats.org/officeDocument/2006/relationships/hyperlink" Target="http://pblchecklist.4teachers.org/checklist.shtml" TargetMode="External"/><Relationship Id="rId10" Type="http://schemas.openxmlformats.org/officeDocument/2006/relationships/hyperlink" Target="https://www.ted.com/about/programs-initiatives/tedx-program" TargetMode="External"/><Relationship Id="rId19" Type="http://schemas.openxmlformats.org/officeDocument/2006/relationships/hyperlink" Target="http://prezi.com/gbarkem_g3ji/?utm_campaign=share&amp;utm_medium=copy&amp;rc=ex0share" TargetMode="External"/><Relationship Id="rId4" Type="http://schemas.openxmlformats.org/officeDocument/2006/relationships/image" Target="../media/image48.png"/><Relationship Id="rId9" Type="http://schemas.openxmlformats.org/officeDocument/2006/relationships/image" Target="../media/image50.png"/><Relationship Id="rId14" Type="http://schemas.openxmlformats.org/officeDocument/2006/relationships/hyperlink" Target="http://bie.org/" TargetMode="External"/><Relationship Id="rId22" Type="http://schemas.openxmlformats.org/officeDocument/2006/relationships/hyperlink" Target="http://rubistar.4teachers.org/index.php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pragulic.cz/?lang=en" TargetMode="External"/><Relationship Id="rId7" Type="http://schemas.openxmlformats.org/officeDocument/2006/relationships/hyperlink" Target="http://www.pragtique.cz/en/homepage-en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hyperlink" Target="http://www.praguealternativetours.cz/" TargetMode="Externa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canva.com/design/DACWVL_wi2M/JG-MmSvIonoZDneibRF0Jg/view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jmunozreguero1/eq613uvuch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hyperlink" Target="http://www.zscvrch.cz/" TargetMode="External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4428762"/>
            <a:ext cx="4652738" cy="241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/>
          <p:nvPr/>
        </p:nvSpPr>
        <p:spPr>
          <a:xfrm>
            <a:off x="623391" y="332656"/>
            <a:ext cx="97210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AU" sz="2000" b="1" dirty="0">
                <a:latin typeface="+mj-lt"/>
              </a:rPr>
              <a:t>Project Based Learning </a:t>
            </a:r>
            <a:r>
              <a:rPr lang="en-AU" sz="2000" dirty="0">
                <a:latin typeface="+mj-lt"/>
              </a:rPr>
              <a:t>is a teaching method in which students gain knowledge and skills by working for an extended period of time to investigate and respond to a complex question, problem, or challenge.</a:t>
            </a:r>
            <a:endParaRPr lang="en-AU" sz="2000" b="1" dirty="0">
              <a:latin typeface="+mj-lt"/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719403" y="2132856"/>
            <a:ext cx="9017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AU" sz="2000" b="1" dirty="0">
                <a:latin typeface="+mj-lt"/>
              </a:rPr>
              <a:t>Significant Content - </a:t>
            </a:r>
            <a:r>
              <a:rPr lang="en-AU" sz="2000" dirty="0">
                <a:latin typeface="+mj-lt"/>
              </a:rPr>
              <a:t>important knowledge and skills, derived from standards</a:t>
            </a:r>
          </a:p>
        </p:txBody>
      </p:sp>
      <p:sp>
        <p:nvSpPr>
          <p:cNvPr id="10" name="Rectangle 8"/>
          <p:cNvSpPr/>
          <p:nvPr/>
        </p:nvSpPr>
        <p:spPr>
          <a:xfrm>
            <a:off x="719403" y="2475195"/>
            <a:ext cx="8786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AU" sz="2000" b="1" dirty="0">
                <a:latin typeface="+mj-lt"/>
              </a:rPr>
              <a:t>21st century competencies -</a:t>
            </a:r>
            <a:r>
              <a:rPr lang="en-AU" sz="2000" dirty="0">
                <a:latin typeface="+mj-lt"/>
              </a:rPr>
              <a:t>build competencies valuable for today’s world</a:t>
            </a:r>
          </a:p>
        </p:txBody>
      </p:sp>
      <p:sp>
        <p:nvSpPr>
          <p:cNvPr id="11" name="Rectangle 9"/>
          <p:cNvSpPr/>
          <p:nvPr/>
        </p:nvSpPr>
        <p:spPr>
          <a:xfrm>
            <a:off x="719404" y="3639351"/>
            <a:ext cx="83871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AU" sz="2000" b="1" dirty="0">
                <a:latin typeface="+mj-lt"/>
              </a:rPr>
              <a:t>Driving (Open ended) Question </a:t>
            </a:r>
            <a:r>
              <a:rPr lang="en-AU" sz="2000" dirty="0">
                <a:latin typeface="+mj-lt"/>
              </a:rPr>
              <a:t>– using recourses, developing answers</a:t>
            </a:r>
          </a:p>
        </p:txBody>
      </p:sp>
      <p:sp>
        <p:nvSpPr>
          <p:cNvPr id="12" name="Rectangle 10"/>
          <p:cNvSpPr/>
          <p:nvPr/>
        </p:nvSpPr>
        <p:spPr>
          <a:xfrm>
            <a:off x="719401" y="2842481"/>
            <a:ext cx="72396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AU" sz="2000" b="1" dirty="0">
                <a:latin typeface="+mj-lt"/>
              </a:rPr>
              <a:t>Voice and Choice </a:t>
            </a:r>
            <a:r>
              <a:rPr lang="en-AU" sz="2000" dirty="0">
                <a:latin typeface="+mj-lt"/>
              </a:rPr>
              <a:t>– time/task management guided by teacher</a:t>
            </a:r>
          </a:p>
        </p:txBody>
      </p:sp>
      <p:sp>
        <p:nvSpPr>
          <p:cNvPr id="13" name="Rectangle 11"/>
          <p:cNvSpPr/>
          <p:nvPr/>
        </p:nvSpPr>
        <p:spPr>
          <a:xfrm>
            <a:off x="719401" y="3225162"/>
            <a:ext cx="78685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AU" sz="2000" b="1" dirty="0">
                <a:latin typeface="+mj-lt"/>
              </a:rPr>
              <a:t>Critique and Revision - </a:t>
            </a:r>
            <a:r>
              <a:rPr lang="en-AU" sz="2000" dirty="0">
                <a:latin typeface="+mj-lt"/>
              </a:rPr>
              <a:t>give and receive feedback – further inquiry</a:t>
            </a:r>
          </a:p>
        </p:txBody>
      </p:sp>
      <p:sp>
        <p:nvSpPr>
          <p:cNvPr id="14" name="Rectangle 12"/>
          <p:cNvSpPr/>
          <p:nvPr/>
        </p:nvSpPr>
        <p:spPr>
          <a:xfrm>
            <a:off x="719401" y="4054806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AU" sz="2000" b="1" dirty="0">
                <a:latin typeface="+mj-lt"/>
              </a:rPr>
              <a:t>Public Audience </a:t>
            </a:r>
            <a:r>
              <a:rPr lang="en-AU" sz="2000" dirty="0">
                <a:latin typeface="+mj-lt"/>
              </a:rPr>
              <a:t>– presentation beyond their classmates/teacher</a:t>
            </a:r>
          </a:p>
        </p:txBody>
      </p:sp>
      <p:sp>
        <p:nvSpPr>
          <p:cNvPr id="15" name="Rectangle 13"/>
          <p:cNvSpPr/>
          <p:nvPr/>
        </p:nvSpPr>
        <p:spPr>
          <a:xfrm>
            <a:off x="719403" y="1628800"/>
            <a:ext cx="32015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b="1" dirty="0">
                <a:latin typeface="+mj-lt"/>
              </a:rPr>
              <a:t>Essential Elements of PBL</a:t>
            </a:r>
          </a:p>
        </p:txBody>
      </p:sp>
    </p:spTree>
    <p:extLst>
      <p:ext uri="{BB962C8B-B14F-4D97-AF65-F5344CB8AC3E}">
        <p14:creationId xmlns:p14="http://schemas.microsoft.com/office/powerpoint/2010/main" val="10848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19" y="3627788"/>
            <a:ext cx="4747249" cy="301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ITCInternational\Desktop\FOto Innov - Cervenak\IMG-20170525-WA008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6" r="10229" b="37531"/>
          <a:stretch/>
        </p:blipFill>
        <p:spPr bwMode="auto">
          <a:xfrm>
            <a:off x="5607337" y="4699300"/>
            <a:ext cx="5346091" cy="194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552" y="335832"/>
            <a:ext cx="2669831" cy="355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323242"/>
            <a:ext cx="1274144" cy="357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ITCInternational\Desktop\FOto Innov - Cervenak\IMG-20170525-WA003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19" y="350120"/>
            <a:ext cx="4747249" cy="270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élníkový bublinový popisek 5"/>
          <p:cNvSpPr/>
          <p:nvPr/>
        </p:nvSpPr>
        <p:spPr>
          <a:xfrm>
            <a:off x="7509036" y="4077072"/>
            <a:ext cx="1568966" cy="470750"/>
          </a:xfrm>
          <a:prstGeom prst="wedgeRectCallout">
            <a:avLst>
              <a:gd name="adj1" fmla="val -39620"/>
              <a:gd name="adj2" fmla="val -10910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dirty="0" smtClean="0">
                <a:solidFill>
                  <a:schemeClr val="tx1"/>
                </a:solidFill>
              </a:rPr>
              <a:t>Reading corner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30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TCInternational\Desktop\FOto Innov - Cervenak\20170525_115310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332656"/>
            <a:ext cx="8124395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ový bublinový popisek 5"/>
          <p:cNvSpPr/>
          <p:nvPr/>
        </p:nvSpPr>
        <p:spPr>
          <a:xfrm>
            <a:off x="7968208" y="3143929"/>
            <a:ext cx="2448272" cy="470750"/>
          </a:xfrm>
          <a:prstGeom prst="wedgeRectCallout">
            <a:avLst>
              <a:gd name="adj1" fmla="val -39620"/>
              <a:gd name="adj2" fmla="val -10910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dirty="0" smtClean="0">
                <a:solidFill>
                  <a:schemeClr val="tx1"/>
                </a:solidFill>
              </a:rPr>
              <a:t>Follow up after school visit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99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TCInternational\Desktop\FOto Innov - Cervenak\20170526_1137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260648"/>
            <a:ext cx="8220405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ový bublinový popisek 5"/>
          <p:cNvSpPr/>
          <p:nvPr/>
        </p:nvSpPr>
        <p:spPr>
          <a:xfrm>
            <a:off x="407368" y="692696"/>
            <a:ext cx="3744416" cy="1080120"/>
          </a:xfrm>
          <a:prstGeom prst="wedgeRectCallout">
            <a:avLst>
              <a:gd name="adj1" fmla="val 15931"/>
              <a:gd name="adj2" fmla="val 7592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b="1" dirty="0" smtClean="0">
                <a:solidFill>
                  <a:schemeClr val="tx1"/>
                </a:solidFill>
              </a:rPr>
              <a:t>FINAL PROJECT WORKSHOP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25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451484"/>
            <a:ext cx="8757659" cy="586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45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usinessstudynotes.com/wp-content/uploads/2015/10/What-is-SWOT-Analysis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5" y="1556793"/>
            <a:ext cx="623887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10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rowe-associates.co.uk/wp-content/uploads/2013/12/6-thinking-hat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3717032"/>
            <a:ext cx="5402436" cy="341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biggerplate.com/mapImages/xl/e0f9d81a-7dc4-4822-856d-291b7d7dcd4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9" y="-603448"/>
            <a:ext cx="8124795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524000" y="6488669"/>
            <a:ext cx="13179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>
                <a:solidFill>
                  <a:srgbClr val="0B0080"/>
                </a:solidFill>
                <a:latin typeface="Arial" panose="020B0604020202020204" pitchFamily="34" charset="0"/>
                <a:hlinkClick r:id="rId5" tooltip="Edward de Bono"/>
              </a:rPr>
              <a:t>Edward de Bono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47038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3215680" y="398440"/>
            <a:ext cx="8406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PROBLEM/QUESTION</a:t>
            </a:r>
            <a:endParaRPr lang="cs-CZ" sz="3600" dirty="0"/>
          </a:p>
        </p:txBody>
      </p:sp>
      <p:grpSp>
        <p:nvGrpSpPr>
          <p:cNvPr id="23" name="Skupina 22"/>
          <p:cNvGrpSpPr/>
          <p:nvPr/>
        </p:nvGrpSpPr>
        <p:grpSpPr>
          <a:xfrm>
            <a:off x="371580" y="1226794"/>
            <a:ext cx="8406969" cy="885825"/>
            <a:chOff x="-1176081" y="1212508"/>
            <a:chExt cx="8406969" cy="885825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55834" y="1212508"/>
              <a:ext cx="800100" cy="885825"/>
            </a:xfrm>
            <a:prstGeom prst="rect">
              <a:avLst/>
            </a:prstGeom>
          </p:spPr>
        </p:pic>
        <p:sp>
          <p:nvSpPr>
            <p:cNvPr id="10" name="TextovéPole 9"/>
            <p:cNvSpPr txBox="1"/>
            <p:nvPr/>
          </p:nvSpPr>
          <p:spPr>
            <a:xfrm>
              <a:off x="-1176081" y="1330257"/>
              <a:ext cx="84069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/>
                <a:t>1. List </a:t>
              </a:r>
              <a:r>
                <a:rPr lang="cs-CZ" sz="3600" b="1" dirty="0" err="1"/>
                <a:t>all</a:t>
              </a:r>
              <a:r>
                <a:rPr lang="cs-CZ" sz="3600" b="1" dirty="0"/>
                <a:t> </a:t>
              </a:r>
              <a:r>
                <a:rPr lang="cs-CZ" sz="3600" b="1" dirty="0" err="1"/>
                <a:t>the</a:t>
              </a:r>
              <a:r>
                <a:rPr lang="cs-CZ" sz="3600" b="1" dirty="0"/>
                <a:t> </a:t>
              </a:r>
              <a:r>
                <a:rPr lang="cs-CZ" sz="3600" b="1" dirty="0" err="1"/>
                <a:t>facts</a:t>
              </a:r>
              <a:endParaRPr lang="cs-CZ" sz="3600" dirty="0"/>
            </a:p>
          </p:txBody>
        </p:sp>
      </p:grpSp>
      <p:grpSp>
        <p:nvGrpSpPr>
          <p:cNvPr id="24" name="Skupina 23"/>
          <p:cNvGrpSpPr/>
          <p:nvPr/>
        </p:nvGrpSpPr>
        <p:grpSpPr>
          <a:xfrm>
            <a:off x="376400" y="2136673"/>
            <a:ext cx="8967972" cy="885825"/>
            <a:chOff x="-1147601" y="2136672"/>
            <a:chExt cx="8967972" cy="885825"/>
          </a:xfrm>
        </p:grpSpPr>
        <p:sp>
          <p:nvSpPr>
            <p:cNvPr id="11" name="TextovéPole 10"/>
            <p:cNvSpPr txBox="1"/>
            <p:nvPr/>
          </p:nvSpPr>
          <p:spPr>
            <a:xfrm>
              <a:off x="-1147601" y="2235417"/>
              <a:ext cx="84069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/>
                <a:t>2. </a:t>
              </a:r>
              <a:r>
                <a:rPr lang="cs-CZ" sz="3600" b="1" dirty="0" err="1"/>
                <a:t>Brainstorm</a:t>
              </a:r>
              <a:r>
                <a:rPr lang="cs-CZ" sz="3600" b="1" dirty="0"/>
                <a:t> – </a:t>
              </a:r>
              <a:r>
                <a:rPr lang="cs-CZ" sz="3600" b="1" dirty="0" err="1"/>
                <a:t>come</a:t>
              </a:r>
              <a:r>
                <a:rPr lang="cs-CZ" sz="3600" b="1" dirty="0"/>
                <a:t> up </a:t>
              </a:r>
              <a:r>
                <a:rPr lang="cs-CZ" sz="3600" b="1" dirty="0" err="1"/>
                <a:t>with</a:t>
              </a:r>
              <a:r>
                <a:rPr lang="cs-CZ" sz="3600" b="1" dirty="0"/>
                <a:t> </a:t>
              </a:r>
              <a:r>
                <a:rPr lang="cs-CZ" sz="3600" b="1" dirty="0" err="1"/>
                <a:t>new</a:t>
              </a:r>
              <a:r>
                <a:rPr lang="cs-CZ" sz="3600" b="1" dirty="0"/>
                <a:t> </a:t>
              </a:r>
              <a:r>
                <a:rPr lang="cs-CZ" sz="3600" b="1" dirty="0" err="1"/>
                <a:t>ideas</a:t>
              </a:r>
              <a:endParaRPr lang="cs-CZ" sz="3600" dirty="0"/>
            </a:p>
          </p:txBody>
        </p:sp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20271" y="2136672"/>
              <a:ext cx="800100" cy="885825"/>
            </a:xfrm>
            <a:prstGeom prst="rect">
              <a:avLst/>
            </a:prstGeom>
          </p:spPr>
        </p:pic>
      </p:grpSp>
      <p:grpSp>
        <p:nvGrpSpPr>
          <p:cNvPr id="25" name="Skupina 24"/>
          <p:cNvGrpSpPr/>
          <p:nvPr/>
        </p:nvGrpSpPr>
        <p:grpSpPr>
          <a:xfrm>
            <a:off x="371579" y="3192145"/>
            <a:ext cx="8406969" cy="2034338"/>
            <a:chOff x="472330" y="3022498"/>
            <a:chExt cx="8406969" cy="2034338"/>
          </a:xfrm>
        </p:grpSpPr>
        <p:sp>
          <p:nvSpPr>
            <p:cNvPr id="13" name="TextovéPole 12"/>
            <p:cNvSpPr txBox="1"/>
            <p:nvPr/>
          </p:nvSpPr>
          <p:spPr>
            <a:xfrm>
              <a:off x="472330" y="3022498"/>
              <a:ext cx="84069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/>
                <a:t>3. </a:t>
              </a:r>
              <a:r>
                <a:rPr lang="cs-CZ" sz="3600" b="1" dirty="0" err="1"/>
                <a:t>For</a:t>
              </a:r>
              <a:r>
                <a:rPr lang="cs-CZ" sz="3600" b="1" dirty="0"/>
                <a:t> </a:t>
              </a:r>
              <a:r>
                <a:rPr lang="cs-CZ" sz="3600" b="1" dirty="0" err="1"/>
                <a:t>each</a:t>
              </a:r>
              <a:r>
                <a:rPr lang="cs-CZ" sz="3600" b="1" dirty="0"/>
                <a:t> idea list</a:t>
              </a:r>
              <a:endParaRPr lang="cs-CZ" sz="3600" dirty="0"/>
            </a:p>
          </p:txBody>
        </p:sp>
        <p:grpSp>
          <p:nvGrpSpPr>
            <p:cNvPr id="22" name="Skupina 21"/>
            <p:cNvGrpSpPr/>
            <p:nvPr/>
          </p:nvGrpSpPr>
          <p:grpSpPr>
            <a:xfrm>
              <a:off x="785679" y="3694560"/>
              <a:ext cx="7322415" cy="1362276"/>
              <a:chOff x="785679" y="3694560"/>
              <a:chExt cx="7322415" cy="1362276"/>
            </a:xfrm>
          </p:grpSpPr>
          <p:pic>
            <p:nvPicPr>
              <p:cNvPr id="14" name="Obrázek 1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3701" y="3708008"/>
                <a:ext cx="800100" cy="885825"/>
              </a:xfrm>
              <a:prstGeom prst="rect">
                <a:avLst/>
              </a:prstGeom>
            </p:spPr>
          </p:pic>
          <p:sp>
            <p:nvSpPr>
              <p:cNvPr id="15" name="TextovéPole 14"/>
              <p:cNvSpPr txBox="1"/>
              <p:nvPr/>
            </p:nvSpPr>
            <p:spPr>
              <a:xfrm>
                <a:off x="785679" y="4518989"/>
                <a:ext cx="18058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 err="1"/>
                  <a:t>negatives</a:t>
                </a:r>
                <a:endParaRPr lang="cs-CZ" sz="2800" dirty="0"/>
              </a:p>
            </p:txBody>
          </p:sp>
          <p:sp>
            <p:nvSpPr>
              <p:cNvPr id="16" name="TextovéPole 15"/>
              <p:cNvSpPr txBox="1"/>
              <p:nvPr/>
            </p:nvSpPr>
            <p:spPr>
              <a:xfrm>
                <a:off x="2643551" y="4516598"/>
                <a:ext cx="20559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 err="1"/>
                  <a:t>positives</a:t>
                </a:r>
                <a:endParaRPr lang="cs-CZ" sz="2800" dirty="0"/>
              </a:p>
            </p:txBody>
          </p:sp>
          <p:sp>
            <p:nvSpPr>
              <p:cNvPr id="17" name="TextovéPole 16"/>
              <p:cNvSpPr txBox="1"/>
              <p:nvPr/>
            </p:nvSpPr>
            <p:spPr>
              <a:xfrm>
                <a:off x="4540000" y="4533616"/>
                <a:ext cx="35680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 err="1"/>
                  <a:t>emotions</a:t>
                </a:r>
                <a:r>
                  <a:rPr lang="cs-CZ" sz="2800" b="1" dirty="0"/>
                  <a:t>/gut feeling</a:t>
                </a:r>
                <a:endParaRPr lang="cs-CZ" sz="2800" dirty="0"/>
              </a:p>
            </p:txBody>
          </p:sp>
          <p:pic>
            <p:nvPicPr>
              <p:cNvPr id="18" name="Obrázek 1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87732" y="3797162"/>
                <a:ext cx="800100" cy="885825"/>
              </a:xfrm>
              <a:prstGeom prst="rect">
                <a:avLst/>
              </a:prstGeom>
            </p:spPr>
          </p:pic>
          <p:pic>
            <p:nvPicPr>
              <p:cNvPr id="19" name="Obrázek 1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32286" y="3694560"/>
                <a:ext cx="800100" cy="885825"/>
              </a:xfrm>
              <a:prstGeom prst="rect">
                <a:avLst/>
              </a:prstGeom>
            </p:spPr>
          </p:pic>
        </p:grpSp>
      </p:grpSp>
      <p:grpSp>
        <p:nvGrpSpPr>
          <p:cNvPr id="26" name="Skupina 25"/>
          <p:cNvGrpSpPr/>
          <p:nvPr/>
        </p:nvGrpSpPr>
        <p:grpSpPr>
          <a:xfrm>
            <a:off x="376398" y="5557973"/>
            <a:ext cx="8406969" cy="947438"/>
            <a:chOff x="500631" y="5354464"/>
            <a:chExt cx="8406969" cy="947438"/>
          </a:xfrm>
        </p:grpSpPr>
        <p:sp>
          <p:nvSpPr>
            <p:cNvPr id="20" name="TextovéPole 19"/>
            <p:cNvSpPr txBox="1"/>
            <p:nvPr/>
          </p:nvSpPr>
          <p:spPr>
            <a:xfrm>
              <a:off x="500631" y="5354464"/>
              <a:ext cx="84069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/>
                <a:t>4. Make a </a:t>
              </a:r>
              <a:r>
                <a:rPr lang="cs-CZ" sz="3600" b="1" dirty="0" err="1"/>
                <a:t>decision</a:t>
              </a:r>
              <a:endParaRPr lang="cs-CZ" sz="3600" dirty="0"/>
            </a:p>
          </p:txBody>
        </p:sp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37085" y="5416077"/>
              <a:ext cx="800100" cy="8858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444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 rot="16200000">
            <a:off x="7132142" y="271391"/>
            <a:ext cx="92890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SFF Matrix: </a:t>
            </a:r>
            <a:r>
              <a:rPr lang="cs-CZ" sz="1600" b="1" dirty="0" err="1"/>
              <a:t>Suitability</a:t>
            </a:r>
            <a:r>
              <a:rPr lang="cs-CZ" sz="1600" b="1" dirty="0"/>
              <a:t>, </a:t>
            </a:r>
            <a:r>
              <a:rPr lang="cs-CZ" sz="1600" b="1" dirty="0" err="1"/>
              <a:t>Feasibility</a:t>
            </a:r>
            <a:r>
              <a:rPr lang="cs-CZ" sz="1600" b="1" dirty="0"/>
              <a:t> and Flexibility</a:t>
            </a:r>
          </a:p>
        </p:txBody>
      </p:sp>
      <p:grpSp>
        <p:nvGrpSpPr>
          <p:cNvPr id="3" name="Skupina 2"/>
          <p:cNvGrpSpPr/>
          <p:nvPr/>
        </p:nvGrpSpPr>
        <p:grpSpPr>
          <a:xfrm>
            <a:off x="1703512" y="980728"/>
            <a:ext cx="7992888" cy="4896544"/>
            <a:chOff x="1017960" y="1052736"/>
            <a:chExt cx="6915150" cy="3857625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7960" y="1052736"/>
              <a:ext cx="6915150" cy="3857625"/>
            </a:xfrm>
            <a:prstGeom prst="rect">
              <a:avLst/>
            </a:prstGeom>
          </p:spPr>
        </p:pic>
        <p:sp>
          <p:nvSpPr>
            <p:cNvPr id="5" name="Obdélník 4"/>
            <p:cNvSpPr/>
            <p:nvPr/>
          </p:nvSpPr>
          <p:spPr>
            <a:xfrm>
              <a:off x="2843808" y="1484784"/>
              <a:ext cx="21602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2000" b="1" dirty="0" err="1"/>
                <a:t>Criter</a:t>
              </a:r>
              <a:r>
                <a:rPr lang="cs-CZ" sz="2000" b="1" dirty="0"/>
                <a:t>. 1</a:t>
              </a:r>
            </a:p>
          </p:txBody>
        </p:sp>
        <p:sp>
          <p:nvSpPr>
            <p:cNvPr id="6" name="Obdélník 5"/>
            <p:cNvSpPr/>
            <p:nvPr/>
          </p:nvSpPr>
          <p:spPr>
            <a:xfrm>
              <a:off x="4067944" y="1484784"/>
              <a:ext cx="21602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2000" b="1" dirty="0" err="1"/>
                <a:t>Criter</a:t>
              </a:r>
              <a:r>
                <a:rPr lang="cs-CZ" sz="2000" b="1" dirty="0"/>
                <a:t>. 2</a:t>
              </a:r>
            </a:p>
          </p:txBody>
        </p:sp>
        <p:sp>
          <p:nvSpPr>
            <p:cNvPr id="7" name="Obdélník 6"/>
            <p:cNvSpPr/>
            <p:nvPr/>
          </p:nvSpPr>
          <p:spPr>
            <a:xfrm>
              <a:off x="5304818" y="1483668"/>
              <a:ext cx="21602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2000" b="1" dirty="0" err="1"/>
                <a:t>Criter</a:t>
              </a:r>
              <a:r>
                <a:rPr lang="cs-CZ" sz="2000" b="1" dirty="0"/>
                <a:t>.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254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336" y="332656"/>
            <a:ext cx="5438775" cy="630555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991544" y="880481"/>
            <a:ext cx="92170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+mj-lt"/>
              </a:rPr>
              <a:t>E</a:t>
            </a:r>
            <a:r>
              <a:rPr lang="cs-CZ" sz="2000" dirty="0" err="1">
                <a:latin typeface="+mj-lt"/>
              </a:rPr>
              <a:t>xample</a:t>
            </a:r>
            <a:r>
              <a:rPr lang="en-US" sz="2000" dirty="0">
                <a:latin typeface="+mj-lt"/>
              </a:rPr>
              <a:t>:  A general goal would be, “Get in shape.” But a specific </a:t>
            </a:r>
            <a:endParaRPr lang="cs-CZ" sz="2000" dirty="0">
              <a:latin typeface="+mj-lt"/>
            </a:endParaRPr>
          </a:p>
          <a:p>
            <a:pPr algn="just"/>
            <a:r>
              <a:rPr lang="en-US" sz="2000" dirty="0">
                <a:latin typeface="+mj-lt"/>
              </a:rPr>
              <a:t>goal would say, “Join a health club and workout 3 days a week.”</a:t>
            </a:r>
          </a:p>
          <a:p>
            <a:pPr algn="just"/>
            <a:r>
              <a:rPr lang="en-US" sz="2000" dirty="0">
                <a:latin typeface="+mj-lt"/>
              </a:rPr>
              <a:t/>
            </a:r>
            <a:br>
              <a:rPr lang="en-US" sz="2000" dirty="0">
                <a:latin typeface="+mj-lt"/>
              </a:rPr>
            </a:br>
            <a:endParaRPr lang="cs-CZ" sz="2000" dirty="0">
              <a:latin typeface="+mj-lt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456349" y="2014104"/>
            <a:ext cx="64687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+mj-lt"/>
              </a:rPr>
              <a:t>Establish concrete criteria for measuring progress toward the attainment of each goal you set.</a:t>
            </a:r>
            <a:r>
              <a:rPr lang="cs-CZ" sz="2000" dirty="0">
                <a:latin typeface="+mj-lt"/>
              </a:rPr>
              <a:t> </a:t>
            </a:r>
            <a:r>
              <a:rPr lang="cs-CZ" sz="2000" dirty="0" err="1">
                <a:latin typeface="+mj-lt"/>
              </a:rPr>
              <a:t>Example</a:t>
            </a:r>
            <a:r>
              <a:rPr lang="cs-CZ" sz="2000" dirty="0">
                <a:latin typeface="+mj-lt"/>
              </a:rPr>
              <a:t>: </a:t>
            </a:r>
            <a:r>
              <a:rPr lang="en-US" sz="2000" dirty="0">
                <a:latin typeface="+mj-lt"/>
              </a:rPr>
              <a:t>How will I know when it is accomplished?</a:t>
            </a:r>
            <a:endParaRPr lang="cs-CZ" sz="2000" dirty="0">
              <a:latin typeface="+mj-lt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775520" y="3391374"/>
            <a:ext cx="914501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 err="1">
                <a:latin typeface="+mj-lt"/>
              </a:rPr>
              <a:t>Plan</a:t>
            </a:r>
            <a:r>
              <a:rPr lang="cs-CZ" sz="2000" dirty="0">
                <a:latin typeface="+mj-lt"/>
              </a:rPr>
              <a:t> </a:t>
            </a:r>
            <a:r>
              <a:rPr lang="cs-CZ" sz="2000" dirty="0" err="1">
                <a:latin typeface="+mj-lt"/>
              </a:rPr>
              <a:t>your</a:t>
            </a:r>
            <a:r>
              <a:rPr lang="cs-CZ" sz="2000" dirty="0">
                <a:latin typeface="+mj-lt"/>
              </a:rPr>
              <a:t> </a:t>
            </a:r>
            <a:r>
              <a:rPr lang="cs-CZ" sz="2000" dirty="0" err="1">
                <a:latin typeface="+mj-lt"/>
              </a:rPr>
              <a:t>steps</a:t>
            </a:r>
            <a:r>
              <a:rPr lang="cs-CZ" sz="2000" dirty="0">
                <a:latin typeface="+mj-lt"/>
              </a:rPr>
              <a:t> </a:t>
            </a:r>
            <a:r>
              <a:rPr lang="cs-CZ" sz="2000" dirty="0" err="1">
                <a:latin typeface="+mj-lt"/>
              </a:rPr>
              <a:t>wisely</a:t>
            </a:r>
            <a:r>
              <a:rPr lang="cs-CZ" sz="2000" dirty="0">
                <a:latin typeface="+mj-lt"/>
              </a:rPr>
              <a:t>. </a:t>
            </a:r>
            <a:r>
              <a:rPr lang="en-US" sz="2000" dirty="0">
                <a:latin typeface="+mj-lt"/>
              </a:rPr>
              <a:t>An achievable goal will usually answer the question </a:t>
            </a:r>
            <a:endParaRPr lang="cs-CZ" sz="2000" dirty="0">
              <a:latin typeface="+mj-lt"/>
            </a:endParaRPr>
          </a:p>
          <a:p>
            <a:pPr algn="just"/>
            <a:r>
              <a:rPr lang="en-US" sz="2000" dirty="0">
                <a:latin typeface="+mj-lt"/>
              </a:rPr>
              <a:t>How?</a:t>
            </a:r>
            <a:r>
              <a:rPr lang="cs-CZ" sz="2000" dirty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How can the goal be accomplished?</a:t>
            </a:r>
          </a:p>
          <a:p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2456349" y="4465562"/>
            <a:ext cx="84641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latin typeface="+mj-lt"/>
              </a:rPr>
              <a:t>A</a:t>
            </a:r>
            <a:r>
              <a:rPr lang="en-US" sz="2000" dirty="0">
                <a:latin typeface="+mj-lt"/>
              </a:rPr>
              <a:t> goal toward which you are willing and able to work.</a:t>
            </a:r>
            <a:r>
              <a:rPr lang="cs-CZ" sz="2000" dirty="0">
                <a:latin typeface="+mj-lt"/>
              </a:rPr>
              <a:t> </a:t>
            </a:r>
            <a:r>
              <a:rPr lang="cs-CZ" sz="2000" dirty="0" err="1">
                <a:latin typeface="+mj-lt"/>
              </a:rPr>
              <a:t>It</a:t>
            </a:r>
            <a:r>
              <a:rPr lang="cs-CZ" sz="2000" dirty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can be both high and realistic</a:t>
            </a:r>
            <a:r>
              <a:rPr lang="cs-CZ" sz="2000" dirty="0">
                <a:latin typeface="+mj-lt"/>
              </a:rPr>
              <a:t>. </a:t>
            </a:r>
            <a:r>
              <a:rPr lang="en-US" sz="2000" dirty="0">
                <a:latin typeface="+mj-lt"/>
              </a:rPr>
              <a:t> </a:t>
            </a:r>
            <a:r>
              <a:rPr lang="cs-CZ" sz="2000" dirty="0">
                <a:latin typeface="+mj-lt"/>
              </a:rPr>
              <a:t>L</a:t>
            </a:r>
            <a:r>
              <a:rPr lang="en-US" sz="2000" dirty="0">
                <a:latin typeface="+mj-lt"/>
              </a:rPr>
              <a:t>ow goal </a:t>
            </a:r>
            <a:r>
              <a:rPr lang="cs-CZ" sz="2000" dirty="0" err="1">
                <a:latin typeface="+mj-lt"/>
              </a:rPr>
              <a:t>applies</a:t>
            </a:r>
            <a:r>
              <a:rPr lang="en-US" sz="2000" dirty="0">
                <a:latin typeface="+mj-lt"/>
              </a:rPr>
              <a:t> low motivational force</a:t>
            </a:r>
            <a:r>
              <a:rPr lang="cs-CZ" sz="2000" dirty="0">
                <a:latin typeface="+mj-lt"/>
              </a:rPr>
              <a:t>!</a:t>
            </a:r>
          </a:p>
        </p:txBody>
      </p:sp>
      <p:sp>
        <p:nvSpPr>
          <p:cNvPr id="9" name="Obdélník 8"/>
          <p:cNvSpPr/>
          <p:nvPr/>
        </p:nvSpPr>
        <p:spPr>
          <a:xfrm>
            <a:off x="3012574" y="5527635"/>
            <a:ext cx="79079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 err="1">
                <a:latin typeface="+mj-lt"/>
              </a:rPr>
              <a:t>Ground</a:t>
            </a:r>
            <a:r>
              <a:rPr lang="cs-CZ" sz="2000" dirty="0">
                <a:latin typeface="+mj-lt"/>
              </a:rPr>
              <a:t> </a:t>
            </a:r>
            <a:r>
              <a:rPr lang="cs-CZ" sz="2000" dirty="0" err="1">
                <a:latin typeface="+mj-lt"/>
              </a:rPr>
              <a:t>the</a:t>
            </a:r>
            <a:r>
              <a:rPr lang="cs-CZ" sz="2000" dirty="0">
                <a:latin typeface="+mj-lt"/>
              </a:rPr>
              <a:t> </a:t>
            </a:r>
            <a:r>
              <a:rPr lang="cs-CZ" sz="2000" dirty="0" err="1">
                <a:latin typeface="+mj-lt"/>
              </a:rPr>
              <a:t>goal</a:t>
            </a:r>
            <a:r>
              <a:rPr lang="en-US" sz="2000" dirty="0">
                <a:latin typeface="+mj-lt"/>
              </a:rPr>
              <a:t> within a time frame. A commitment to a deadline helps a team focus their</a:t>
            </a:r>
            <a:r>
              <a:rPr lang="cs-CZ" sz="2000" dirty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efforts on completion of the goal on or before the due date</a:t>
            </a:r>
            <a:endParaRPr lang="cs-CZ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494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7408" y="4807098"/>
            <a:ext cx="44107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www.liceomotzo.gov.it/index.php?c=3</a:t>
            </a:r>
            <a:endParaRPr lang="cs-CZ" dirty="0" smtClean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45768" y="4482073"/>
            <a:ext cx="3789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https://elauladeangel.wordpress.com</a:t>
            </a:r>
            <a:r>
              <a:rPr lang="en-US" dirty="0" smtClean="0">
                <a:hlinkClick r:id="rId3"/>
              </a:rPr>
              <a:t>/</a:t>
            </a:r>
            <a:endParaRPr lang="cs-CZ" dirty="0" smtClean="0"/>
          </a:p>
          <a:p>
            <a:endParaRPr lang="en-US" dirty="0"/>
          </a:p>
        </p:txBody>
      </p:sp>
      <p:sp>
        <p:nvSpPr>
          <p:cNvPr id="5" name="Obdélníkový bublinový popisek 5"/>
          <p:cNvSpPr/>
          <p:nvPr/>
        </p:nvSpPr>
        <p:spPr>
          <a:xfrm>
            <a:off x="8040216" y="1692680"/>
            <a:ext cx="2304256" cy="720080"/>
          </a:xfrm>
          <a:prstGeom prst="wedgeRectCallout">
            <a:avLst>
              <a:gd name="adj1" fmla="val 532"/>
              <a:gd name="adj2" fmla="val 778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b="1" dirty="0">
                <a:solidFill>
                  <a:schemeClr val="tx1"/>
                </a:solidFill>
              </a:rPr>
              <a:t>L</a:t>
            </a:r>
            <a:r>
              <a:rPr lang="cs-CZ" sz="2000" b="1" dirty="0" smtClean="0">
                <a:solidFill>
                  <a:schemeClr val="tx1"/>
                </a:solidFill>
              </a:rPr>
              <a:t>inks from you and some from me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80" y="4805239"/>
            <a:ext cx="10297144" cy="178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35" y="2708920"/>
            <a:ext cx="7000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05" y="437405"/>
            <a:ext cx="66675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22268" y="1766429"/>
            <a:ext cx="31055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http://www.gimprilep.edu.mk</a:t>
            </a:r>
            <a:r>
              <a:rPr lang="en-US" dirty="0" smtClean="0">
                <a:hlinkClick r:id="rId7"/>
              </a:rPr>
              <a:t>/</a:t>
            </a:r>
            <a:endParaRPr lang="cs-CZ" dirty="0" smtClean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99456" y="2682678"/>
            <a:ext cx="44107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www.liceomotzo.gov.it/index.php?c=3</a:t>
            </a:r>
            <a:endParaRPr lang="cs-CZ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9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oodci350.wikispaces.com/file/view/screen_capture_of_floor_plan.png/184835253/720x489/screen_capture_of_floor_pl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203271"/>
            <a:ext cx="432047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thousandhills.com/images/stories/images/groups/branson%20meeting%20room/Herringbone%20Classro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250805"/>
            <a:ext cx="3096344" cy="280831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ovéPole 39"/>
          <p:cNvSpPr txBox="1"/>
          <p:nvPr/>
        </p:nvSpPr>
        <p:spPr>
          <a:xfrm>
            <a:off x="5039883" y="3933056"/>
            <a:ext cx="7584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/>
              <a:t>The</a:t>
            </a:r>
            <a:r>
              <a:rPr lang="cs-CZ" sz="2000" b="1" dirty="0"/>
              <a:t> </a:t>
            </a:r>
            <a:r>
              <a:rPr lang="cs-CZ" sz="2000" b="1" dirty="0" err="1"/>
              <a:t>Types</a:t>
            </a:r>
            <a:r>
              <a:rPr lang="cs-CZ" sz="2000" b="1" dirty="0"/>
              <a:t> </a:t>
            </a:r>
            <a:r>
              <a:rPr lang="cs-CZ" sz="2000" b="1" dirty="0" err="1"/>
              <a:t>of</a:t>
            </a:r>
            <a:r>
              <a:rPr lang="cs-CZ" sz="2000" b="1" dirty="0"/>
              <a:t> </a:t>
            </a:r>
            <a:r>
              <a:rPr lang="cs-CZ" sz="2000" b="1" dirty="0" err="1"/>
              <a:t>Grouping</a:t>
            </a:r>
            <a:r>
              <a:rPr lang="cs-CZ" sz="2000" b="1" dirty="0"/>
              <a:t>: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5039883" y="4365104"/>
            <a:ext cx="7584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dirty="0" err="1"/>
              <a:t>Proximity</a:t>
            </a:r>
            <a:endParaRPr lang="cs-CZ" sz="2000" dirty="0"/>
          </a:p>
        </p:txBody>
      </p:sp>
      <p:sp>
        <p:nvSpPr>
          <p:cNvPr id="42" name="TextovéPole 41"/>
          <p:cNvSpPr txBox="1"/>
          <p:nvPr/>
        </p:nvSpPr>
        <p:spPr>
          <a:xfrm>
            <a:off x="5039883" y="4725144"/>
            <a:ext cx="7584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dirty="0" err="1"/>
              <a:t>Random</a:t>
            </a:r>
            <a:r>
              <a:rPr lang="cs-CZ" sz="2000" dirty="0"/>
              <a:t> (1,2,3…)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5039883" y="5085184"/>
            <a:ext cx="7584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dirty="0" err="1"/>
              <a:t>Friendship</a:t>
            </a:r>
            <a:endParaRPr lang="cs-CZ" sz="2000" dirty="0"/>
          </a:p>
        </p:txBody>
      </p:sp>
      <p:sp>
        <p:nvSpPr>
          <p:cNvPr id="44" name="TextovéPole 43"/>
          <p:cNvSpPr txBox="1"/>
          <p:nvPr/>
        </p:nvSpPr>
        <p:spPr>
          <a:xfrm>
            <a:off x="5039883" y="5445224"/>
            <a:ext cx="7584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dirty="0" err="1"/>
              <a:t>Achievement</a:t>
            </a:r>
            <a:r>
              <a:rPr lang="cs-CZ" sz="2000" dirty="0"/>
              <a:t>/</a:t>
            </a:r>
            <a:r>
              <a:rPr lang="cs-CZ" sz="2000" dirty="0" err="1"/>
              <a:t>Experience</a:t>
            </a:r>
            <a:endParaRPr lang="cs-CZ" sz="2000" dirty="0"/>
          </a:p>
        </p:txBody>
      </p:sp>
      <p:sp>
        <p:nvSpPr>
          <p:cNvPr id="45" name="TextovéPole 44"/>
          <p:cNvSpPr txBox="1"/>
          <p:nvPr/>
        </p:nvSpPr>
        <p:spPr>
          <a:xfrm>
            <a:off x="5039883" y="5805264"/>
            <a:ext cx="7584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dirty="0" err="1"/>
              <a:t>Deliberate</a:t>
            </a:r>
            <a:r>
              <a:rPr lang="cs-CZ" sz="2000" dirty="0"/>
              <a:t> (peer </a:t>
            </a:r>
            <a:r>
              <a:rPr lang="cs-CZ" sz="2000" dirty="0" err="1"/>
              <a:t>tutoring</a:t>
            </a:r>
            <a:r>
              <a:rPr lang="cs-CZ" sz="2000" dirty="0"/>
              <a:t>)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5039883" y="6165304"/>
            <a:ext cx="7584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dirty="0" err="1"/>
              <a:t>Interest</a:t>
            </a:r>
            <a:r>
              <a:rPr lang="cs-CZ" sz="2000" dirty="0"/>
              <a:t>/By </a:t>
            </a:r>
            <a:r>
              <a:rPr lang="cs-CZ" sz="2000" dirty="0" err="1"/>
              <a:t>choice</a:t>
            </a:r>
            <a:r>
              <a:rPr lang="cs-CZ" sz="2000" dirty="0"/>
              <a:t>/</a:t>
            </a:r>
            <a:r>
              <a:rPr lang="cs-CZ" sz="2000" dirty="0" err="1"/>
              <a:t>Task</a:t>
            </a:r>
            <a:endParaRPr lang="cs-CZ" sz="2000" dirty="0"/>
          </a:p>
        </p:txBody>
      </p:sp>
      <p:sp>
        <p:nvSpPr>
          <p:cNvPr id="11" name="Obdélníkový bublinový popisek 8"/>
          <p:cNvSpPr/>
          <p:nvPr/>
        </p:nvSpPr>
        <p:spPr>
          <a:xfrm>
            <a:off x="983432" y="4076950"/>
            <a:ext cx="2589289" cy="2016467"/>
          </a:xfrm>
          <a:prstGeom prst="wedgeRectCallout">
            <a:avLst>
              <a:gd name="adj1" fmla="val 42998"/>
              <a:gd name="adj2" fmla="val -6738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ln w="0"/>
                <a:solidFill>
                  <a:schemeClr val="tx1"/>
                </a:solidFill>
              </a:rPr>
              <a:t>Traditional vs. „21st </a:t>
            </a:r>
            <a:r>
              <a:rPr lang="en-US" sz="1400" dirty="0" smtClean="0">
                <a:ln w="0"/>
                <a:solidFill>
                  <a:schemeClr val="tx1"/>
                </a:solidFill>
              </a:rPr>
              <a:t>century </a:t>
            </a:r>
            <a:r>
              <a:rPr lang="en-US" sz="1400" dirty="0">
                <a:ln w="0"/>
                <a:solidFill>
                  <a:schemeClr val="tx1"/>
                </a:solidFill>
              </a:rPr>
              <a:t>classroom“ where the setting is prepared for the work in the teams and also suggests the students empowerment. </a:t>
            </a:r>
            <a:r>
              <a:rPr lang="cs-CZ" sz="1400" dirty="0" smtClean="0">
                <a:ln w="0"/>
                <a:solidFill>
                  <a:schemeClr val="tx1"/>
                </a:solidFill>
              </a:rPr>
              <a:t>Re</a:t>
            </a:r>
            <a:r>
              <a:rPr lang="en-US" sz="1400" dirty="0" err="1" smtClean="0">
                <a:ln w="0"/>
                <a:solidFill>
                  <a:schemeClr val="tx1"/>
                </a:solidFill>
              </a:rPr>
              <a:t>organi</a:t>
            </a:r>
            <a:r>
              <a:rPr lang="cs-CZ" sz="1400" dirty="0" smtClean="0">
                <a:ln w="0"/>
                <a:solidFill>
                  <a:schemeClr val="tx1"/>
                </a:solidFill>
              </a:rPr>
              <a:t>z</a:t>
            </a:r>
            <a:r>
              <a:rPr lang="en-US" sz="1400" dirty="0" err="1" smtClean="0">
                <a:ln w="0"/>
                <a:solidFill>
                  <a:schemeClr val="tx1"/>
                </a:solidFill>
              </a:rPr>
              <a:t>ation</a:t>
            </a:r>
            <a:r>
              <a:rPr lang="en-US" sz="14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1400" dirty="0">
                <a:ln w="0"/>
                <a:solidFill>
                  <a:schemeClr val="tx1"/>
                </a:solidFill>
              </a:rPr>
              <a:t>of the classroom can never guarantee </a:t>
            </a:r>
            <a:r>
              <a:rPr lang="cs-CZ" sz="1400" dirty="0" smtClean="0">
                <a:ln w="0"/>
                <a:solidFill>
                  <a:schemeClr val="tx1"/>
                </a:solidFill>
              </a:rPr>
              <a:t>a</a:t>
            </a:r>
            <a:r>
              <a:rPr lang="en-US" sz="14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1400" dirty="0">
                <a:ln w="0"/>
                <a:solidFill>
                  <a:schemeClr val="tx1"/>
                </a:solidFill>
              </a:rPr>
              <a:t>positive change if not well managed.</a:t>
            </a:r>
            <a:endParaRPr lang="cs-CZ" sz="1400" dirty="0" smtClean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36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jhstech.org/wp-content/uploads/2013/06/edutop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88" y="2115218"/>
            <a:ext cx="3063872" cy="127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files.magic-hill.webnode.cz/200001069-59a035a997/rwc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583" y="3237889"/>
            <a:ext cx="2721719" cy="109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93" y="5313062"/>
            <a:ext cx="10657185" cy="712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627267" y="5543879"/>
            <a:ext cx="2635019" cy="6229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800" dirty="0">
                <a:hlinkClick r:id="rId5"/>
              </a:rPr>
              <a:t>Cyril Mooney</a:t>
            </a:r>
            <a:endParaRPr lang="en-AU" sz="1800" dirty="0"/>
          </a:p>
        </p:txBody>
      </p:sp>
      <p:grpSp>
        <p:nvGrpSpPr>
          <p:cNvPr id="2" name="Skupina 12"/>
          <p:cNvGrpSpPr/>
          <p:nvPr/>
        </p:nvGrpSpPr>
        <p:grpSpPr>
          <a:xfrm>
            <a:off x="646793" y="3311551"/>
            <a:ext cx="3412573" cy="2113686"/>
            <a:chOff x="2820016" y="3838619"/>
            <a:chExt cx="3882732" cy="2682429"/>
          </a:xfrm>
        </p:grpSpPr>
        <p:pic>
          <p:nvPicPr>
            <p:cNvPr id="14" name="Picture 2" descr="http://www.spscv.cz/wp-content/uploads/2015/04/skype-in-the-classroom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0016" y="3838619"/>
              <a:ext cx="3882732" cy="2374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Obdélník 14"/>
            <p:cNvSpPr/>
            <p:nvPr/>
          </p:nvSpPr>
          <p:spPr>
            <a:xfrm>
              <a:off x="4480695" y="6028661"/>
              <a:ext cx="541620" cy="4923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>
                  <a:hlinkClick r:id="rId7"/>
                </a:rPr>
                <a:t>Link</a:t>
              </a:r>
              <a:endParaRPr lang="cs-CZ" dirty="0"/>
            </a:p>
          </p:txBody>
        </p:sp>
      </p:grpSp>
      <p:sp>
        <p:nvSpPr>
          <p:cNvPr id="3" name="Obdélník 2"/>
          <p:cNvSpPr/>
          <p:nvPr/>
        </p:nvSpPr>
        <p:spPr>
          <a:xfrm>
            <a:off x="824203" y="1685003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>
                <a:hlinkClick r:id="rId8"/>
              </a:rPr>
              <a:t>Community</a:t>
            </a:r>
            <a:r>
              <a:rPr lang="cs-CZ" dirty="0">
                <a:hlinkClick r:id="rId8"/>
              </a:rPr>
              <a:t> </a:t>
            </a:r>
            <a:r>
              <a:rPr lang="cs-CZ" dirty="0" err="1">
                <a:hlinkClick r:id="rId8"/>
              </a:rPr>
              <a:t>Based</a:t>
            </a:r>
            <a:r>
              <a:rPr lang="cs-CZ" dirty="0">
                <a:hlinkClick r:id="rId8"/>
              </a:rPr>
              <a:t> </a:t>
            </a:r>
            <a:r>
              <a:rPr lang="cs-CZ" dirty="0" err="1">
                <a:hlinkClick r:id="rId8"/>
              </a:rPr>
              <a:t>Learning</a:t>
            </a:r>
            <a:endParaRPr lang="cs-CZ" dirty="0"/>
          </a:p>
        </p:txBody>
      </p:sp>
      <p:sp>
        <p:nvSpPr>
          <p:cNvPr id="18" name="Obdélníkový bublinový popisek 7"/>
          <p:cNvSpPr/>
          <p:nvPr/>
        </p:nvSpPr>
        <p:spPr>
          <a:xfrm>
            <a:off x="4793704" y="5179540"/>
            <a:ext cx="4704523" cy="640303"/>
          </a:xfrm>
          <a:prstGeom prst="wedgeRectCallout">
            <a:avLst>
              <a:gd name="adj1" fmla="val -64575"/>
              <a:gd name="adj2" fmla="val 4209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Inspirational personality and movie! Education in extreme conditions of India made possible!</a:t>
            </a:r>
            <a:endParaRPr 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Výsledek obrázku pro tedx"/>
          <p:cNvPicPr>
            <a:picLocks noChangeAspect="1" noChangeArrowheads="1"/>
          </p:cNvPicPr>
          <p:nvPr/>
        </p:nvPicPr>
        <p:blipFill>
          <a:blip r:embed="rId9" cstate="print"/>
          <a:srcRect r="32587" b="48026"/>
          <a:stretch>
            <a:fillRect/>
          </a:stretch>
        </p:blipFill>
        <p:spPr bwMode="auto">
          <a:xfrm>
            <a:off x="5482535" y="2010024"/>
            <a:ext cx="2269649" cy="792088"/>
          </a:xfrm>
          <a:prstGeom prst="rect">
            <a:avLst/>
          </a:prstGeom>
          <a:noFill/>
        </p:spPr>
      </p:pic>
      <p:sp>
        <p:nvSpPr>
          <p:cNvPr id="19" name="Obdélník 18"/>
          <p:cNvSpPr/>
          <p:nvPr/>
        </p:nvSpPr>
        <p:spPr>
          <a:xfrm>
            <a:off x="4930985" y="2751435"/>
            <a:ext cx="40324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err="1">
                <a:hlinkClick r:id="rId10"/>
              </a:rPr>
              <a:t>Inspirational</a:t>
            </a:r>
            <a:r>
              <a:rPr lang="cs-CZ" sz="1400" dirty="0">
                <a:hlinkClick r:id="rId10"/>
              </a:rPr>
              <a:t> </a:t>
            </a:r>
            <a:r>
              <a:rPr lang="cs-CZ" sz="1400" dirty="0" err="1">
                <a:hlinkClick r:id="rId10"/>
              </a:rPr>
              <a:t>Talks</a:t>
            </a:r>
            <a:r>
              <a:rPr lang="cs-CZ" sz="1400" dirty="0">
                <a:hlinkClick r:id="rId10"/>
              </a:rPr>
              <a:t>_</a:t>
            </a:r>
            <a:r>
              <a:rPr lang="cs-CZ" sz="1400" dirty="0" err="1">
                <a:hlinkClick r:id="rId10"/>
              </a:rPr>
              <a:t>Subtitles</a:t>
            </a:r>
            <a:r>
              <a:rPr lang="cs-CZ" sz="1400" dirty="0">
                <a:hlinkClick r:id="rId10"/>
              </a:rPr>
              <a:t> </a:t>
            </a:r>
            <a:r>
              <a:rPr lang="cs-CZ" sz="1400" dirty="0" err="1">
                <a:hlinkClick r:id="rId10"/>
              </a:rPr>
              <a:t>available</a:t>
            </a:r>
            <a:r>
              <a:rPr lang="cs-CZ" sz="1400" dirty="0">
                <a:hlinkClick r:id="rId10"/>
              </a:rPr>
              <a:t> :)</a:t>
            </a:r>
            <a:endParaRPr lang="cs-CZ" sz="1400" dirty="0"/>
          </a:p>
        </p:txBody>
      </p:sp>
      <p:grpSp>
        <p:nvGrpSpPr>
          <p:cNvPr id="17" name="Group 8"/>
          <p:cNvGrpSpPr/>
          <p:nvPr/>
        </p:nvGrpSpPr>
        <p:grpSpPr>
          <a:xfrm>
            <a:off x="863417" y="135843"/>
            <a:ext cx="3810000" cy="1440616"/>
            <a:chOff x="5796136" y="5305646"/>
            <a:chExt cx="2857500" cy="1440616"/>
          </a:xfrm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973"/>
            <a:stretch/>
          </p:blipFill>
          <p:spPr bwMode="auto">
            <a:xfrm>
              <a:off x="5796136" y="5305646"/>
              <a:ext cx="2857500" cy="1440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Rectangle 3"/>
            <p:cNvSpPr/>
            <p:nvPr/>
          </p:nvSpPr>
          <p:spPr>
            <a:xfrm>
              <a:off x="5802489" y="6376930"/>
              <a:ext cx="8887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dirty="0">
                  <a:hlinkClick r:id="rId12"/>
                </a:rPr>
                <a:t>Inside/Out</a:t>
              </a:r>
              <a:endParaRPr lang="en-AU" dirty="0"/>
            </a:p>
          </p:txBody>
        </p:sp>
        <p:sp>
          <p:nvSpPr>
            <p:cNvPr id="22" name="Rectangle 6"/>
            <p:cNvSpPr/>
            <p:nvPr/>
          </p:nvSpPr>
          <p:spPr>
            <a:xfrm>
              <a:off x="6995391" y="6375946"/>
              <a:ext cx="13498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dirty="0">
                  <a:hlinkClick r:id="rId13"/>
                </a:rPr>
                <a:t>JR Video</a:t>
              </a:r>
              <a:endParaRPr lang="en-AU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9287209" y="2027633"/>
            <a:ext cx="15725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14"/>
              </a:rPr>
              <a:t>http://bie.org/</a:t>
            </a:r>
            <a:endParaRPr lang="en-US" dirty="0"/>
          </a:p>
          <a:p>
            <a:endParaRPr lang="cs-CZ" dirty="0"/>
          </a:p>
        </p:txBody>
      </p:sp>
      <p:pic>
        <p:nvPicPr>
          <p:cNvPr id="1030" name="Picture 6" descr="http://mistermark.edublogs.org/files/2014/02/BIE-logo-u1vngw.gi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209" y="458688"/>
            <a:ext cx="1670891" cy="149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4">
            <a:hlinkClick r:id="rId16"/>
          </p:cNvPr>
          <p:cNvSpPr/>
          <p:nvPr/>
        </p:nvSpPr>
        <p:spPr>
          <a:xfrm>
            <a:off x="4978287" y="4491792"/>
            <a:ext cx="60486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>
                <a:latin typeface="+mj-lt"/>
                <a:hlinkClick r:id="rId17"/>
              </a:rPr>
              <a:t>PBL_</a:t>
            </a:r>
            <a:r>
              <a:rPr lang="cs-CZ" sz="2000" dirty="0" err="1">
                <a:latin typeface="+mj-lt"/>
                <a:hlinkClick r:id="rId17"/>
              </a:rPr>
              <a:t>Dos</a:t>
            </a:r>
            <a:r>
              <a:rPr lang="cs-CZ" sz="2000" dirty="0">
                <a:latin typeface="+mj-lt"/>
                <a:hlinkClick r:id="rId17"/>
              </a:rPr>
              <a:t> </a:t>
            </a:r>
            <a:r>
              <a:rPr lang="cs-CZ" sz="2000" dirty="0" err="1">
                <a:latin typeface="+mj-lt"/>
                <a:hlinkClick r:id="rId17"/>
              </a:rPr>
              <a:t>Pueblos</a:t>
            </a:r>
            <a:r>
              <a:rPr lang="cs-CZ" sz="2000" dirty="0">
                <a:latin typeface="+mj-lt"/>
                <a:hlinkClick r:id="rId17"/>
              </a:rPr>
              <a:t> </a:t>
            </a:r>
            <a:r>
              <a:rPr lang="en-AU" sz="2000" dirty="0">
                <a:latin typeface="+mj-lt"/>
                <a:hlinkClick r:id="rId17"/>
              </a:rPr>
              <a:t>Engineering Academy</a:t>
            </a:r>
            <a:endParaRPr lang="en-AU" sz="2000" dirty="0">
              <a:latin typeface="+mj-lt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27382" y="6123531"/>
            <a:ext cx="114497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18"/>
              </a:rPr>
              <a:t>http://prezi.com/-dmr8klvqniy/?utm_campaign=share&amp;utm_medium=copy&amp;rc=ex0share</a:t>
            </a:r>
            <a:endParaRPr lang="cs-CZ" dirty="0"/>
          </a:p>
          <a:p>
            <a:r>
              <a:rPr lang="cs-CZ" dirty="0">
                <a:hlinkClick r:id="rId19"/>
              </a:rPr>
              <a:t>http://prezi.com/gbarkem_g3ji/?utm_campaign=share&amp;utm_medium=copy&amp;rc=ex0share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24" name="Rectangle 1"/>
          <p:cNvSpPr/>
          <p:nvPr/>
        </p:nvSpPr>
        <p:spPr>
          <a:xfrm>
            <a:off x="5397224" y="1218001"/>
            <a:ext cx="28130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20"/>
              </a:rPr>
              <a:t>http://www.keyprojects.eu/</a:t>
            </a:r>
            <a:endParaRPr lang="en-US" dirty="0"/>
          </a:p>
          <a:p>
            <a:endParaRPr lang="cs-CZ" dirty="0"/>
          </a:p>
        </p:txBody>
      </p:sp>
      <p:pic>
        <p:nvPicPr>
          <p:cNvPr id="25" name="Picture 2" descr="KEY PROJECTS | THE NETHERLANDS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471" y="150821"/>
            <a:ext cx="3300802" cy="123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bdélníkový bublinový popisek 7"/>
          <p:cNvSpPr/>
          <p:nvPr/>
        </p:nvSpPr>
        <p:spPr>
          <a:xfrm>
            <a:off x="8805826" y="3059212"/>
            <a:ext cx="2221132" cy="1085324"/>
          </a:xfrm>
          <a:prstGeom prst="wedgeRectCallout">
            <a:avLst>
              <a:gd name="adj1" fmla="val -62936"/>
              <a:gd name="adj2" fmla="val 785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dirty="0">
                <a:solidFill>
                  <a:schemeClr val="tx1"/>
                </a:solidFill>
              </a:rPr>
              <a:t>STEM to STEAM </a:t>
            </a:r>
            <a:r>
              <a:rPr lang="cs-CZ" sz="1400" dirty="0" err="1">
                <a:solidFill>
                  <a:schemeClr val="tx1"/>
                </a:solidFill>
              </a:rPr>
              <a:t>movement</a:t>
            </a:r>
            <a:r>
              <a:rPr lang="cs-CZ" sz="1400" dirty="0">
                <a:solidFill>
                  <a:schemeClr val="tx1"/>
                </a:solidFill>
              </a:rPr>
              <a:t> + PBL </a:t>
            </a:r>
            <a:r>
              <a:rPr lang="cs-CZ" sz="1400" dirty="0" err="1">
                <a:solidFill>
                  <a:schemeClr val="tx1"/>
                </a:solidFill>
              </a:rPr>
              <a:t>academy</a:t>
            </a:r>
            <a:r>
              <a:rPr lang="cs-CZ" sz="1400" dirty="0">
                <a:solidFill>
                  <a:schemeClr val="tx1"/>
                </a:solidFill>
              </a:rPr>
              <a:t> in </a:t>
            </a:r>
            <a:r>
              <a:rPr lang="cs-CZ" sz="1400" dirty="0" err="1">
                <a:solidFill>
                  <a:schemeClr val="tx1"/>
                </a:solidFill>
              </a:rPr>
              <a:t>the</a:t>
            </a:r>
            <a:r>
              <a:rPr lang="cs-CZ" sz="1400" dirty="0">
                <a:solidFill>
                  <a:schemeClr val="tx1"/>
                </a:solidFill>
              </a:rPr>
              <a:t> US</a:t>
            </a:r>
            <a:endParaRPr 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-1496658" y="4541364"/>
            <a:ext cx="38952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22"/>
              </a:rPr>
              <a:t>http://rubistar.4teachers.org/index.php</a:t>
            </a:r>
            <a:endParaRPr lang="en-US" dirty="0"/>
          </a:p>
          <a:p>
            <a:endParaRPr lang="cs-CZ" dirty="0"/>
          </a:p>
        </p:txBody>
      </p:sp>
      <p:sp>
        <p:nvSpPr>
          <p:cNvPr id="9" name="Rectangle 8"/>
          <p:cNvSpPr/>
          <p:nvPr/>
        </p:nvSpPr>
        <p:spPr>
          <a:xfrm rot="16200000">
            <a:off x="9246213" y="2988386"/>
            <a:ext cx="5526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3"/>
              </a:rPr>
              <a:t>http://pblchecklist.4teachers.org/checklist.shtml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313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188640"/>
            <a:ext cx="5256584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ový bublinový popisek 2"/>
          <p:cNvSpPr/>
          <p:nvPr/>
        </p:nvSpPr>
        <p:spPr>
          <a:xfrm>
            <a:off x="527382" y="1196752"/>
            <a:ext cx="1920213" cy="576064"/>
          </a:xfrm>
          <a:prstGeom prst="wedgeRectCallout">
            <a:avLst>
              <a:gd name="adj1" fmla="val 133137"/>
              <a:gd name="adj2" fmla="val 3441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dirty="0" err="1">
                <a:solidFill>
                  <a:schemeClr val="tx1"/>
                </a:solidFill>
              </a:rPr>
              <a:t>Thank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you</a:t>
            </a:r>
            <a:r>
              <a:rPr lang="cs-CZ" sz="1600" b="1" dirty="0">
                <a:solidFill>
                  <a:schemeClr val="tx1"/>
                </a:solidFill>
              </a:rPr>
              <a:t>! </a:t>
            </a:r>
            <a:r>
              <a:rPr lang="cs-CZ" sz="1600" b="1" dirty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endParaRPr lang="cs-CZ" sz="1600" b="1" dirty="0">
              <a:solidFill>
                <a:schemeClr val="tx1"/>
              </a:solidFill>
            </a:endParaRPr>
          </a:p>
          <a:p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993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ázek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883" y="98203"/>
            <a:ext cx="3711358" cy="3212976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775521" y="4797492"/>
            <a:ext cx="8406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PROJECT TITLE: </a:t>
            </a:r>
            <a:r>
              <a:rPr lang="cs-CZ" sz="2400" dirty="0"/>
              <a:t>ALTERNATIVE/HONEST PRAGUE EXPERIENCE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775520" y="5451211"/>
            <a:ext cx="7522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PROJECT GOAL: </a:t>
            </a:r>
            <a:r>
              <a:rPr lang="cs-CZ" sz="2400" dirty="0"/>
              <a:t>CREATE A TOURIST GUIDE BROCHURE </a:t>
            </a:r>
          </a:p>
        </p:txBody>
      </p:sp>
      <p:pic>
        <p:nvPicPr>
          <p:cNvPr id="27" name="Obrázek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209" y="260649"/>
            <a:ext cx="1451401" cy="3344531"/>
          </a:xfrm>
          <a:prstGeom prst="rect">
            <a:avLst/>
          </a:prstGeom>
        </p:spPr>
      </p:pic>
      <p:pic>
        <p:nvPicPr>
          <p:cNvPr id="28" name="Obrázek 27"/>
          <p:cNvPicPr>
            <a:picLocks noChangeAspect="1"/>
          </p:cNvPicPr>
          <p:nvPr/>
        </p:nvPicPr>
        <p:blipFill rotWithShape="1">
          <a:blip r:embed="rId4"/>
          <a:srcRect r="24864" b="40105"/>
          <a:stretch/>
        </p:blipFill>
        <p:spPr>
          <a:xfrm>
            <a:off x="1540274" y="-3340"/>
            <a:ext cx="2087331" cy="2494695"/>
          </a:xfrm>
          <a:prstGeom prst="rect">
            <a:avLst/>
          </a:prstGeom>
        </p:spPr>
      </p:pic>
      <p:pic>
        <p:nvPicPr>
          <p:cNvPr id="29" name="Obrázek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0273" y="2567629"/>
            <a:ext cx="2683519" cy="1512792"/>
          </a:xfrm>
          <a:prstGeom prst="rect">
            <a:avLst/>
          </a:prstGeom>
        </p:spPr>
      </p:pic>
      <p:pic>
        <p:nvPicPr>
          <p:cNvPr id="1040" name="Picture 16" descr="Image result for lada jose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194" y="2879876"/>
            <a:ext cx="1142822" cy="124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71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17553" y="403035"/>
            <a:ext cx="8885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dirty="0">
                <a:solidFill>
                  <a:srgbClr val="0070C0"/>
                </a:solidFill>
              </a:rPr>
              <a:t>RECOMMENDED TIPS, LINKS AND AREAS YOU CAN USE/FOCUSE ON: </a:t>
            </a:r>
            <a:endParaRPr lang="cs-CZ" sz="2000" i="1" dirty="0">
              <a:solidFill>
                <a:srgbClr val="0070C0"/>
              </a:solidFill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1512467" y="1171649"/>
            <a:ext cx="7126098" cy="1173655"/>
            <a:chOff x="-10988" y="1830942"/>
            <a:chExt cx="7126098" cy="1173655"/>
          </a:xfrm>
        </p:grpSpPr>
        <p:grpSp>
          <p:nvGrpSpPr>
            <p:cNvPr id="4" name="Skupina 3"/>
            <p:cNvGrpSpPr/>
            <p:nvPr/>
          </p:nvGrpSpPr>
          <p:grpSpPr>
            <a:xfrm>
              <a:off x="634390" y="1830942"/>
              <a:ext cx="6480720" cy="1173655"/>
              <a:chOff x="2282901" y="1722691"/>
              <a:chExt cx="6480720" cy="1173655"/>
            </a:xfrm>
          </p:grpSpPr>
          <p:pic>
            <p:nvPicPr>
              <p:cNvPr id="6" name="Picture 4" descr="Related image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2901" y="1722691"/>
                <a:ext cx="2457450" cy="76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TextovéPole 6"/>
              <p:cNvSpPr txBox="1"/>
              <p:nvPr/>
            </p:nvSpPr>
            <p:spPr>
              <a:xfrm>
                <a:off x="2282901" y="2527014"/>
                <a:ext cx="64807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/>
                  <a:t>EXPERIENCE PRAGUE THROUGH THE EYES OF HOMELESS PEOPLE</a:t>
                </a:r>
                <a:endParaRPr lang="cs-CZ" dirty="0"/>
              </a:p>
            </p:txBody>
          </p:sp>
          <p:sp>
            <p:nvSpPr>
              <p:cNvPr id="8" name="Obdélník 7"/>
              <p:cNvSpPr/>
              <p:nvPr/>
            </p:nvSpPr>
            <p:spPr>
              <a:xfrm>
                <a:off x="4779302" y="1990345"/>
                <a:ext cx="275216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dirty="0">
                    <a:hlinkClick r:id="rId3"/>
                  </a:rPr>
                  <a:t>http://pragulic.cz/?lang=en</a:t>
                </a:r>
                <a:endParaRPr lang="cs-CZ" dirty="0"/>
              </a:p>
              <a:p>
                <a:endParaRPr lang="cs-CZ" dirty="0"/>
              </a:p>
            </p:txBody>
          </p:sp>
        </p:grpSp>
        <p:sp>
          <p:nvSpPr>
            <p:cNvPr id="5" name="Šipka: doprava 4"/>
            <p:cNvSpPr/>
            <p:nvPr/>
          </p:nvSpPr>
          <p:spPr>
            <a:xfrm>
              <a:off x="-10988" y="2099611"/>
              <a:ext cx="605086" cy="224661"/>
            </a:xfrm>
            <a:prstGeom prst="rightArrow">
              <a:avLst/>
            </a:prstGeom>
            <a:solidFill>
              <a:srgbClr val="D543AF"/>
            </a:solidFill>
            <a:ln>
              <a:solidFill>
                <a:srgbClr val="D54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1530648" y="2588858"/>
            <a:ext cx="7133986" cy="1427119"/>
            <a:chOff x="6648" y="3120083"/>
            <a:chExt cx="7133986" cy="1427119"/>
          </a:xfrm>
        </p:grpSpPr>
        <p:grpSp>
          <p:nvGrpSpPr>
            <p:cNvPr id="10" name="Skupina 9"/>
            <p:cNvGrpSpPr/>
            <p:nvPr/>
          </p:nvGrpSpPr>
          <p:grpSpPr>
            <a:xfrm>
              <a:off x="659914" y="3120083"/>
              <a:ext cx="6480720" cy="1427119"/>
              <a:chOff x="659914" y="3120083"/>
              <a:chExt cx="6480720" cy="1427119"/>
            </a:xfrm>
          </p:grpSpPr>
          <p:pic>
            <p:nvPicPr>
              <p:cNvPr id="12" name="Picture 8" descr="Prague Alternative Tours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3464" y="3120083"/>
                <a:ext cx="800100" cy="10191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Obdélník 12"/>
              <p:cNvSpPr/>
              <p:nvPr/>
            </p:nvSpPr>
            <p:spPr>
              <a:xfrm>
                <a:off x="2227647" y="3370227"/>
                <a:ext cx="384380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dirty="0">
                    <a:hlinkClick r:id="rId5"/>
                  </a:rPr>
                  <a:t>http://www.praguealternativetours.cz/</a:t>
                </a:r>
                <a:endParaRPr lang="cs-CZ" dirty="0"/>
              </a:p>
              <a:p>
                <a:endParaRPr lang="cs-CZ" dirty="0"/>
              </a:p>
            </p:txBody>
          </p:sp>
          <p:sp>
            <p:nvSpPr>
              <p:cNvPr id="14" name="TextovéPole 13"/>
              <p:cNvSpPr txBox="1"/>
              <p:nvPr/>
            </p:nvSpPr>
            <p:spPr>
              <a:xfrm>
                <a:off x="659914" y="4177870"/>
                <a:ext cx="64807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/>
                  <a:t>PRAGUE ALTERNATIVE WALKING TOURS</a:t>
                </a:r>
                <a:endParaRPr lang="cs-CZ" dirty="0"/>
              </a:p>
            </p:txBody>
          </p:sp>
        </p:grpSp>
        <p:sp>
          <p:nvSpPr>
            <p:cNvPr id="11" name="Šipka: doprava 10"/>
            <p:cNvSpPr/>
            <p:nvPr/>
          </p:nvSpPr>
          <p:spPr>
            <a:xfrm>
              <a:off x="6648" y="3517341"/>
              <a:ext cx="605086" cy="224661"/>
            </a:xfrm>
            <a:prstGeom prst="rightArrow">
              <a:avLst/>
            </a:prstGeom>
            <a:solidFill>
              <a:srgbClr val="D543AF"/>
            </a:solidFill>
            <a:ln>
              <a:solidFill>
                <a:srgbClr val="D54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1530648" y="4297698"/>
            <a:ext cx="7463594" cy="968529"/>
            <a:chOff x="6648" y="4666400"/>
            <a:chExt cx="7463594" cy="968529"/>
          </a:xfrm>
        </p:grpSpPr>
        <p:grpSp>
          <p:nvGrpSpPr>
            <p:cNvPr id="16" name="Skupina 15"/>
            <p:cNvGrpSpPr/>
            <p:nvPr/>
          </p:nvGrpSpPr>
          <p:grpSpPr>
            <a:xfrm>
              <a:off x="362927" y="4666400"/>
              <a:ext cx="7107315" cy="968529"/>
              <a:chOff x="362927" y="4666400"/>
              <a:chExt cx="7107315" cy="968529"/>
            </a:xfrm>
          </p:grpSpPr>
          <p:pic>
            <p:nvPicPr>
              <p:cNvPr id="18" name="Picture 10" descr="PRAGTIQUE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984" b="31275"/>
              <a:stretch/>
            </p:blipFill>
            <p:spPr bwMode="auto">
              <a:xfrm>
                <a:off x="362927" y="4666400"/>
                <a:ext cx="3000375" cy="5306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Obdélník 18"/>
              <p:cNvSpPr/>
              <p:nvPr/>
            </p:nvSpPr>
            <p:spPr>
              <a:xfrm>
                <a:off x="3153611" y="4761408"/>
                <a:ext cx="431663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dirty="0">
                    <a:hlinkClick r:id="rId7"/>
                  </a:rPr>
                  <a:t>http://www.pragtique.cz/en/homepage-en/</a:t>
                </a:r>
                <a:endParaRPr lang="cs-CZ" dirty="0"/>
              </a:p>
              <a:p>
                <a:endParaRPr lang="cs-CZ" dirty="0"/>
              </a:p>
            </p:txBody>
          </p:sp>
          <p:sp>
            <p:nvSpPr>
              <p:cNvPr id="20" name="TextovéPole 19"/>
              <p:cNvSpPr txBox="1"/>
              <p:nvPr/>
            </p:nvSpPr>
            <p:spPr>
              <a:xfrm>
                <a:off x="657326" y="5265597"/>
                <a:ext cx="64807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/>
                <a:r>
                  <a:rPr lang="en-US" b="1" dirty="0"/>
                  <a:t>UNIQUE AND HIGH-QUALITY GIFTS WITH A PRAGUE THEME</a:t>
                </a:r>
                <a:r>
                  <a:rPr lang="en-US" dirty="0"/>
                  <a:t> </a:t>
                </a:r>
              </a:p>
            </p:txBody>
          </p:sp>
        </p:grpSp>
        <p:sp>
          <p:nvSpPr>
            <p:cNvPr id="17" name="Šipka: doprava 16"/>
            <p:cNvSpPr/>
            <p:nvPr/>
          </p:nvSpPr>
          <p:spPr>
            <a:xfrm>
              <a:off x="6648" y="4894330"/>
              <a:ext cx="605086" cy="224661"/>
            </a:xfrm>
            <a:prstGeom prst="rightArrow">
              <a:avLst/>
            </a:prstGeom>
            <a:solidFill>
              <a:srgbClr val="D543AF"/>
            </a:solidFill>
            <a:ln>
              <a:solidFill>
                <a:srgbClr val="D54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1" name="Skupina 20"/>
          <p:cNvGrpSpPr/>
          <p:nvPr/>
        </p:nvGrpSpPr>
        <p:grpSpPr>
          <a:xfrm>
            <a:off x="1512467" y="5639048"/>
            <a:ext cx="9162124" cy="1095375"/>
            <a:chOff x="-11533" y="5780114"/>
            <a:chExt cx="9162124" cy="1095375"/>
          </a:xfrm>
        </p:grpSpPr>
        <p:grpSp>
          <p:nvGrpSpPr>
            <p:cNvPr id="22" name="Skupina 21"/>
            <p:cNvGrpSpPr/>
            <p:nvPr/>
          </p:nvGrpSpPr>
          <p:grpSpPr>
            <a:xfrm>
              <a:off x="683593" y="5780114"/>
              <a:ext cx="8466998" cy="1095375"/>
              <a:chOff x="683593" y="5780114"/>
              <a:chExt cx="8466998" cy="1095375"/>
            </a:xfrm>
          </p:grpSpPr>
          <p:pic>
            <p:nvPicPr>
              <p:cNvPr id="24" name="Obrázek 23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3593" y="5780114"/>
                <a:ext cx="4162425" cy="1095375"/>
              </a:xfrm>
              <a:prstGeom prst="rect">
                <a:avLst/>
              </a:prstGeom>
            </p:spPr>
          </p:pic>
          <p:sp>
            <p:nvSpPr>
              <p:cNvPr id="25" name="TextovéPole 24"/>
              <p:cNvSpPr txBox="1"/>
              <p:nvPr/>
            </p:nvSpPr>
            <p:spPr>
              <a:xfrm>
                <a:off x="2669871" y="6412532"/>
                <a:ext cx="64807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/>
                  <a:t>YOUTUBE VIDEO(S) – „HONEST GUIDE“ - PRAGUE</a:t>
                </a:r>
                <a:endParaRPr lang="cs-CZ" dirty="0"/>
              </a:p>
            </p:txBody>
          </p:sp>
        </p:grpSp>
        <p:sp>
          <p:nvSpPr>
            <p:cNvPr id="23" name="Šipka: doprava 22"/>
            <p:cNvSpPr/>
            <p:nvPr/>
          </p:nvSpPr>
          <p:spPr>
            <a:xfrm>
              <a:off x="-11533" y="5877758"/>
              <a:ext cx="605086" cy="224661"/>
            </a:xfrm>
            <a:prstGeom prst="rightArrow">
              <a:avLst/>
            </a:prstGeom>
            <a:solidFill>
              <a:srgbClr val="D543AF"/>
            </a:solidFill>
            <a:ln>
              <a:solidFill>
                <a:srgbClr val="D54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425707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4515" y="5825280"/>
            <a:ext cx="84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www.canva.com/design/DACWVL_wi2M/JG-MmSvIonoZDneibRF0Jg/view</a:t>
            </a:r>
            <a:endParaRPr lang="cs-CZ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1390839"/>
            <a:ext cx="4143375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4" y="1390839"/>
            <a:ext cx="4536504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ový bublinový popisek 8"/>
          <p:cNvSpPr/>
          <p:nvPr/>
        </p:nvSpPr>
        <p:spPr>
          <a:xfrm>
            <a:off x="1173858" y="369429"/>
            <a:ext cx="3906538" cy="814146"/>
          </a:xfrm>
          <a:prstGeom prst="wedgeRectCallout">
            <a:avLst>
              <a:gd name="adj1" fmla="val 36901"/>
              <a:gd name="adj2" fmla="val 6282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dirty="0" smtClean="0">
                <a:ln w="0"/>
                <a:solidFill>
                  <a:schemeClr val="tx1"/>
                </a:solidFill>
              </a:rPr>
              <a:t>And here are some examples of what you have created. Thank you for collaboration ;)</a:t>
            </a:r>
            <a:endParaRPr lang="cs-CZ" sz="1400" dirty="0" smtClean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01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60" y="404664"/>
            <a:ext cx="10434555" cy="484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91" y="5272787"/>
            <a:ext cx="48434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padlet.com/jmunozreguero1/eq613uvuch</a:t>
            </a:r>
            <a:endParaRPr lang="cs-CZ" dirty="0" smtClean="0"/>
          </a:p>
          <a:p>
            <a:endParaRPr lang="cs-CZ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26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23392" y="198361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Project Design - </a:t>
            </a:r>
            <a:r>
              <a:rPr lang="cs-CZ" sz="4000" b="1" dirty="0" err="1"/>
              <a:t>Checklist</a:t>
            </a:r>
            <a:r>
              <a:rPr lang="cs-CZ" sz="4000" b="1" dirty="0"/>
              <a:t>:</a:t>
            </a:r>
          </a:p>
        </p:txBody>
      </p:sp>
      <p:sp>
        <p:nvSpPr>
          <p:cNvPr id="3" name="Obdélník 2"/>
          <p:cNvSpPr/>
          <p:nvPr/>
        </p:nvSpPr>
        <p:spPr>
          <a:xfrm>
            <a:off x="603692" y="1646522"/>
            <a:ext cx="106048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/>
              <a:t>2.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en-US" sz="2400" dirty="0"/>
              <a:t>project</a:t>
            </a:r>
            <a:r>
              <a:rPr lang="cs-CZ" sz="2400" dirty="0"/>
              <a:t> </a:t>
            </a:r>
            <a:r>
              <a:rPr lang="cs-CZ" sz="2400" dirty="0" err="1"/>
              <a:t>goal</a:t>
            </a:r>
            <a:r>
              <a:rPr lang="cs-CZ" sz="2400" dirty="0"/>
              <a:t> </a:t>
            </a:r>
            <a:r>
              <a:rPr lang="en-US" sz="2400" dirty="0"/>
              <a:t>focused on a central</a:t>
            </a:r>
            <a:r>
              <a:rPr lang="cs-CZ" sz="2400" dirty="0"/>
              <a:t> </a:t>
            </a:r>
            <a:r>
              <a:rPr lang="en-US" sz="2400" dirty="0"/>
              <a:t>question, at the appropriate</a:t>
            </a:r>
            <a:r>
              <a:rPr lang="cs-CZ" sz="2400" dirty="0"/>
              <a:t> </a:t>
            </a:r>
            <a:r>
              <a:rPr lang="cs-CZ" sz="2400" dirty="0" err="1"/>
              <a:t>level</a:t>
            </a:r>
            <a:r>
              <a:rPr lang="cs-CZ" sz="2400" dirty="0"/>
              <a:t> </a:t>
            </a:r>
          </a:p>
          <a:p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challenge</a:t>
            </a:r>
            <a:r>
              <a:rPr lang="cs-CZ" sz="2400" dirty="0"/>
              <a:t>?</a:t>
            </a:r>
          </a:p>
        </p:txBody>
      </p:sp>
      <p:sp>
        <p:nvSpPr>
          <p:cNvPr id="4" name="Obdélník 3"/>
          <p:cNvSpPr/>
          <p:nvPr/>
        </p:nvSpPr>
        <p:spPr>
          <a:xfrm>
            <a:off x="623392" y="2490664"/>
            <a:ext cx="9865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/>
              <a:t>3.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project</a:t>
            </a:r>
            <a:r>
              <a:rPr lang="cs-CZ" sz="2400" dirty="0"/>
              <a:t> </a:t>
            </a:r>
            <a:r>
              <a:rPr lang="cs-CZ" sz="2400" dirty="0" err="1"/>
              <a:t>derived</a:t>
            </a:r>
            <a:r>
              <a:rPr lang="cs-CZ" sz="2400" dirty="0"/>
              <a:t> </a:t>
            </a:r>
            <a:r>
              <a:rPr lang="cs-CZ" sz="2400" dirty="0" err="1"/>
              <a:t>from</a:t>
            </a:r>
            <a:r>
              <a:rPr lang="cs-CZ" sz="2400" dirty="0"/>
              <a:t> standard? (</a:t>
            </a:r>
            <a:r>
              <a:rPr lang="cs-CZ" sz="2400" dirty="0" err="1"/>
              <a:t>skills</a:t>
            </a:r>
            <a:r>
              <a:rPr lang="cs-CZ" sz="2400" dirty="0"/>
              <a:t>, </a:t>
            </a:r>
            <a:r>
              <a:rPr lang="cs-CZ" sz="2400" dirty="0" err="1"/>
              <a:t>understanding</a:t>
            </a:r>
            <a:r>
              <a:rPr lang="cs-CZ" sz="2400" dirty="0"/>
              <a:t>, </a:t>
            </a:r>
            <a:r>
              <a:rPr lang="cs-CZ" sz="2400" dirty="0" err="1"/>
              <a:t>knowledge</a:t>
            </a:r>
            <a:r>
              <a:rPr lang="cs-CZ" sz="2400" dirty="0"/>
              <a:t>).</a:t>
            </a:r>
          </a:p>
        </p:txBody>
      </p:sp>
      <p:sp>
        <p:nvSpPr>
          <p:cNvPr id="5" name="Obdélník 4"/>
          <p:cNvSpPr/>
          <p:nvPr/>
        </p:nvSpPr>
        <p:spPr>
          <a:xfrm>
            <a:off x="623392" y="1039636"/>
            <a:ext cx="10585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/>
              <a:t>1. </a:t>
            </a:r>
            <a:r>
              <a:rPr lang="cs-CZ" sz="2400" dirty="0" err="1"/>
              <a:t>Is</a:t>
            </a:r>
            <a:r>
              <a:rPr lang="cs-CZ" sz="2400" dirty="0"/>
              <a:t> t</a:t>
            </a:r>
            <a:r>
              <a:rPr lang="en-US" sz="2400" dirty="0"/>
              <a:t>he central question</a:t>
            </a:r>
            <a:r>
              <a:rPr lang="cs-CZ" sz="2400" dirty="0"/>
              <a:t> open-</a:t>
            </a:r>
            <a:r>
              <a:rPr lang="cs-CZ" sz="2400" dirty="0" err="1"/>
              <a:t>ended</a:t>
            </a:r>
            <a:r>
              <a:rPr lang="cs-CZ" sz="2400" dirty="0"/>
              <a:t>, </a:t>
            </a:r>
            <a:r>
              <a:rPr lang="cs-CZ" sz="2400" dirty="0" err="1"/>
              <a:t>understandable</a:t>
            </a:r>
            <a:r>
              <a:rPr lang="cs-CZ" sz="2400" dirty="0"/>
              <a:t> and </a:t>
            </a:r>
            <a:r>
              <a:rPr lang="cs-CZ" sz="2400" dirty="0" err="1"/>
              <a:t>inspiring</a:t>
            </a:r>
            <a:r>
              <a:rPr lang="cs-CZ" sz="2400" dirty="0"/>
              <a:t> to </a:t>
            </a:r>
            <a:r>
              <a:rPr lang="cs-CZ" sz="2400" dirty="0" err="1"/>
              <a:t>students</a:t>
            </a:r>
            <a:r>
              <a:rPr lang="cs-CZ" sz="2400" dirty="0"/>
              <a:t>?</a:t>
            </a:r>
          </a:p>
        </p:txBody>
      </p:sp>
      <p:sp>
        <p:nvSpPr>
          <p:cNvPr id="8" name="Obdélník 7"/>
          <p:cNvSpPr/>
          <p:nvPr/>
        </p:nvSpPr>
        <p:spPr>
          <a:xfrm>
            <a:off x="636228" y="2984915"/>
            <a:ext cx="126605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/>
              <a:t>4.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project</a:t>
            </a:r>
            <a:r>
              <a:rPr lang="cs-CZ" sz="2400" dirty="0"/>
              <a:t> i</a:t>
            </a:r>
            <a:r>
              <a:rPr lang="en-US" sz="2400" dirty="0" err="1"/>
              <a:t>nquiry</a:t>
            </a:r>
            <a:r>
              <a:rPr lang="en-US" sz="2400" dirty="0"/>
              <a:t> </a:t>
            </a:r>
            <a:r>
              <a:rPr lang="cs-CZ" sz="2400" dirty="0"/>
              <a:t>student </a:t>
            </a:r>
            <a:r>
              <a:rPr lang="en-US" sz="2400" dirty="0"/>
              <a:t>drive</a:t>
            </a:r>
            <a:r>
              <a:rPr lang="cs-CZ" sz="2400" dirty="0"/>
              <a:t>n? (</a:t>
            </a:r>
            <a:r>
              <a:rPr lang="cs-CZ" sz="2400" dirty="0" err="1"/>
              <a:t>students</a:t>
            </a:r>
            <a:r>
              <a:rPr lang="cs-CZ" sz="2400" dirty="0"/>
              <a:t> </a:t>
            </a:r>
            <a:r>
              <a:rPr lang="cs-CZ" sz="2400" dirty="0" err="1"/>
              <a:t>will</a:t>
            </a:r>
            <a:r>
              <a:rPr lang="cs-CZ" sz="2400" dirty="0"/>
              <a:t> </a:t>
            </a:r>
            <a:r>
              <a:rPr lang="en-US" sz="2400" dirty="0"/>
              <a:t>generate</a:t>
            </a:r>
            <a:r>
              <a:rPr lang="cs-CZ" sz="2400" dirty="0"/>
              <a:t> </a:t>
            </a:r>
            <a:r>
              <a:rPr lang="cs-CZ" sz="2400" dirty="0" err="1"/>
              <a:t>questions</a:t>
            </a:r>
            <a:r>
              <a:rPr lang="cs-CZ" sz="2400" dirty="0"/>
              <a:t>,</a:t>
            </a:r>
          </a:p>
          <a:p>
            <a:r>
              <a:rPr lang="cs-CZ" sz="2400" dirty="0" err="1"/>
              <a:t>gather</a:t>
            </a:r>
            <a:r>
              <a:rPr lang="cs-CZ" sz="2400" dirty="0"/>
              <a:t> &amp; interpret data</a:t>
            </a:r>
            <a:r>
              <a:rPr lang="cs-CZ" sz="2800" dirty="0"/>
              <a:t> </a:t>
            </a:r>
            <a:r>
              <a:rPr lang="cs-CZ" sz="2400" dirty="0" err="1"/>
              <a:t>throughout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project</a:t>
            </a:r>
            <a:r>
              <a:rPr lang="cs-CZ" sz="2400" dirty="0"/>
              <a:t>).</a:t>
            </a:r>
          </a:p>
        </p:txBody>
      </p:sp>
      <p:sp>
        <p:nvSpPr>
          <p:cNvPr id="9" name="Obdélník 8"/>
          <p:cNvSpPr/>
          <p:nvPr/>
        </p:nvSpPr>
        <p:spPr>
          <a:xfrm>
            <a:off x="636228" y="3910053"/>
            <a:ext cx="105723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400" b="1" dirty="0"/>
              <a:t>5.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en-US" sz="2400" dirty="0"/>
              <a:t>project context</a:t>
            </a:r>
            <a:r>
              <a:rPr lang="cs-CZ" sz="2400" dirty="0"/>
              <a:t> </a:t>
            </a:r>
            <a:r>
              <a:rPr lang="en-US" sz="2400" dirty="0"/>
              <a:t>authentic</a:t>
            </a:r>
            <a:r>
              <a:rPr lang="cs-CZ" sz="2400" dirty="0"/>
              <a:t> - </a:t>
            </a:r>
            <a:r>
              <a:rPr lang="cs-CZ" sz="2400" dirty="0" err="1"/>
              <a:t>does</a:t>
            </a:r>
            <a:r>
              <a:rPr lang="cs-CZ" sz="2400" dirty="0"/>
              <a:t> </a:t>
            </a:r>
            <a:r>
              <a:rPr lang="cs-CZ" sz="2400" dirty="0" err="1"/>
              <a:t>it</a:t>
            </a:r>
            <a:r>
              <a:rPr lang="cs-CZ" sz="2400" dirty="0"/>
              <a:t> </a:t>
            </a:r>
            <a:r>
              <a:rPr lang="en-US" sz="2400" dirty="0"/>
              <a:t>involve real-world tasks, tools, makes a real impact</a:t>
            </a:r>
            <a:r>
              <a:rPr lang="cs-CZ" sz="2400" dirty="0"/>
              <a:t> </a:t>
            </a:r>
            <a:r>
              <a:rPr lang="en-US" sz="2400" dirty="0"/>
              <a:t>on the world, and/or speaks to students’</a:t>
            </a:r>
            <a:r>
              <a:rPr lang="cs-CZ" sz="2400" dirty="0"/>
              <a:t> </a:t>
            </a:r>
            <a:r>
              <a:rPr lang="en-US" sz="2400" dirty="0"/>
              <a:t>personal concerns, interests, or identities</a:t>
            </a:r>
            <a:r>
              <a:rPr lang="cs-CZ" sz="2400" dirty="0"/>
              <a:t>?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66044" y="5859063"/>
            <a:ext cx="106865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/>
              <a:t>7. </a:t>
            </a:r>
            <a:r>
              <a:rPr lang="cs-CZ" sz="2400" dirty="0"/>
              <a:t>I</a:t>
            </a:r>
            <a:r>
              <a:rPr lang="en-US" sz="2400" dirty="0"/>
              <a:t>s </a:t>
            </a:r>
            <a:r>
              <a:rPr lang="cs-CZ" sz="2400" dirty="0" err="1"/>
              <a:t>students</a:t>
            </a:r>
            <a:r>
              <a:rPr lang="cs-CZ" sz="2400" dirty="0"/>
              <a:t> </a:t>
            </a:r>
            <a:r>
              <a:rPr lang="cs-CZ" sz="2400" dirty="0" err="1"/>
              <a:t>work</a:t>
            </a:r>
            <a:r>
              <a:rPr lang="cs-CZ" sz="2400" dirty="0"/>
              <a:t> </a:t>
            </a:r>
            <a:r>
              <a:rPr lang="en-US" sz="2400" dirty="0"/>
              <a:t>made public by</a:t>
            </a:r>
            <a:r>
              <a:rPr lang="cs-CZ" sz="2400" dirty="0"/>
              <a:t> </a:t>
            </a:r>
            <a:r>
              <a:rPr lang="en-US" sz="2400" dirty="0"/>
              <a:t>presenting or offering it to people beyond</a:t>
            </a:r>
          </a:p>
          <a:p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classroom</a:t>
            </a:r>
            <a:r>
              <a:rPr lang="cs-CZ" sz="2400" dirty="0"/>
              <a:t>?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664332" y="5028066"/>
            <a:ext cx="105442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/>
              <a:t>6. </a:t>
            </a:r>
            <a:r>
              <a:rPr lang="cs-CZ" sz="2400" dirty="0" err="1"/>
              <a:t>Does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project</a:t>
            </a:r>
            <a:r>
              <a:rPr lang="cs-CZ" sz="2400" dirty="0"/>
              <a:t> </a:t>
            </a:r>
            <a:r>
              <a:rPr lang="cs-CZ" sz="2400" dirty="0" err="1"/>
              <a:t>include</a:t>
            </a:r>
            <a:r>
              <a:rPr lang="cs-CZ" sz="2400" dirty="0"/>
              <a:t> </a:t>
            </a:r>
            <a:r>
              <a:rPr lang="cs-CZ" sz="2400" dirty="0" err="1"/>
              <a:t>critical</a:t>
            </a:r>
            <a:r>
              <a:rPr lang="cs-CZ" sz="2400" dirty="0"/>
              <a:t> </a:t>
            </a:r>
            <a:r>
              <a:rPr lang="cs-CZ" sz="2400" dirty="0" err="1"/>
              <a:t>thinking</a:t>
            </a:r>
            <a:r>
              <a:rPr lang="cs-CZ" sz="2400" dirty="0"/>
              <a:t>/</a:t>
            </a:r>
            <a:r>
              <a:rPr lang="cs-CZ" sz="2400" dirty="0" err="1"/>
              <a:t>problem</a:t>
            </a:r>
            <a:r>
              <a:rPr lang="cs-CZ" sz="2400" dirty="0"/>
              <a:t> </a:t>
            </a:r>
            <a:r>
              <a:rPr lang="cs-CZ" sz="2400" dirty="0" err="1"/>
              <a:t>solving</a:t>
            </a:r>
            <a:r>
              <a:rPr lang="cs-CZ" sz="2400" dirty="0"/>
              <a:t>, </a:t>
            </a:r>
            <a:r>
              <a:rPr lang="cs-CZ" sz="2400" dirty="0" err="1"/>
              <a:t>collaboration</a:t>
            </a:r>
            <a:r>
              <a:rPr lang="cs-CZ" sz="2400" dirty="0"/>
              <a:t>, </a:t>
            </a:r>
          </a:p>
          <a:p>
            <a:r>
              <a:rPr lang="cs-CZ" sz="2400" dirty="0"/>
              <a:t>and </a:t>
            </a:r>
            <a:r>
              <a:rPr lang="cs-CZ" sz="2400" dirty="0" err="1"/>
              <a:t>self</a:t>
            </a:r>
            <a:r>
              <a:rPr lang="cs-CZ" sz="2400" dirty="0"/>
              <a:t> management </a:t>
            </a:r>
            <a:r>
              <a:rPr lang="cs-CZ" sz="2400" dirty="0" err="1"/>
              <a:t>skills</a:t>
            </a:r>
            <a:r>
              <a:rPr lang="cs-CZ" sz="2400" dirty="0"/>
              <a:t>?</a:t>
            </a:r>
          </a:p>
        </p:txBody>
      </p:sp>
      <p:sp>
        <p:nvSpPr>
          <p:cNvPr id="11" name="Obdélníkový bublinový popisek 8"/>
          <p:cNvSpPr/>
          <p:nvPr/>
        </p:nvSpPr>
        <p:spPr>
          <a:xfrm>
            <a:off x="6798078" y="198361"/>
            <a:ext cx="4068452" cy="589113"/>
          </a:xfrm>
          <a:prstGeom prst="wedgeRectCallout">
            <a:avLst>
              <a:gd name="adj1" fmla="val -37841"/>
              <a:gd name="adj2" fmla="val 10280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cs-CZ" sz="1400" dirty="0" smtClean="0">
                <a:ln w="0"/>
                <a:solidFill>
                  <a:schemeClr val="tx1"/>
                </a:solidFill>
              </a:rPr>
              <a:t>Try to ask yourself following questions before you start the project with your students.</a:t>
            </a:r>
          </a:p>
        </p:txBody>
      </p:sp>
    </p:spTree>
    <p:extLst>
      <p:ext uri="{BB962C8B-B14F-4D97-AF65-F5344CB8AC3E}">
        <p14:creationId xmlns:p14="http://schemas.microsoft.com/office/powerpoint/2010/main" val="199282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19336" y="878056"/>
            <a:ext cx="114492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Are robots friends or foes?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How do stories from the past define who we are today?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What new monument or museum should be built in our city to enhance the lives of our citizens and visitors?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How can we create a more sustainable and efficient modern ecosystem?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How can we manage scarcity?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How can we create "farm to table" at our school during the winter months?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How can we build community through art?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How can we make getting around in the winter more safe and convenient?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How can we prevent E. coli from entering our swimming areas?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I what ways can I change the injustices I witness?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What's the fastest and cheapest way for me to get to school on time?</a:t>
            </a:r>
            <a:endParaRPr 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How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can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we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 make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life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sweeter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 in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our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community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How can we use our knowledge of math to convince our families, our school, and our community to go solar?</a:t>
            </a:r>
            <a:endParaRPr lang="cs-CZ" dirty="0"/>
          </a:p>
        </p:txBody>
      </p:sp>
      <p:sp>
        <p:nvSpPr>
          <p:cNvPr id="3" name="Obdélníkový bublinový popisek 5"/>
          <p:cNvSpPr/>
          <p:nvPr/>
        </p:nvSpPr>
        <p:spPr>
          <a:xfrm>
            <a:off x="5327915" y="5157192"/>
            <a:ext cx="5016557" cy="1080120"/>
          </a:xfrm>
          <a:prstGeom prst="wedgeRectCallout">
            <a:avLst>
              <a:gd name="adj1" fmla="val -55872"/>
              <a:gd name="adj2" fmla="val -8580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200" dirty="0" err="1">
                <a:solidFill>
                  <a:schemeClr val="tx1"/>
                </a:solidFill>
              </a:rPr>
              <a:t>Good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projects</a:t>
            </a:r>
            <a:r>
              <a:rPr lang="cs-CZ" sz="1200" dirty="0">
                <a:solidFill>
                  <a:schemeClr val="tx1"/>
                </a:solidFill>
              </a:rPr>
              <a:t> start </a:t>
            </a:r>
            <a:r>
              <a:rPr lang="cs-CZ" sz="1200" dirty="0" err="1">
                <a:solidFill>
                  <a:schemeClr val="tx1"/>
                </a:solidFill>
              </a:rPr>
              <a:t>with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good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questions</a:t>
            </a:r>
            <a:r>
              <a:rPr lang="cs-CZ" sz="1200" dirty="0">
                <a:solidFill>
                  <a:schemeClr val="tx1"/>
                </a:solidFill>
              </a:rPr>
              <a:t>. </a:t>
            </a:r>
            <a:r>
              <a:rPr lang="cs-CZ" sz="1200" dirty="0" err="1">
                <a:solidFill>
                  <a:schemeClr val="tx1"/>
                </a:solidFill>
              </a:rPr>
              <a:t>They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should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be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relevant</a:t>
            </a:r>
            <a:r>
              <a:rPr lang="cs-CZ" sz="1200" dirty="0">
                <a:solidFill>
                  <a:schemeClr val="tx1"/>
                </a:solidFill>
              </a:rPr>
              <a:t> to </a:t>
            </a:r>
            <a:r>
              <a:rPr lang="cs-CZ" sz="1200" dirty="0" err="1">
                <a:solidFill>
                  <a:schemeClr val="tx1"/>
                </a:solidFill>
              </a:rPr>
              <a:t>the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current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student‘s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interests</a:t>
            </a:r>
            <a:r>
              <a:rPr lang="cs-CZ" sz="1200" dirty="0">
                <a:solidFill>
                  <a:schemeClr val="tx1"/>
                </a:solidFill>
              </a:rPr>
              <a:t> and </a:t>
            </a:r>
            <a:r>
              <a:rPr lang="cs-CZ" sz="1200" dirty="0" err="1">
                <a:solidFill>
                  <a:schemeClr val="tx1"/>
                </a:solidFill>
              </a:rPr>
              <a:t>needs</a:t>
            </a:r>
            <a:r>
              <a:rPr lang="cs-CZ" sz="1200" dirty="0">
                <a:solidFill>
                  <a:schemeClr val="tx1"/>
                </a:solidFill>
              </a:rPr>
              <a:t> and </a:t>
            </a:r>
            <a:r>
              <a:rPr lang="cs-CZ" sz="1200" dirty="0" err="1">
                <a:solidFill>
                  <a:schemeClr val="tx1"/>
                </a:solidFill>
              </a:rPr>
              <a:t>linked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directly</a:t>
            </a:r>
            <a:r>
              <a:rPr lang="cs-CZ" sz="1200" dirty="0">
                <a:solidFill>
                  <a:schemeClr val="tx1"/>
                </a:solidFill>
              </a:rPr>
              <a:t> to </a:t>
            </a:r>
            <a:r>
              <a:rPr lang="cs-CZ" sz="1200" dirty="0" err="1">
                <a:solidFill>
                  <a:schemeClr val="tx1"/>
                </a:solidFill>
              </a:rPr>
              <a:t>the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real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life</a:t>
            </a:r>
            <a:r>
              <a:rPr lang="cs-CZ" sz="1200" dirty="0">
                <a:solidFill>
                  <a:schemeClr val="tx1"/>
                </a:solidFill>
              </a:rPr>
              <a:t>!</a:t>
            </a:r>
          </a:p>
          <a:p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Projects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can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be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from</a:t>
            </a:r>
            <a:r>
              <a:rPr lang="cs-CZ" sz="1200" dirty="0">
                <a:solidFill>
                  <a:schemeClr val="tx1"/>
                </a:solidFill>
              </a:rPr>
              <a:t> very </a:t>
            </a:r>
            <a:r>
              <a:rPr lang="cs-CZ" sz="1200" dirty="0" err="1">
                <a:solidFill>
                  <a:schemeClr val="tx1"/>
                </a:solidFill>
              </a:rPr>
              <a:t>small</a:t>
            </a:r>
            <a:r>
              <a:rPr lang="cs-CZ" sz="1200" dirty="0">
                <a:solidFill>
                  <a:schemeClr val="tx1"/>
                </a:solidFill>
              </a:rPr>
              <a:t> to </a:t>
            </a:r>
            <a:r>
              <a:rPr lang="cs-CZ" sz="1200" dirty="0" err="1">
                <a:solidFill>
                  <a:schemeClr val="tx1"/>
                </a:solidFill>
              </a:rPr>
              <a:t>large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scale</a:t>
            </a:r>
            <a:r>
              <a:rPr lang="cs-CZ" sz="1200" dirty="0">
                <a:solidFill>
                  <a:schemeClr val="tx1"/>
                </a:solidFill>
              </a:rPr>
              <a:t>. (1 </a:t>
            </a:r>
            <a:r>
              <a:rPr lang="cs-CZ" sz="1200" dirty="0" err="1">
                <a:solidFill>
                  <a:schemeClr val="tx1"/>
                </a:solidFill>
              </a:rPr>
              <a:t>day</a:t>
            </a:r>
            <a:r>
              <a:rPr lang="cs-CZ" sz="1200" dirty="0">
                <a:solidFill>
                  <a:schemeClr val="tx1"/>
                </a:solidFill>
              </a:rPr>
              <a:t>, 1 </a:t>
            </a:r>
            <a:r>
              <a:rPr lang="cs-CZ" sz="1200" dirty="0" err="1">
                <a:solidFill>
                  <a:schemeClr val="tx1"/>
                </a:solidFill>
              </a:rPr>
              <a:t>year</a:t>
            </a:r>
            <a:r>
              <a:rPr lang="cs-CZ" sz="1200" dirty="0">
                <a:solidFill>
                  <a:schemeClr val="tx1"/>
                </a:solidFill>
              </a:rPr>
              <a:t>../1 </a:t>
            </a:r>
            <a:r>
              <a:rPr lang="cs-CZ" sz="1200" dirty="0" err="1">
                <a:solidFill>
                  <a:schemeClr val="tx1"/>
                </a:solidFill>
              </a:rPr>
              <a:t>or</a:t>
            </a:r>
            <a:r>
              <a:rPr lang="cs-CZ" sz="1200" dirty="0">
                <a:solidFill>
                  <a:schemeClr val="tx1"/>
                </a:solidFill>
              </a:rPr>
              <a:t> more </a:t>
            </a:r>
            <a:r>
              <a:rPr lang="cs-CZ" sz="1200" dirty="0" err="1">
                <a:solidFill>
                  <a:schemeClr val="tx1"/>
                </a:solidFill>
              </a:rPr>
              <a:t>collaborating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teachers</a:t>
            </a:r>
            <a:r>
              <a:rPr lang="cs-CZ" sz="1200" dirty="0">
                <a:solidFill>
                  <a:schemeClr val="tx1"/>
                </a:solidFill>
              </a:rPr>
              <a:t>/ </a:t>
            </a:r>
            <a:r>
              <a:rPr lang="cs-CZ" sz="1200" dirty="0" err="1">
                <a:solidFill>
                  <a:schemeClr val="tx1"/>
                </a:solidFill>
              </a:rPr>
              <a:t>within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the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classroom</a:t>
            </a:r>
            <a:r>
              <a:rPr lang="cs-CZ" sz="1200" dirty="0">
                <a:solidFill>
                  <a:schemeClr val="tx1"/>
                </a:solidFill>
              </a:rPr>
              <a:t> – </a:t>
            </a:r>
            <a:r>
              <a:rPr lang="cs-CZ" sz="1200" dirty="0" err="1">
                <a:solidFill>
                  <a:schemeClr val="tx1"/>
                </a:solidFill>
              </a:rPr>
              <a:t>extending</a:t>
            </a:r>
            <a:r>
              <a:rPr lang="cs-CZ" sz="1200" dirty="0">
                <a:solidFill>
                  <a:schemeClr val="tx1"/>
                </a:solidFill>
              </a:rPr>
              <a:t> to </a:t>
            </a:r>
            <a:r>
              <a:rPr lang="cs-CZ" sz="1200" dirty="0" err="1">
                <a:solidFill>
                  <a:schemeClr val="tx1"/>
                </a:solidFill>
              </a:rPr>
              <a:t>the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community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level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or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even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further</a:t>
            </a:r>
            <a:r>
              <a:rPr lang="cs-CZ" sz="1200" dirty="0">
                <a:solidFill>
                  <a:schemeClr val="tx1"/>
                </a:solidFill>
              </a:rPr>
              <a:t>…)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" name="Rectangle 13"/>
          <p:cNvSpPr/>
          <p:nvPr/>
        </p:nvSpPr>
        <p:spPr>
          <a:xfrm>
            <a:off x="431371" y="332656"/>
            <a:ext cx="62665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b="1" dirty="0">
                <a:latin typeface="+mj-lt"/>
              </a:rPr>
              <a:t>PBL</a:t>
            </a:r>
            <a:r>
              <a:rPr lang="cs-CZ" sz="2000" b="1" dirty="0">
                <a:latin typeface="+mj-lt"/>
              </a:rPr>
              <a:t> EXAMPLE OF COMPLEX QUESTIONS/PROBLEMS</a:t>
            </a:r>
            <a:endParaRPr lang="en-AU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893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4833201"/>
            <a:ext cx="2520280" cy="1890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Výsledek obrázku pro zš červený v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54" y="182290"/>
            <a:ext cx="6389158" cy="173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0" y="182290"/>
            <a:ext cx="1760984" cy="176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97154" y="1547420"/>
            <a:ext cx="24476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hlinkClick r:id="rId5"/>
              </a:rPr>
              <a:t>http://www.zscvrch.cz</a:t>
            </a:r>
            <a:r>
              <a:rPr lang="en-US" b="1" dirty="0" smtClean="0">
                <a:hlinkClick r:id="rId5"/>
              </a:rPr>
              <a:t>/</a:t>
            </a:r>
            <a:endParaRPr lang="cs-CZ" b="1" dirty="0" smtClean="0"/>
          </a:p>
          <a:p>
            <a:endParaRPr lang="en-US" b="1" dirty="0"/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9" y="2225479"/>
            <a:ext cx="1462836" cy="233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642" y="2232462"/>
            <a:ext cx="3900553" cy="2327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90" y="4833201"/>
            <a:ext cx="2038838" cy="1901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ový bublinový popisek 5"/>
          <p:cNvSpPr/>
          <p:nvPr/>
        </p:nvSpPr>
        <p:spPr>
          <a:xfrm>
            <a:off x="6096000" y="5445224"/>
            <a:ext cx="2810719" cy="864096"/>
          </a:xfrm>
          <a:prstGeom prst="wedgeRectCallout">
            <a:avLst>
              <a:gd name="adj1" fmla="val 5248"/>
              <a:gd name="adj2" fmla="val -8359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b="1" dirty="0" smtClean="0">
                <a:solidFill>
                  <a:schemeClr val="tx1"/>
                </a:solidFill>
              </a:rPr>
              <a:t>SCHOOL </a:t>
            </a:r>
            <a:r>
              <a:rPr lang="cs-CZ" sz="2400" b="1" dirty="0" smtClean="0">
                <a:solidFill>
                  <a:schemeClr val="tx1"/>
                </a:solidFill>
              </a:rPr>
              <a:t>VISIT</a:t>
            </a:r>
          </a:p>
          <a:p>
            <a:r>
              <a:rPr lang="cs-CZ" sz="1200" dirty="0" smtClean="0">
                <a:solidFill>
                  <a:schemeClr val="tx1"/>
                </a:solidFill>
              </a:rPr>
              <a:t>And some of your favourite pictures </a:t>
            </a:r>
            <a:r>
              <a:rPr lang="cs-CZ" sz="2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20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85" y="2204864"/>
            <a:ext cx="4229339" cy="238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01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1679</TotalTime>
  <Words>858</Words>
  <Application>Microsoft Office PowerPoint</Application>
  <PresentationFormat>Custom</PresentationFormat>
  <Paragraphs>107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Adjacency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kamila</dc:creator>
  <cp:lastModifiedBy>ITCInternational</cp:lastModifiedBy>
  <cp:revision>98</cp:revision>
  <dcterms:created xsi:type="dcterms:W3CDTF">2014-11-04T20:26:09Z</dcterms:created>
  <dcterms:modified xsi:type="dcterms:W3CDTF">2017-05-29T07:37:04Z</dcterms:modified>
</cp:coreProperties>
</file>