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4"/>
  </p:notesMasterIdLst>
  <p:sldIdLst>
    <p:sldId id="282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75" r:id="rId10"/>
    <p:sldId id="276" r:id="rId11"/>
    <p:sldId id="278" r:id="rId12"/>
    <p:sldId id="277" r:id="rId13"/>
    <p:sldId id="29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ra Koukalová" initials="PK" lastIdx="1" clrIdx="0">
    <p:extLst>
      <p:ext uri="{19B8F6BF-5375-455C-9EA6-DF929625EA0E}">
        <p15:presenceInfo xmlns:p15="http://schemas.microsoft.com/office/powerpoint/2012/main" userId="927d17d3d51fca3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9804AA-2238-413C-AFBD-ED32C56FFDFA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</dgm:pt>
    <dgm:pt modelId="{7B7251E1-8692-4BF8-93F8-58F8F455C222}">
      <dgm:prSet phldrT="[Text]" custT="1"/>
      <dgm:spPr>
        <a:solidFill>
          <a:schemeClr val="bg1"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I go to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school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every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day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algn="l"/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I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have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got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a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cat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l"/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I live in a big city.</a:t>
          </a:r>
        </a:p>
        <a:p>
          <a:pPr algn="l"/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I'm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ten.</a:t>
          </a:r>
        </a:p>
        <a:p>
          <a:pPr algn="l"/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My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favourite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algn="l"/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subject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Sport.</a:t>
          </a:r>
        </a:p>
        <a:p>
          <a:pPr algn="l"/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I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like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playing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algn="l"/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computer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games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l"/>
          <a:endParaRPr lang="cs-CZ" sz="1200" dirty="0"/>
        </a:p>
      </dgm:t>
    </dgm:pt>
    <dgm:pt modelId="{C1BE6470-2858-4B14-BEC6-877CED51FDCE}" type="parTrans" cxnId="{35D42452-CAC2-49DF-BC6F-A6C3481CA843}">
      <dgm:prSet/>
      <dgm:spPr/>
      <dgm:t>
        <a:bodyPr/>
        <a:lstStyle/>
        <a:p>
          <a:endParaRPr lang="cs-CZ"/>
        </a:p>
      </dgm:t>
    </dgm:pt>
    <dgm:pt modelId="{B5FF7697-82B4-45A2-A8C2-58CAB4642701}" type="sibTrans" cxnId="{35D42452-CAC2-49DF-BC6F-A6C3481CA843}">
      <dgm:prSet/>
      <dgm:spPr/>
      <dgm:t>
        <a:bodyPr/>
        <a:lstStyle/>
        <a:p>
          <a:endParaRPr lang="cs-CZ"/>
        </a:p>
      </dgm:t>
    </dgm:pt>
    <dgm:pt modelId="{6FD4FC9A-CC07-4F7F-B0D8-6834177189F9}">
      <dgm:prSet phldrT="[Text]" custT="1"/>
      <dgm:spPr>
        <a:solidFill>
          <a:schemeClr val="bg1"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cs-CZ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</a:t>
          </a:r>
          <a:r>
            <a:rPr lang="cs-CZ" sz="1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8.</a:t>
          </a:r>
        </a:p>
        <a:p>
          <a:pPr algn="r"/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eats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fufu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r"/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likes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algn="r"/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playing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ampe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r"/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has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got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algn="r"/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brothers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and </a:t>
          </a:r>
        </a:p>
        <a:p>
          <a:pPr algn="r"/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sisters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r"/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  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lives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in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Obom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algn="r"/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It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a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small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village</a:t>
          </a:r>
          <a:r>
            <a:rPr lang="cs-CZ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ctr"/>
          <a:endParaRPr lang="cs-CZ" sz="1200" dirty="0"/>
        </a:p>
      </dgm:t>
    </dgm:pt>
    <dgm:pt modelId="{BAF340F0-A72F-428B-BA58-2400689E8D3E}" type="parTrans" cxnId="{066593A9-8D9D-427B-AF5E-ED6C695E1BC2}">
      <dgm:prSet/>
      <dgm:spPr/>
      <dgm:t>
        <a:bodyPr/>
        <a:lstStyle/>
        <a:p>
          <a:endParaRPr lang="cs-CZ"/>
        </a:p>
      </dgm:t>
    </dgm:pt>
    <dgm:pt modelId="{C7F7753E-3E82-4CD6-A4E5-2EE07DBA5447}" type="sibTrans" cxnId="{066593A9-8D9D-427B-AF5E-ED6C695E1BC2}">
      <dgm:prSet/>
      <dgm:spPr/>
      <dgm:t>
        <a:bodyPr/>
        <a:lstStyle/>
        <a:p>
          <a:endParaRPr lang="cs-CZ"/>
        </a:p>
      </dgm:t>
    </dgm:pt>
    <dgm:pt modelId="{66BDE3D4-0A10-485C-B66B-9B7A77BA5F92}" type="pres">
      <dgm:prSet presAssocID="{979804AA-2238-413C-AFBD-ED32C56FFDFA}" presName="compositeShape" presStyleCnt="0">
        <dgm:presLayoutVars>
          <dgm:chMax val="7"/>
          <dgm:dir/>
          <dgm:resizeHandles val="exact"/>
        </dgm:presLayoutVars>
      </dgm:prSet>
      <dgm:spPr/>
    </dgm:pt>
    <dgm:pt modelId="{F5537188-F161-4E32-9E26-D298949157A8}" type="pres">
      <dgm:prSet presAssocID="{7B7251E1-8692-4BF8-93F8-58F8F455C222}" presName="circ1" presStyleLbl="vennNode1" presStyleIdx="0" presStyleCnt="2" custLinFactNeighborX="22680" custLinFactNeighborY="-1737"/>
      <dgm:spPr/>
      <dgm:t>
        <a:bodyPr/>
        <a:lstStyle/>
        <a:p>
          <a:endParaRPr lang="cs-CZ"/>
        </a:p>
      </dgm:t>
    </dgm:pt>
    <dgm:pt modelId="{AAE3BAC9-5BF5-4E40-A000-428B7A851BE9}" type="pres">
      <dgm:prSet presAssocID="{7B7251E1-8692-4BF8-93F8-58F8F455C22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A8EA1E9-243E-4EEF-BB73-57AF545A0AE7}" type="pres">
      <dgm:prSet presAssocID="{6FD4FC9A-CC07-4F7F-B0D8-6834177189F9}" presName="circ2" presStyleLbl="vennNode1" presStyleIdx="1" presStyleCnt="2" custScaleX="101246" custLinFactNeighborX="3743" custLinFactNeighborY="-1017"/>
      <dgm:spPr/>
      <dgm:t>
        <a:bodyPr/>
        <a:lstStyle/>
        <a:p>
          <a:endParaRPr lang="cs-CZ"/>
        </a:p>
      </dgm:t>
    </dgm:pt>
    <dgm:pt modelId="{B97A61FD-F85B-4CAE-BDF8-FF43314E1B84}" type="pres">
      <dgm:prSet presAssocID="{6FD4FC9A-CC07-4F7F-B0D8-6834177189F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D69AEA53-C8F0-44DB-81C7-3A4162CDA144}" type="presOf" srcId="{7B7251E1-8692-4BF8-93F8-58F8F455C222}" destId="{F5537188-F161-4E32-9E26-D298949157A8}" srcOrd="0" destOrd="0" presId="urn:microsoft.com/office/officeart/2005/8/layout/venn1"/>
    <dgm:cxn modelId="{35D42452-CAC2-49DF-BC6F-A6C3481CA843}" srcId="{979804AA-2238-413C-AFBD-ED32C56FFDFA}" destId="{7B7251E1-8692-4BF8-93F8-58F8F455C222}" srcOrd="0" destOrd="0" parTransId="{C1BE6470-2858-4B14-BEC6-877CED51FDCE}" sibTransId="{B5FF7697-82B4-45A2-A8C2-58CAB4642701}"/>
    <dgm:cxn modelId="{026C1303-5E40-446A-B714-741512EEB12B}" type="presOf" srcId="{6FD4FC9A-CC07-4F7F-B0D8-6834177189F9}" destId="{7A8EA1E9-243E-4EEF-BB73-57AF545A0AE7}" srcOrd="0" destOrd="0" presId="urn:microsoft.com/office/officeart/2005/8/layout/venn1"/>
    <dgm:cxn modelId="{A90CBC66-FF5D-4F6C-BE1D-91B45BA33D87}" type="presOf" srcId="{7B7251E1-8692-4BF8-93F8-58F8F455C222}" destId="{AAE3BAC9-5BF5-4E40-A000-428B7A851BE9}" srcOrd="1" destOrd="0" presId="urn:microsoft.com/office/officeart/2005/8/layout/venn1"/>
    <dgm:cxn modelId="{44D1E772-3D6F-40A0-8654-87AE3DCC8429}" type="presOf" srcId="{979804AA-2238-413C-AFBD-ED32C56FFDFA}" destId="{66BDE3D4-0A10-485C-B66B-9B7A77BA5F92}" srcOrd="0" destOrd="0" presId="urn:microsoft.com/office/officeart/2005/8/layout/venn1"/>
    <dgm:cxn modelId="{066593A9-8D9D-427B-AF5E-ED6C695E1BC2}" srcId="{979804AA-2238-413C-AFBD-ED32C56FFDFA}" destId="{6FD4FC9A-CC07-4F7F-B0D8-6834177189F9}" srcOrd="1" destOrd="0" parTransId="{BAF340F0-A72F-428B-BA58-2400689E8D3E}" sibTransId="{C7F7753E-3E82-4CD6-A4E5-2EE07DBA5447}"/>
    <dgm:cxn modelId="{384EB3B8-F8F2-491B-B57C-5843DE960F03}" type="presOf" srcId="{6FD4FC9A-CC07-4F7F-B0D8-6834177189F9}" destId="{B97A61FD-F85B-4CAE-BDF8-FF43314E1B84}" srcOrd="1" destOrd="0" presId="urn:microsoft.com/office/officeart/2005/8/layout/venn1"/>
    <dgm:cxn modelId="{FC4C7B1B-37B8-4051-8A39-FCE574EEE975}" type="presParOf" srcId="{66BDE3D4-0A10-485C-B66B-9B7A77BA5F92}" destId="{F5537188-F161-4E32-9E26-D298949157A8}" srcOrd="0" destOrd="0" presId="urn:microsoft.com/office/officeart/2005/8/layout/venn1"/>
    <dgm:cxn modelId="{B456B79D-DD17-45E3-9EC8-F44895FB10E9}" type="presParOf" srcId="{66BDE3D4-0A10-485C-B66B-9B7A77BA5F92}" destId="{AAE3BAC9-5BF5-4E40-A000-428B7A851BE9}" srcOrd="1" destOrd="0" presId="urn:microsoft.com/office/officeart/2005/8/layout/venn1"/>
    <dgm:cxn modelId="{5C1EF154-DBF6-499C-8040-CA7A8BDC6C6A}" type="presParOf" srcId="{66BDE3D4-0A10-485C-B66B-9B7A77BA5F92}" destId="{7A8EA1E9-243E-4EEF-BB73-57AF545A0AE7}" srcOrd="2" destOrd="0" presId="urn:microsoft.com/office/officeart/2005/8/layout/venn1"/>
    <dgm:cxn modelId="{7FA1BE79-E119-4604-8CD3-C60366ECCB95}" type="presParOf" srcId="{66BDE3D4-0A10-485C-B66B-9B7A77BA5F92}" destId="{B97A61FD-F85B-4CAE-BDF8-FF43314E1B84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537188-F161-4E32-9E26-D298949157A8}">
      <dsp:nvSpPr>
        <dsp:cNvPr id="0" name=""/>
        <dsp:cNvSpPr/>
      </dsp:nvSpPr>
      <dsp:spPr>
        <a:xfrm>
          <a:off x="834217" y="161357"/>
          <a:ext cx="3157218" cy="3157218"/>
        </a:xfrm>
        <a:prstGeom prst="ellipse">
          <a:avLst/>
        </a:prstGeom>
        <a:solidFill>
          <a:schemeClr val="bg1">
            <a:alpha val="5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 go to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school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every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day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have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got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cat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 live in a big city.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I'm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ten.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My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favourite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subject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Sport.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like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playing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computer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games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200" kern="1200" dirty="0"/>
        </a:p>
      </dsp:txBody>
      <dsp:txXfrm>
        <a:off x="1275090" y="533661"/>
        <a:ext cx="1820378" cy="2412610"/>
      </dsp:txXfrm>
    </dsp:sp>
    <dsp:sp modelId="{7A8EA1E9-243E-4EEF-BB73-57AF545A0AE7}">
      <dsp:nvSpPr>
        <dsp:cNvPr id="0" name=""/>
        <dsp:cNvSpPr/>
      </dsp:nvSpPr>
      <dsp:spPr>
        <a:xfrm>
          <a:off x="2492124" y="184089"/>
          <a:ext cx="3196557" cy="3157218"/>
        </a:xfrm>
        <a:prstGeom prst="ellipse">
          <a:avLst/>
        </a:prstGeom>
        <a:solidFill>
          <a:schemeClr val="bg1">
            <a:alpha val="5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</a:t>
          </a:r>
          <a:r>
            <a:rPr lang="cs-CZ" sz="1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8.</a:t>
          </a:r>
        </a:p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eats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fufu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likes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playing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ampe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has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got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brothers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and </a:t>
          </a:r>
        </a:p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sisters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  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lives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in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Obom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It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small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cs-CZ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village</a:t>
          </a:r>
          <a:r>
            <a:rPr lang="cs-CZ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200" kern="1200" dirty="0"/>
        </a:p>
      </dsp:txBody>
      <dsp:txXfrm>
        <a:off x="3399255" y="556393"/>
        <a:ext cx="1843060" cy="2412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5A2C6-B5D6-42A3-AE33-B5EFF3340DE0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A9D58-EE7E-43AC-B6CD-AF86A574C9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539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372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289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02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2336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516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634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0070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25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92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853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89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8C87FD5-D5FD-48A6-B90B-6E263E83189B}" type="datetimeFigureOut">
              <a:rPr lang="cs-CZ" smtClean="0"/>
              <a:t>17. 4. 2017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28F8F23-54E0-4766-ADF6-3C7EF79451FF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Assessment</a:t>
            </a:r>
            <a:r>
              <a:rPr lang="cs-CZ" dirty="0" smtClean="0"/>
              <a:t> in </a:t>
            </a:r>
            <a:r>
              <a:rPr lang="cs-CZ" dirty="0" err="1" smtClean="0"/>
              <a:t>cliL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Petra </a:t>
            </a:r>
            <a:r>
              <a:rPr lang="cs-CZ" dirty="0" err="1" smtClean="0"/>
              <a:t>Vallin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25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</a:t>
            </a:r>
            <a:r>
              <a:rPr lang="cs-CZ" dirty="0" err="1" smtClean="0"/>
              <a:t>chool</a:t>
            </a:r>
            <a:r>
              <a:rPr lang="cs-CZ" dirty="0" smtClean="0"/>
              <a:t> </a:t>
            </a:r>
            <a:r>
              <a:rPr lang="cs-CZ" dirty="0" err="1" smtClean="0"/>
              <a:t>assessment</a:t>
            </a:r>
            <a:r>
              <a:rPr lang="cs-CZ" dirty="0" smtClean="0"/>
              <a:t>: </a:t>
            </a:r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err="1" smtClean="0"/>
              <a:t>Think</a:t>
            </a:r>
            <a:r>
              <a:rPr lang="cs-CZ" sz="2800" dirty="0" smtClean="0"/>
              <a:t> </a:t>
            </a:r>
            <a:r>
              <a:rPr lang="cs-CZ" sz="2800" dirty="0" err="1" smtClean="0"/>
              <a:t>about</a:t>
            </a:r>
            <a:r>
              <a:rPr lang="cs-CZ" sz="2800" dirty="0" smtClean="0"/>
              <a:t> </a:t>
            </a:r>
            <a:r>
              <a:rPr lang="cs-CZ" sz="2800" dirty="0" err="1" smtClean="0"/>
              <a:t>your</a:t>
            </a:r>
            <a:r>
              <a:rPr lang="cs-CZ" sz="2800" dirty="0" smtClean="0"/>
              <a:t> </a:t>
            </a:r>
            <a:r>
              <a:rPr lang="cs-CZ" sz="2800" dirty="0" err="1" smtClean="0"/>
              <a:t>own</a:t>
            </a:r>
            <a:r>
              <a:rPr lang="cs-CZ" sz="2800" dirty="0" smtClean="0"/>
              <a:t> </a:t>
            </a:r>
            <a:r>
              <a:rPr lang="cs-CZ" sz="2800" dirty="0" err="1" smtClean="0"/>
              <a:t>perception</a:t>
            </a:r>
            <a:r>
              <a:rPr lang="cs-CZ" sz="2800" dirty="0" smtClean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assessment</a:t>
            </a:r>
            <a:r>
              <a:rPr lang="cs-CZ" sz="2800" dirty="0" smtClean="0"/>
              <a:t>. </a:t>
            </a:r>
            <a:r>
              <a:rPr lang="cs-CZ" sz="2800" dirty="0" err="1" smtClean="0"/>
              <a:t>What</a:t>
            </a:r>
            <a:r>
              <a:rPr lang="cs-CZ" sz="2800" dirty="0" smtClean="0"/>
              <a:t> </a:t>
            </a:r>
            <a:r>
              <a:rPr lang="cs-CZ" sz="2800" dirty="0" err="1" smtClean="0"/>
              <a:t>does</a:t>
            </a:r>
            <a:r>
              <a:rPr lang="cs-CZ" sz="2800" dirty="0" smtClean="0"/>
              <a:t> </a:t>
            </a:r>
            <a:r>
              <a:rPr lang="cs-CZ" sz="2800" dirty="0" err="1" smtClean="0"/>
              <a:t>it</a:t>
            </a:r>
            <a:r>
              <a:rPr lang="cs-CZ" sz="2800" dirty="0" smtClean="0"/>
              <a:t> serve to? </a:t>
            </a:r>
            <a:r>
              <a:rPr lang="cs-CZ" sz="2800" dirty="0" err="1" smtClean="0"/>
              <a:t>Why</a:t>
            </a:r>
            <a:r>
              <a:rPr lang="cs-CZ" sz="2800" dirty="0" smtClean="0"/>
              <a:t> do </a:t>
            </a:r>
            <a:r>
              <a:rPr lang="cs-CZ" sz="2800" dirty="0" err="1" smtClean="0"/>
              <a:t>we</a:t>
            </a:r>
            <a:r>
              <a:rPr lang="cs-CZ" sz="2800" dirty="0" smtClean="0"/>
              <a:t> </a:t>
            </a:r>
            <a:r>
              <a:rPr lang="cs-CZ" sz="2800" dirty="0" err="1" smtClean="0"/>
              <a:t>have</a:t>
            </a:r>
            <a:r>
              <a:rPr lang="cs-CZ" sz="2800" dirty="0" smtClean="0"/>
              <a:t> to do </a:t>
            </a:r>
            <a:r>
              <a:rPr lang="cs-CZ" sz="2800" dirty="0" err="1" smtClean="0"/>
              <a:t>it</a:t>
            </a:r>
            <a:r>
              <a:rPr lang="cs-CZ" sz="2800" dirty="0" smtClean="0"/>
              <a:t>? </a:t>
            </a:r>
            <a:r>
              <a:rPr lang="cs-CZ" sz="2800" dirty="0" err="1" smtClean="0"/>
              <a:t>What</a:t>
            </a:r>
            <a:r>
              <a:rPr lang="cs-CZ" sz="2800" dirty="0" smtClean="0"/>
              <a:t> are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main</a:t>
            </a:r>
            <a:r>
              <a:rPr lang="cs-CZ" sz="2800" dirty="0" smtClean="0"/>
              <a:t> </a:t>
            </a:r>
            <a:r>
              <a:rPr lang="cs-CZ" sz="2800" dirty="0" err="1" smtClean="0"/>
              <a:t>objectives</a:t>
            </a:r>
            <a:r>
              <a:rPr lang="cs-CZ" sz="2800" dirty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assessment</a:t>
            </a:r>
            <a:r>
              <a:rPr lang="cs-CZ" sz="2800" dirty="0" smtClean="0"/>
              <a:t>? </a:t>
            </a:r>
            <a:r>
              <a:rPr lang="cs-CZ" sz="2800" dirty="0" err="1" smtClean="0"/>
              <a:t>Write</a:t>
            </a:r>
            <a:r>
              <a:rPr lang="cs-CZ" sz="2800" dirty="0" smtClean="0"/>
              <a:t> </a:t>
            </a:r>
            <a:r>
              <a:rPr lang="cs-CZ" sz="2800" dirty="0" err="1" smtClean="0"/>
              <a:t>at</a:t>
            </a:r>
            <a:r>
              <a:rPr lang="cs-CZ" sz="2800" dirty="0" smtClean="0"/>
              <a:t> least 3 </a:t>
            </a:r>
            <a:r>
              <a:rPr lang="cs-CZ" sz="2800" dirty="0" err="1" smtClean="0"/>
              <a:t>reasons</a:t>
            </a:r>
            <a:r>
              <a:rPr lang="cs-CZ" sz="2800" dirty="0" smtClean="0"/>
              <a:t>.</a:t>
            </a:r>
          </a:p>
          <a:p>
            <a:r>
              <a:rPr lang="cs-CZ" sz="2800" dirty="0" err="1" smtClean="0"/>
              <a:t>Now</a:t>
            </a:r>
            <a:r>
              <a:rPr lang="cs-CZ" sz="2800" dirty="0" smtClean="0"/>
              <a:t> </a:t>
            </a:r>
            <a:r>
              <a:rPr lang="cs-CZ" sz="2800" dirty="0" err="1" smtClean="0"/>
              <a:t>share</a:t>
            </a:r>
            <a:r>
              <a:rPr lang="cs-CZ" sz="2800" dirty="0" smtClean="0"/>
              <a:t> </a:t>
            </a:r>
            <a:r>
              <a:rPr lang="cs-CZ" sz="2800" dirty="0" err="1" smtClean="0"/>
              <a:t>it</a:t>
            </a:r>
            <a:r>
              <a:rPr lang="cs-CZ" sz="2800" dirty="0" smtClean="0"/>
              <a:t> in </a:t>
            </a:r>
            <a:r>
              <a:rPr lang="cs-CZ" sz="2800" dirty="0" err="1" smtClean="0"/>
              <a:t>pairs</a:t>
            </a:r>
            <a:r>
              <a:rPr lang="cs-CZ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264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assessment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 smtClean="0"/>
              <a:t>Feedback</a:t>
            </a:r>
            <a:r>
              <a:rPr lang="cs-CZ" sz="2400" dirty="0" smtClean="0"/>
              <a:t> to </a:t>
            </a:r>
            <a:r>
              <a:rPr lang="cs-CZ" sz="2400" dirty="0" err="1" smtClean="0"/>
              <a:t>students</a:t>
            </a:r>
            <a:r>
              <a:rPr lang="cs-CZ" sz="2400" dirty="0" smtClean="0"/>
              <a:t> (and </a:t>
            </a:r>
            <a:r>
              <a:rPr lang="cs-CZ" sz="2400" dirty="0" err="1" smtClean="0"/>
              <a:t>their</a:t>
            </a:r>
            <a:r>
              <a:rPr lang="cs-CZ" sz="2400" dirty="0" smtClean="0"/>
              <a:t> </a:t>
            </a:r>
            <a:r>
              <a:rPr lang="cs-CZ" sz="2400" dirty="0" err="1" smtClean="0"/>
              <a:t>parents</a:t>
            </a:r>
            <a:r>
              <a:rPr lang="cs-CZ" sz="2400" dirty="0" smtClean="0"/>
              <a:t>) </a:t>
            </a:r>
            <a:r>
              <a:rPr lang="cs-CZ" sz="2400" dirty="0" err="1" smtClean="0"/>
              <a:t>about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quality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dirty="0" err="1" smtClean="0"/>
              <a:t>their</a:t>
            </a:r>
            <a:r>
              <a:rPr lang="cs-CZ" sz="2400" dirty="0" smtClean="0"/>
              <a:t> </a:t>
            </a:r>
            <a:r>
              <a:rPr lang="cs-CZ" sz="2400" dirty="0" err="1" smtClean="0"/>
              <a:t>work</a:t>
            </a:r>
            <a:r>
              <a:rPr lang="cs-CZ" sz="2400" dirty="0" smtClean="0"/>
              <a:t> </a:t>
            </a:r>
            <a:r>
              <a:rPr lang="cs-CZ" sz="2400" dirty="0" err="1" smtClean="0"/>
              <a:t>at</a:t>
            </a:r>
            <a:r>
              <a:rPr lang="cs-CZ" sz="2400" dirty="0" smtClean="0"/>
              <a:t> </a:t>
            </a:r>
            <a:r>
              <a:rPr lang="cs-CZ" sz="2400" dirty="0" err="1" smtClean="0"/>
              <a:t>school</a:t>
            </a:r>
            <a:endParaRPr lang="cs-CZ" sz="2400" dirty="0" smtClean="0"/>
          </a:p>
          <a:p>
            <a:r>
              <a:rPr lang="cs-CZ" sz="2400" b="1" dirty="0" err="1" smtClean="0"/>
              <a:t>Motivation</a:t>
            </a:r>
            <a:r>
              <a:rPr lang="cs-CZ" sz="2400" dirty="0" smtClean="0"/>
              <a:t> </a:t>
            </a:r>
            <a:r>
              <a:rPr lang="cs-CZ" sz="2400" dirty="0" err="1" smtClean="0"/>
              <a:t>for</a:t>
            </a:r>
            <a:r>
              <a:rPr lang="cs-CZ" sz="2400" dirty="0" smtClean="0"/>
              <a:t> </a:t>
            </a:r>
            <a:r>
              <a:rPr lang="cs-CZ" sz="2400" dirty="0" err="1" smtClean="0"/>
              <a:t>further</a:t>
            </a:r>
            <a:r>
              <a:rPr lang="cs-CZ" sz="2400" dirty="0" smtClean="0"/>
              <a:t> </a:t>
            </a:r>
            <a:r>
              <a:rPr lang="cs-CZ" sz="2400" dirty="0" err="1" smtClean="0"/>
              <a:t>work</a:t>
            </a:r>
            <a:endParaRPr lang="cs-CZ" sz="2400" dirty="0" smtClean="0"/>
          </a:p>
          <a:p>
            <a:r>
              <a:rPr lang="cs-CZ" sz="2400" b="1" dirty="0" err="1" smtClean="0"/>
              <a:t>Process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of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collecting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various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information</a:t>
            </a:r>
            <a:r>
              <a:rPr lang="cs-CZ" sz="2400" b="1" dirty="0" smtClean="0"/>
              <a:t> </a:t>
            </a:r>
            <a:r>
              <a:rPr lang="cs-CZ" sz="2400" dirty="0" err="1" smtClean="0"/>
              <a:t>about</a:t>
            </a:r>
            <a:r>
              <a:rPr lang="cs-CZ" sz="2400" dirty="0"/>
              <a:t> </a:t>
            </a:r>
            <a:r>
              <a:rPr lang="cs-CZ" sz="2400" dirty="0" smtClean="0"/>
              <a:t>a </a:t>
            </a:r>
            <a:r>
              <a:rPr lang="cs-CZ" sz="2400" dirty="0" err="1" smtClean="0"/>
              <a:t>child</a:t>
            </a:r>
            <a:r>
              <a:rPr lang="cs-CZ" sz="2400" dirty="0" smtClean="0"/>
              <a:t> in </a:t>
            </a:r>
            <a:r>
              <a:rPr lang="cs-CZ" sz="2400" dirty="0" err="1" smtClean="0"/>
              <a:t>order</a:t>
            </a:r>
            <a:r>
              <a:rPr lang="cs-CZ" sz="2400" dirty="0" smtClean="0"/>
              <a:t> to </a:t>
            </a:r>
            <a:r>
              <a:rPr lang="cs-CZ" sz="2400" dirty="0" err="1" smtClean="0"/>
              <a:t>help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teacher</a:t>
            </a:r>
            <a:r>
              <a:rPr lang="cs-CZ" sz="2400" dirty="0" smtClean="0"/>
              <a:t> to </a:t>
            </a:r>
            <a:r>
              <a:rPr lang="cs-CZ" sz="2400" dirty="0" err="1" smtClean="0"/>
              <a:t>improve</a:t>
            </a:r>
            <a:r>
              <a:rPr lang="cs-CZ" sz="2400" dirty="0" smtClean="0"/>
              <a:t> his </a:t>
            </a:r>
            <a:r>
              <a:rPr lang="cs-CZ" sz="2400" dirty="0" err="1" smtClean="0"/>
              <a:t>teaching</a:t>
            </a:r>
            <a:endParaRPr lang="cs-CZ" sz="2400" dirty="0" smtClean="0"/>
          </a:p>
          <a:p>
            <a:r>
              <a:rPr lang="cs-CZ" sz="2400" b="1" dirty="0" err="1" smtClean="0"/>
              <a:t>Teacher‘s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competence</a:t>
            </a:r>
            <a:r>
              <a:rPr lang="cs-CZ" sz="2400" b="1" dirty="0" smtClean="0"/>
              <a:t> </a:t>
            </a:r>
            <a:r>
              <a:rPr lang="cs-CZ" sz="2400" dirty="0" smtClean="0"/>
              <a:t>to </a:t>
            </a:r>
            <a:r>
              <a:rPr lang="cs-CZ" sz="2400" dirty="0" err="1" smtClean="0"/>
              <a:t>diagnosticate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child‘s</a:t>
            </a:r>
            <a:r>
              <a:rPr lang="cs-CZ" sz="2400" dirty="0" smtClean="0"/>
              <a:t> </a:t>
            </a:r>
            <a:r>
              <a:rPr lang="cs-CZ" sz="2400" dirty="0" err="1" smtClean="0"/>
              <a:t>problems</a:t>
            </a:r>
            <a:r>
              <a:rPr lang="cs-CZ" sz="2400" dirty="0" smtClean="0"/>
              <a:t> and </a:t>
            </a:r>
            <a:r>
              <a:rPr lang="cs-CZ" sz="2400" dirty="0" err="1" smtClean="0"/>
              <a:t>needs</a:t>
            </a:r>
            <a:endParaRPr lang="cs-CZ" sz="2400" dirty="0" smtClean="0"/>
          </a:p>
          <a:p>
            <a:r>
              <a:rPr lang="cs-CZ" sz="2400" b="1" dirty="0" err="1" smtClean="0"/>
              <a:t>Students</a:t>
            </a:r>
            <a:r>
              <a:rPr lang="cs-CZ" sz="2400" b="1" dirty="0" smtClean="0"/>
              <a:t>‘ </a:t>
            </a:r>
            <a:r>
              <a:rPr lang="cs-CZ" sz="2400" b="1" dirty="0" err="1" smtClean="0"/>
              <a:t>competence</a:t>
            </a:r>
            <a:r>
              <a:rPr lang="cs-CZ" sz="2400" b="1" dirty="0" smtClean="0"/>
              <a:t> </a:t>
            </a:r>
            <a:r>
              <a:rPr lang="cs-CZ" sz="2400" dirty="0" err="1" smtClean="0"/>
              <a:t>which</a:t>
            </a:r>
            <a:r>
              <a:rPr lang="cs-CZ" sz="2400" dirty="0" smtClean="0"/>
              <a:t> </a:t>
            </a:r>
            <a:r>
              <a:rPr lang="cs-CZ" sz="2400" dirty="0" err="1" smtClean="0"/>
              <a:t>enforce</a:t>
            </a:r>
            <a:r>
              <a:rPr lang="cs-CZ" sz="2400" dirty="0" smtClean="0"/>
              <a:t> </a:t>
            </a:r>
            <a:r>
              <a:rPr lang="cs-CZ" sz="2400" dirty="0" err="1" smtClean="0"/>
              <a:t>their</a:t>
            </a:r>
            <a:r>
              <a:rPr lang="cs-CZ" sz="2400" dirty="0" smtClean="0"/>
              <a:t> </a:t>
            </a:r>
            <a:r>
              <a:rPr lang="cs-CZ" sz="2400" dirty="0" err="1" smtClean="0"/>
              <a:t>own</a:t>
            </a:r>
            <a:r>
              <a:rPr lang="cs-CZ" sz="2400" dirty="0" smtClean="0"/>
              <a:t> </a:t>
            </a:r>
            <a:r>
              <a:rPr lang="cs-CZ" sz="2400" dirty="0" err="1" smtClean="0"/>
              <a:t>independence</a:t>
            </a:r>
            <a:r>
              <a:rPr lang="cs-CZ" sz="2400" dirty="0"/>
              <a:t> </a:t>
            </a:r>
            <a:r>
              <a:rPr lang="cs-CZ" sz="2400" dirty="0" smtClean="0"/>
              <a:t>on </a:t>
            </a:r>
            <a:r>
              <a:rPr lang="cs-CZ" sz="2400" dirty="0" err="1" smtClean="0"/>
              <a:t>teacher</a:t>
            </a:r>
            <a:r>
              <a:rPr lang="cs-CZ" sz="2400" dirty="0" smtClean="0"/>
              <a:t> and </a:t>
            </a:r>
            <a:r>
              <a:rPr lang="cs-CZ" sz="2400" dirty="0" err="1" smtClean="0"/>
              <a:t>adults</a:t>
            </a:r>
            <a:r>
              <a:rPr lang="cs-CZ" sz="2400" dirty="0" smtClean="0"/>
              <a:t> in </a:t>
            </a:r>
            <a:r>
              <a:rPr lang="cs-CZ" sz="2400" dirty="0" err="1" smtClean="0"/>
              <a:t>general</a:t>
            </a:r>
            <a:endParaRPr lang="cs-CZ" sz="2400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306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Two</a:t>
            </a:r>
            <a:r>
              <a:rPr lang="cs-CZ" dirty="0" smtClean="0"/>
              <a:t> </a:t>
            </a:r>
            <a:r>
              <a:rPr lang="cs-CZ" dirty="0" err="1" smtClean="0"/>
              <a:t>Different</a:t>
            </a:r>
            <a:r>
              <a:rPr lang="cs-CZ" dirty="0" smtClean="0"/>
              <a:t> </a:t>
            </a:r>
            <a:r>
              <a:rPr lang="cs-CZ" dirty="0" err="1" smtClean="0"/>
              <a:t>kinds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assessment</a:t>
            </a:r>
            <a:endParaRPr lang="cs-CZ" dirty="0"/>
          </a:p>
        </p:txBody>
      </p:sp>
      <p:sp>
        <p:nvSpPr>
          <p:cNvPr id="4" name="Ovál 3"/>
          <p:cNvSpPr/>
          <p:nvPr/>
        </p:nvSpPr>
        <p:spPr>
          <a:xfrm>
            <a:off x="1446663" y="2647666"/>
            <a:ext cx="4476465" cy="23883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000" dirty="0" smtClean="0"/>
              <a:t>SUMMATIVE</a:t>
            </a:r>
            <a:endParaRPr lang="cs-CZ" sz="4000" dirty="0"/>
          </a:p>
        </p:txBody>
      </p:sp>
      <p:sp>
        <p:nvSpPr>
          <p:cNvPr id="5" name="Ovál 4"/>
          <p:cNvSpPr/>
          <p:nvPr/>
        </p:nvSpPr>
        <p:spPr>
          <a:xfrm>
            <a:off x="6299943" y="2647666"/>
            <a:ext cx="4490113" cy="24838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000" dirty="0" smtClean="0"/>
              <a:t>FORMATIVE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351513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Summative</a:t>
            </a:r>
            <a:r>
              <a:rPr lang="cs-CZ" dirty="0" smtClean="0"/>
              <a:t> </a:t>
            </a:r>
            <a:r>
              <a:rPr lang="cs-CZ" dirty="0" err="1" smtClean="0"/>
              <a:t>assessmeNt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goal of summative assessment is to </a:t>
            </a:r>
            <a:r>
              <a:rPr lang="en-US" i="1" dirty="0"/>
              <a:t>evaluate student learning</a:t>
            </a:r>
            <a:r>
              <a:rPr lang="en-US" dirty="0"/>
              <a:t> at the end of an instructional unit by comparing it against some standard or benchmark.</a:t>
            </a:r>
          </a:p>
          <a:p>
            <a:r>
              <a:rPr lang="en-US" dirty="0" smtClean="0"/>
              <a:t>Examples </a:t>
            </a:r>
            <a:r>
              <a:rPr lang="en-US" dirty="0"/>
              <a:t>of summative assessments include:</a:t>
            </a:r>
          </a:p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en-US" dirty="0"/>
              <a:t>midterm </a:t>
            </a:r>
            <a:r>
              <a:rPr lang="en-US" dirty="0" smtClean="0"/>
              <a:t>exam</a:t>
            </a:r>
            <a:endParaRPr lang="cs-CZ" dirty="0" smtClean="0"/>
          </a:p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en-US" dirty="0"/>
              <a:t>final </a:t>
            </a:r>
            <a:r>
              <a:rPr lang="en-US" dirty="0" smtClean="0"/>
              <a:t>project</a:t>
            </a:r>
            <a:endParaRPr lang="cs-CZ" dirty="0" smtClean="0"/>
          </a:p>
          <a:p>
            <a:pPr>
              <a:buFontTx/>
              <a:buChar char="-"/>
            </a:pPr>
            <a:r>
              <a:rPr lang="en-US" dirty="0" smtClean="0"/>
              <a:t>a paper</a:t>
            </a:r>
            <a:endParaRPr lang="cs-CZ" dirty="0" smtClean="0"/>
          </a:p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cs-CZ" dirty="0" smtClean="0"/>
              <a:t>concert</a:t>
            </a:r>
            <a:endParaRPr lang="en-US" dirty="0"/>
          </a:p>
          <a:p>
            <a:r>
              <a:rPr lang="en-US" dirty="0"/>
              <a:t>Information from summative assessments can be used formatively when students or faculty use it to guide their efforts and activities </a:t>
            </a:r>
            <a:r>
              <a:rPr lang="en-US" dirty="0" err="1" smtClean="0"/>
              <a:t>i</a:t>
            </a:r>
            <a:r>
              <a:rPr lang="cs-CZ" dirty="0" smtClean="0"/>
              <a:t>n </a:t>
            </a:r>
            <a:r>
              <a:rPr lang="en-US" dirty="0" smtClean="0"/>
              <a:t>courses</a:t>
            </a:r>
            <a:r>
              <a:rPr lang="en-US" dirty="0"/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389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Formative </a:t>
            </a:r>
            <a:r>
              <a:rPr lang="cs-CZ" dirty="0" err="1" smtClean="0"/>
              <a:t>assessment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goal of formative assessment is to </a:t>
            </a:r>
            <a:r>
              <a:rPr lang="en-US" i="1" dirty="0"/>
              <a:t>monitor student learning</a:t>
            </a:r>
            <a:r>
              <a:rPr lang="en-US" dirty="0"/>
              <a:t> to provide ongoing feedback that can be used by instructors to improve their teaching and by students to improve their </a:t>
            </a:r>
            <a:r>
              <a:rPr lang="en-US" dirty="0" smtClean="0"/>
              <a:t>learning.</a:t>
            </a:r>
            <a:endParaRPr lang="cs-CZ" dirty="0" smtClean="0"/>
          </a:p>
          <a:p>
            <a:r>
              <a:rPr lang="cs-CZ" dirty="0" smtClean="0"/>
              <a:t>f</a:t>
            </a:r>
            <a:r>
              <a:rPr lang="en-US" dirty="0" err="1" smtClean="0"/>
              <a:t>ormative</a:t>
            </a:r>
            <a:r>
              <a:rPr lang="en-US" dirty="0" smtClean="0"/>
              <a:t> assessments</a:t>
            </a:r>
            <a:r>
              <a:rPr lang="cs-CZ" dirty="0" smtClean="0"/>
              <a:t> </a:t>
            </a:r>
            <a:r>
              <a:rPr lang="en-US" dirty="0" smtClean="0"/>
              <a:t>help </a:t>
            </a:r>
            <a:r>
              <a:rPr lang="en-US" dirty="0"/>
              <a:t>students identify their strengths and weaknesses and </a:t>
            </a:r>
            <a:r>
              <a:rPr lang="en-US" dirty="0" smtClean="0"/>
              <a:t>areas </a:t>
            </a:r>
            <a:r>
              <a:rPr lang="en-US" dirty="0"/>
              <a:t>that need </a:t>
            </a:r>
            <a:r>
              <a:rPr lang="cs-CZ" dirty="0" smtClean="0"/>
              <a:t>more </a:t>
            </a:r>
            <a:r>
              <a:rPr lang="en-US" dirty="0" smtClean="0"/>
              <a:t>work</a:t>
            </a:r>
            <a:endParaRPr lang="en-US" dirty="0"/>
          </a:p>
          <a:p>
            <a:r>
              <a:rPr lang="en-US" dirty="0"/>
              <a:t>help </a:t>
            </a:r>
            <a:r>
              <a:rPr lang="cs-CZ" dirty="0" err="1" smtClean="0"/>
              <a:t>teacher</a:t>
            </a:r>
            <a:r>
              <a:rPr lang="en-US" dirty="0" smtClean="0"/>
              <a:t> </a:t>
            </a:r>
            <a:r>
              <a:rPr lang="en-US" dirty="0"/>
              <a:t>recognize where students are struggling and address problems immediately</a:t>
            </a:r>
          </a:p>
          <a:p>
            <a:r>
              <a:rPr lang="en-US" dirty="0" smtClean="0"/>
              <a:t>Examples </a:t>
            </a:r>
            <a:r>
              <a:rPr lang="en-US" dirty="0"/>
              <a:t>of formative assessments include asking students to:</a:t>
            </a:r>
          </a:p>
          <a:p>
            <a:pPr>
              <a:buFontTx/>
              <a:buChar char="-"/>
            </a:pPr>
            <a:r>
              <a:rPr lang="en-US" dirty="0" smtClean="0"/>
              <a:t>draw </a:t>
            </a:r>
            <a:r>
              <a:rPr lang="en-US" dirty="0"/>
              <a:t>a </a:t>
            </a:r>
            <a:r>
              <a:rPr lang="cs-CZ" dirty="0" smtClean="0"/>
              <a:t>mind</a:t>
            </a:r>
            <a:r>
              <a:rPr lang="en-US" dirty="0" smtClean="0"/>
              <a:t> </a:t>
            </a:r>
            <a:r>
              <a:rPr lang="en-US" dirty="0"/>
              <a:t>map in class to represent their understanding of a </a:t>
            </a:r>
            <a:r>
              <a:rPr lang="en-US" dirty="0" smtClean="0"/>
              <a:t>topic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 err="1" smtClean="0"/>
              <a:t>write</a:t>
            </a:r>
            <a:r>
              <a:rPr lang="en-US" dirty="0" smtClean="0"/>
              <a:t> </a:t>
            </a:r>
            <a:r>
              <a:rPr lang="en-US" dirty="0"/>
              <a:t>one or two sentences identifying the main point of a </a:t>
            </a:r>
            <a:r>
              <a:rPr lang="en-US" dirty="0" smtClean="0"/>
              <a:t>lecture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465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421" y="17060"/>
            <a:ext cx="9121253" cy="6840940"/>
          </a:xfrm>
        </p:spPr>
      </p:pic>
    </p:spTree>
    <p:extLst>
      <p:ext uri="{BB962C8B-B14F-4D97-AF65-F5344CB8AC3E}">
        <p14:creationId xmlns:p14="http://schemas.microsoft.com/office/powerpoint/2010/main" val="321591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General </a:t>
            </a:r>
            <a:r>
              <a:rPr lang="cs-CZ" dirty="0" err="1" smtClean="0"/>
              <a:t>recommendations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err="1" smtClean="0"/>
              <a:t>Be</a:t>
            </a:r>
            <a:r>
              <a:rPr lang="cs-CZ" sz="2800" dirty="0" smtClean="0"/>
              <a:t> positive (</a:t>
            </a:r>
            <a:r>
              <a:rPr lang="cs-CZ" sz="2800" dirty="0" err="1" smtClean="0"/>
              <a:t>Everybody</a:t>
            </a:r>
            <a:r>
              <a:rPr lang="cs-CZ" sz="2800" dirty="0" smtClean="0"/>
              <a:t> </a:t>
            </a:r>
            <a:r>
              <a:rPr lang="cs-CZ" sz="2800" dirty="0" err="1" smtClean="0"/>
              <a:t>needs</a:t>
            </a:r>
            <a:r>
              <a:rPr lang="cs-CZ" sz="2800" dirty="0" smtClean="0"/>
              <a:t> a positive feedback.)</a:t>
            </a:r>
          </a:p>
          <a:p>
            <a:r>
              <a:rPr lang="cs-CZ" sz="2800" dirty="0" smtClean="0"/>
              <a:t>Use </a:t>
            </a:r>
            <a:r>
              <a:rPr lang="cs-CZ" sz="2800" dirty="0" err="1" smtClean="0"/>
              <a:t>self-assessment</a:t>
            </a:r>
            <a:r>
              <a:rPr lang="cs-CZ" sz="2800" dirty="0" smtClean="0"/>
              <a:t>.</a:t>
            </a:r>
          </a:p>
          <a:p>
            <a:r>
              <a:rPr lang="cs-CZ" sz="2800" dirty="0" err="1" smtClean="0"/>
              <a:t>Try</a:t>
            </a:r>
            <a:r>
              <a:rPr lang="cs-CZ" sz="2800" dirty="0" smtClean="0"/>
              <a:t> to </a:t>
            </a:r>
            <a:r>
              <a:rPr lang="cs-CZ" sz="2800" dirty="0" err="1" smtClean="0"/>
              <a:t>compare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results</a:t>
            </a:r>
            <a:r>
              <a:rPr lang="cs-CZ" sz="2800" dirty="0" smtClean="0"/>
              <a:t> </a:t>
            </a:r>
            <a:r>
              <a:rPr lang="cs-CZ" sz="2800" dirty="0" err="1" smtClean="0"/>
              <a:t>within</a:t>
            </a:r>
            <a:r>
              <a:rPr lang="cs-CZ" sz="2800" dirty="0" smtClean="0"/>
              <a:t> </a:t>
            </a:r>
            <a:r>
              <a:rPr lang="cs-CZ" sz="2800" dirty="0" err="1" smtClean="0"/>
              <a:t>one</a:t>
            </a:r>
            <a:r>
              <a:rPr lang="cs-CZ" sz="2800" dirty="0" smtClean="0"/>
              <a:t> </a:t>
            </a:r>
            <a:r>
              <a:rPr lang="cs-CZ" sz="2800" dirty="0" err="1" smtClean="0"/>
              <a:t>individual</a:t>
            </a:r>
            <a:r>
              <a:rPr lang="cs-CZ" sz="2800" dirty="0" smtClean="0"/>
              <a:t> </a:t>
            </a:r>
            <a:r>
              <a:rPr lang="cs-CZ" sz="2800" dirty="0" err="1" smtClean="0"/>
              <a:t>child</a:t>
            </a:r>
            <a:r>
              <a:rPr lang="cs-CZ" sz="2800" dirty="0" smtClean="0"/>
              <a:t> (</a:t>
            </a:r>
            <a:r>
              <a:rPr lang="cs-CZ" sz="2800" dirty="0" err="1" smtClean="0"/>
              <a:t>progress</a:t>
            </a:r>
            <a:r>
              <a:rPr lang="cs-CZ" sz="2800" dirty="0" smtClean="0"/>
              <a:t>), not </a:t>
            </a:r>
            <a:r>
              <a:rPr lang="cs-CZ" sz="2800" dirty="0" err="1" smtClean="0"/>
              <a:t>only</a:t>
            </a:r>
            <a:r>
              <a:rPr lang="cs-CZ" sz="2800" dirty="0" smtClean="0"/>
              <a:t> </a:t>
            </a:r>
            <a:r>
              <a:rPr lang="cs-CZ" sz="2800" dirty="0" err="1" smtClean="0"/>
              <a:t>within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group</a:t>
            </a:r>
            <a:r>
              <a:rPr lang="cs-CZ" sz="2800" dirty="0" smtClean="0"/>
              <a:t>. </a:t>
            </a:r>
          </a:p>
          <a:p>
            <a:r>
              <a:rPr lang="cs-CZ" sz="2800" dirty="0" err="1" smtClean="0"/>
              <a:t>Evaluate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process</a:t>
            </a:r>
            <a:r>
              <a:rPr lang="cs-CZ" sz="2800" dirty="0" smtClean="0"/>
              <a:t>, not </a:t>
            </a:r>
            <a:r>
              <a:rPr lang="cs-CZ" sz="2800" dirty="0" err="1" smtClean="0"/>
              <a:t>only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product</a:t>
            </a:r>
            <a:r>
              <a:rPr lang="cs-CZ" sz="2800" dirty="0" smtClean="0"/>
              <a:t>.</a:t>
            </a:r>
          </a:p>
          <a:p>
            <a:r>
              <a:rPr lang="cs-CZ" sz="2800" dirty="0" smtClean="0"/>
              <a:t>Use </a:t>
            </a:r>
            <a:r>
              <a:rPr lang="cs-CZ" sz="2800" dirty="0" err="1" smtClean="0"/>
              <a:t>some</a:t>
            </a:r>
            <a:r>
              <a:rPr lang="cs-CZ" sz="2800" dirty="0" smtClean="0"/>
              <a:t> </a:t>
            </a:r>
            <a:r>
              <a:rPr lang="cs-CZ" sz="2800" dirty="0" err="1" smtClean="0"/>
              <a:t>kind</a:t>
            </a:r>
            <a:r>
              <a:rPr lang="cs-CZ" sz="2800" dirty="0" smtClean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assessment</a:t>
            </a:r>
            <a:r>
              <a:rPr lang="cs-CZ" sz="2800" dirty="0"/>
              <a:t> </a:t>
            </a:r>
            <a:r>
              <a:rPr lang="cs-CZ" sz="2800" dirty="0" err="1" smtClean="0"/>
              <a:t>every</a:t>
            </a:r>
            <a:r>
              <a:rPr lang="cs-CZ" sz="2800" dirty="0" smtClean="0"/>
              <a:t> </a:t>
            </a:r>
            <a:r>
              <a:rPr lang="cs-CZ" sz="2800" dirty="0" err="1" smtClean="0"/>
              <a:t>lesson</a:t>
            </a:r>
            <a:r>
              <a:rPr lang="cs-CZ" sz="2800" dirty="0" smtClean="0"/>
              <a:t>.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969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Various</a:t>
            </a:r>
            <a:r>
              <a:rPr lang="cs-CZ" dirty="0" smtClean="0"/>
              <a:t> </a:t>
            </a:r>
            <a:r>
              <a:rPr lang="cs-CZ" dirty="0" err="1" smtClean="0"/>
              <a:t>forms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assessment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 smtClean="0"/>
          </a:p>
          <a:p>
            <a:r>
              <a:rPr lang="cs-CZ" sz="2800" dirty="0" err="1" smtClean="0"/>
              <a:t>self-assessment</a:t>
            </a:r>
            <a:endParaRPr lang="cs-CZ" sz="2800" dirty="0"/>
          </a:p>
          <a:p>
            <a:r>
              <a:rPr lang="cs-CZ" sz="2800" dirty="0" err="1" smtClean="0"/>
              <a:t>portfolios</a:t>
            </a:r>
            <a:endParaRPr lang="cs-CZ" sz="2800" dirty="0" smtClean="0"/>
          </a:p>
          <a:p>
            <a:r>
              <a:rPr lang="cs-CZ" sz="2800" dirty="0" err="1"/>
              <a:t>r</a:t>
            </a:r>
            <a:r>
              <a:rPr lang="cs-CZ" sz="2800" dirty="0" err="1" smtClean="0"/>
              <a:t>ubricks</a:t>
            </a:r>
            <a:endParaRPr lang="cs-CZ" sz="2800" dirty="0" smtClean="0"/>
          </a:p>
          <a:p>
            <a:r>
              <a:rPr lang="cs-CZ" sz="2800" dirty="0" err="1" smtClean="0"/>
              <a:t>checklists</a:t>
            </a:r>
            <a:endParaRPr lang="cs-CZ" sz="2800" dirty="0" smtClean="0"/>
          </a:p>
          <a:p>
            <a:endParaRPr lang="cs-CZ" sz="2800" dirty="0"/>
          </a:p>
          <a:p>
            <a:pPr marL="0" indent="0">
              <a:buNone/>
            </a:pPr>
            <a:r>
              <a:rPr lang="cs-CZ" sz="2800" dirty="0" smtClean="0">
                <a:latin typeface="Century Gothic" panose="020B0502020202020204" pitchFamily="34" charset="0"/>
              </a:rPr>
              <a:t>► </a:t>
            </a:r>
            <a:r>
              <a:rPr lang="cs-CZ" sz="2800" dirty="0" err="1" smtClean="0"/>
              <a:t>All</a:t>
            </a:r>
            <a:r>
              <a:rPr lang="cs-CZ" sz="2800" dirty="0" smtClean="0"/>
              <a:t> these </a:t>
            </a:r>
            <a:r>
              <a:rPr lang="cs-CZ" sz="2800" dirty="0" err="1" smtClean="0"/>
              <a:t>forms</a:t>
            </a:r>
            <a:r>
              <a:rPr lang="cs-CZ" sz="2800" dirty="0" smtClean="0"/>
              <a:t> </a:t>
            </a:r>
            <a:r>
              <a:rPr lang="cs-CZ" sz="2800" dirty="0" err="1" smtClean="0"/>
              <a:t>should</a:t>
            </a:r>
            <a:r>
              <a:rPr lang="cs-CZ" sz="2800" dirty="0" smtClean="0"/>
              <a:t> </a:t>
            </a:r>
            <a:r>
              <a:rPr lang="cs-CZ" sz="2800" dirty="0" err="1" smtClean="0"/>
              <a:t>motivate</a:t>
            </a:r>
            <a:r>
              <a:rPr lang="cs-CZ" sz="2800" dirty="0" smtClean="0"/>
              <a:t> </a:t>
            </a:r>
            <a:r>
              <a:rPr lang="cs-CZ" sz="2800" dirty="0" err="1" smtClean="0"/>
              <a:t>learners</a:t>
            </a:r>
            <a:r>
              <a:rPr lang="cs-CZ" sz="2800" dirty="0" smtClean="0"/>
              <a:t> to </a:t>
            </a:r>
            <a:r>
              <a:rPr lang="cs-CZ" sz="2800" dirty="0" err="1" smtClean="0"/>
              <a:t>take</a:t>
            </a:r>
            <a:r>
              <a:rPr lang="cs-CZ" sz="2800" dirty="0" smtClean="0"/>
              <a:t> </a:t>
            </a:r>
            <a:r>
              <a:rPr lang="cs-CZ" sz="2800" dirty="0" err="1" smtClean="0"/>
              <a:t>an</a:t>
            </a:r>
            <a:r>
              <a:rPr lang="cs-CZ" sz="2800" dirty="0" smtClean="0"/>
              <a:t> </a:t>
            </a:r>
            <a:r>
              <a:rPr lang="cs-CZ" sz="2800" dirty="0" err="1" smtClean="0"/>
              <a:t>active</a:t>
            </a:r>
            <a:r>
              <a:rPr lang="cs-CZ" sz="2800" dirty="0" smtClean="0"/>
              <a:t> role in </a:t>
            </a:r>
            <a:r>
              <a:rPr lang="cs-CZ" sz="2800" dirty="0" err="1" smtClean="0"/>
              <a:t>their</a:t>
            </a:r>
            <a:r>
              <a:rPr lang="cs-CZ" sz="2800" dirty="0" smtClean="0"/>
              <a:t> </a:t>
            </a:r>
            <a:r>
              <a:rPr lang="cs-CZ" sz="2800" dirty="0" err="1" smtClean="0"/>
              <a:t>learning</a:t>
            </a:r>
            <a:r>
              <a:rPr lang="cs-CZ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282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</a:t>
            </a:r>
            <a:r>
              <a:rPr lang="cs-CZ" dirty="0" err="1" smtClean="0"/>
              <a:t>ortfolios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 err="1" smtClean="0"/>
              <a:t>Collection</a:t>
            </a:r>
            <a:r>
              <a:rPr lang="cs-CZ" sz="3200" dirty="0" smtClean="0"/>
              <a:t> </a:t>
            </a:r>
            <a:r>
              <a:rPr lang="cs-CZ" sz="3200" dirty="0" err="1" smtClean="0"/>
              <a:t>of</a:t>
            </a:r>
            <a:r>
              <a:rPr lang="cs-CZ" sz="3200" dirty="0" smtClean="0"/>
              <a:t> </a:t>
            </a:r>
            <a:r>
              <a:rPr lang="cs-CZ" sz="3200" dirty="0" err="1" smtClean="0"/>
              <a:t>students</a:t>
            </a:r>
            <a:r>
              <a:rPr lang="cs-CZ" sz="3200" dirty="0" smtClean="0"/>
              <a:t>‘ </a:t>
            </a:r>
            <a:r>
              <a:rPr lang="cs-CZ" sz="3200" dirty="0" err="1" smtClean="0"/>
              <a:t>work</a:t>
            </a:r>
            <a:endParaRPr lang="cs-CZ" sz="3200" dirty="0" smtClean="0"/>
          </a:p>
          <a:p>
            <a:r>
              <a:rPr lang="cs-CZ" sz="3200" dirty="0" err="1"/>
              <a:t>Can</a:t>
            </a:r>
            <a:r>
              <a:rPr lang="cs-CZ" sz="3200" dirty="0"/>
              <a:t> </a:t>
            </a:r>
            <a:r>
              <a:rPr lang="cs-CZ" sz="3200" dirty="0" err="1"/>
              <a:t>involve</a:t>
            </a:r>
            <a:r>
              <a:rPr lang="cs-CZ" sz="3200" dirty="0"/>
              <a:t> </a:t>
            </a:r>
            <a:r>
              <a:rPr lang="cs-CZ" sz="3200" dirty="0" err="1"/>
              <a:t>essays</a:t>
            </a:r>
            <a:r>
              <a:rPr lang="cs-CZ" sz="3200" dirty="0"/>
              <a:t>, </a:t>
            </a:r>
            <a:r>
              <a:rPr lang="cs-CZ" sz="3200" dirty="0" err="1"/>
              <a:t>papers</a:t>
            </a:r>
            <a:r>
              <a:rPr lang="cs-CZ" sz="3200" dirty="0"/>
              <a:t>, </a:t>
            </a:r>
            <a:r>
              <a:rPr lang="cs-CZ" sz="3200" dirty="0" err="1"/>
              <a:t>photos</a:t>
            </a:r>
            <a:r>
              <a:rPr lang="cs-CZ" sz="3200" dirty="0"/>
              <a:t> (</a:t>
            </a:r>
            <a:r>
              <a:rPr lang="cs-CZ" sz="3200" dirty="0" err="1"/>
              <a:t>of</a:t>
            </a:r>
            <a:r>
              <a:rPr lang="cs-CZ" sz="3200" dirty="0"/>
              <a:t> a poster), </a:t>
            </a:r>
            <a:r>
              <a:rPr lang="cs-CZ" sz="3200" dirty="0" err="1"/>
              <a:t>pictures</a:t>
            </a:r>
            <a:r>
              <a:rPr lang="cs-CZ" sz="3200" dirty="0"/>
              <a:t>, </a:t>
            </a:r>
            <a:r>
              <a:rPr lang="cs-CZ" sz="3200" dirty="0" err="1"/>
              <a:t>self-assessment</a:t>
            </a:r>
            <a:r>
              <a:rPr lang="cs-CZ" sz="3200" dirty="0"/>
              <a:t>, </a:t>
            </a:r>
            <a:r>
              <a:rPr lang="cs-CZ" sz="3200" dirty="0" err="1"/>
              <a:t>recorded</a:t>
            </a:r>
            <a:r>
              <a:rPr lang="cs-CZ" sz="3200" dirty="0"/>
              <a:t> </a:t>
            </a:r>
            <a:r>
              <a:rPr lang="cs-CZ" sz="3200" dirty="0" err="1"/>
              <a:t>presentatios</a:t>
            </a:r>
            <a:r>
              <a:rPr lang="cs-CZ" sz="3200" dirty="0"/>
              <a:t> </a:t>
            </a:r>
            <a:r>
              <a:rPr lang="cs-CZ" sz="3200" dirty="0" err="1"/>
              <a:t>etc</a:t>
            </a:r>
            <a:r>
              <a:rPr lang="cs-CZ" sz="3200" dirty="0" smtClean="0"/>
              <a:t>.</a:t>
            </a:r>
          </a:p>
          <a:p>
            <a:r>
              <a:rPr lang="cs-CZ" sz="3200" dirty="0" smtClean="0"/>
              <a:t>Serve </a:t>
            </a:r>
            <a:r>
              <a:rPr lang="cs-CZ" sz="3200" dirty="0" err="1" smtClean="0"/>
              <a:t>mostly</a:t>
            </a:r>
            <a:r>
              <a:rPr lang="cs-CZ" sz="3200" dirty="0" smtClean="0"/>
              <a:t> </a:t>
            </a:r>
            <a:r>
              <a:rPr lang="cs-CZ" sz="3200" dirty="0" err="1" smtClean="0"/>
              <a:t>for</a:t>
            </a:r>
            <a:r>
              <a:rPr lang="cs-CZ" sz="3200" dirty="0" smtClean="0"/>
              <a:t> </a:t>
            </a:r>
            <a:r>
              <a:rPr lang="cs-CZ" sz="3200" dirty="0" err="1" smtClean="0"/>
              <a:t>setting</a:t>
            </a:r>
            <a:r>
              <a:rPr lang="cs-CZ" sz="3200" dirty="0" smtClean="0"/>
              <a:t> </a:t>
            </a:r>
            <a:r>
              <a:rPr lang="cs-CZ" sz="3200" dirty="0" err="1" smtClean="0"/>
              <a:t>learning</a:t>
            </a:r>
            <a:r>
              <a:rPr lang="cs-CZ" sz="3200" dirty="0" smtClean="0"/>
              <a:t> </a:t>
            </a:r>
            <a:r>
              <a:rPr lang="cs-CZ" sz="3200" dirty="0" err="1" smtClean="0"/>
              <a:t>objectives</a:t>
            </a:r>
            <a:r>
              <a:rPr lang="cs-CZ" sz="3200" dirty="0" smtClean="0"/>
              <a:t> </a:t>
            </a:r>
            <a:r>
              <a:rPr lang="cs-CZ" sz="3200" dirty="0" err="1" smtClean="0"/>
              <a:t>for</a:t>
            </a:r>
            <a:r>
              <a:rPr lang="cs-CZ" sz="3200" dirty="0" smtClean="0"/>
              <a:t> </a:t>
            </a:r>
            <a:r>
              <a:rPr lang="cs-CZ" sz="3200" dirty="0" err="1" smtClean="0"/>
              <a:t>one</a:t>
            </a:r>
            <a:r>
              <a:rPr lang="cs-CZ" sz="3200" dirty="0" smtClean="0"/>
              <a:t> </a:t>
            </a:r>
            <a:r>
              <a:rPr lang="cs-CZ" sz="3200" dirty="0" err="1" smtClean="0"/>
              <a:t>particular</a:t>
            </a:r>
            <a:r>
              <a:rPr lang="cs-CZ" sz="3200" dirty="0"/>
              <a:t> </a:t>
            </a:r>
            <a:r>
              <a:rPr lang="cs-CZ" sz="3200" dirty="0" smtClean="0"/>
              <a:t>student</a:t>
            </a:r>
          </a:p>
        </p:txBody>
      </p:sp>
    </p:spTree>
    <p:extLst>
      <p:ext uri="{BB962C8B-B14F-4D97-AF65-F5344CB8AC3E}">
        <p14:creationId xmlns:p14="http://schemas.microsoft.com/office/powerpoint/2010/main" val="350725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C</a:t>
            </a:r>
            <a:r>
              <a:rPr lang="cs-CZ" dirty="0" err="1" smtClean="0"/>
              <a:t>hecklists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Checklists are an extremely useful tool for developing awareness of your aims and the child’s aims, and helping you work towards achieving these. They can help you to:</a:t>
            </a:r>
          </a:p>
          <a:p>
            <a:r>
              <a:rPr lang="en-US" sz="2400" dirty="0"/>
              <a:t>Systematically work through areas of difficulty and areas that need support</a:t>
            </a:r>
          </a:p>
          <a:p>
            <a:r>
              <a:rPr lang="en-US" sz="2400" dirty="0"/>
              <a:t>Measure progress and record outcomes</a:t>
            </a:r>
          </a:p>
          <a:p>
            <a:r>
              <a:rPr lang="en-US" sz="2400" dirty="0"/>
              <a:t>Involve the child, by making the work you are doing a joint venture between the adult and the child.</a:t>
            </a: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873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R</a:t>
            </a:r>
            <a:r>
              <a:rPr lang="cs-CZ" dirty="0" err="1" smtClean="0"/>
              <a:t>ubrics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400" dirty="0" err="1" smtClean="0"/>
              <a:t>Useful</a:t>
            </a:r>
            <a:r>
              <a:rPr lang="cs-CZ" sz="2400" dirty="0" smtClean="0"/>
              <a:t> </a:t>
            </a:r>
            <a:r>
              <a:rPr lang="cs-CZ" sz="2400" dirty="0" err="1"/>
              <a:t>w</a:t>
            </a:r>
            <a:r>
              <a:rPr lang="cs-CZ" sz="2400" dirty="0" err="1" smtClean="0"/>
              <a:t>hen</a:t>
            </a:r>
            <a:r>
              <a:rPr lang="cs-CZ" sz="2400" dirty="0" smtClean="0"/>
              <a:t> </a:t>
            </a:r>
            <a:r>
              <a:rPr lang="cs-CZ" sz="2400" dirty="0" err="1" smtClean="0"/>
              <a:t>traditional</a:t>
            </a:r>
            <a:r>
              <a:rPr lang="cs-CZ" sz="2400" dirty="0" smtClean="0"/>
              <a:t> </a:t>
            </a:r>
            <a:r>
              <a:rPr lang="cs-CZ" sz="2400" dirty="0" err="1" smtClean="0"/>
              <a:t>pen</a:t>
            </a:r>
            <a:r>
              <a:rPr lang="cs-CZ" sz="2400" dirty="0" smtClean="0"/>
              <a:t>-and-</a:t>
            </a:r>
            <a:r>
              <a:rPr lang="cs-CZ" sz="2400" dirty="0" err="1" smtClean="0"/>
              <a:t>paper</a:t>
            </a:r>
            <a:r>
              <a:rPr lang="cs-CZ" sz="2400" dirty="0" smtClean="0"/>
              <a:t> </a:t>
            </a:r>
            <a:r>
              <a:rPr lang="cs-CZ" sz="2400" dirty="0" err="1" smtClean="0"/>
              <a:t>tests</a:t>
            </a:r>
            <a:r>
              <a:rPr lang="cs-CZ" sz="2400" dirty="0" smtClean="0"/>
              <a:t> are </a:t>
            </a:r>
            <a:r>
              <a:rPr lang="cs-CZ" sz="2400" dirty="0" err="1" smtClean="0"/>
              <a:t>replaced</a:t>
            </a:r>
            <a:r>
              <a:rPr lang="cs-CZ" sz="2400" dirty="0" smtClean="0"/>
              <a:t> (</a:t>
            </a:r>
            <a:r>
              <a:rPr lang="cs-CZ" sz="2400" dirty="0" err="1" smtClean="0"/>
              <a:t>or</a:t>
            </a:r>
            <a:r>
              <a:rPr lang="cs-CZ" sz="2400" dirty="0" smtClean="0"/>
              <a:t> </a:t>
            </a:r>
            <a:r>
              <a:rPr lang="cs-CZ" sz="2400" dirty="0" err="1" smtClean="0"/>
              <a:t>supplemented</a:t>
            </a:r>
            <a:r>
              <a:rPr lang="cs-CZ" sz="2400" dirty="0" smtClean="0"/>
              <a:t>) by </a:t>
            </a:r>
            <a:r>
              <a:rPr lang="cs-CZ" sz="2400" dirty="0" err="1" smtClean="0"/>
              <a:t>the</a:t>
            </a:r>
            <a:r>
              <a:rPr lang="cs-CZ" sz="2400" dirty="0" smtClean="0"/>
              <a:t> more </a:t>
            </a:r>
            <a:r>
              <a:rPr lang="cs-CZ" sz="2400" dirty="0" err="1" smtClean="0"/>
              <a:t>varied</a:t>
            </a:r>
            <a:r>
              <a:rPr lang="cs-CZ" sz="2400" dirty="0" smtClean="0"/>
              <a:t> </a:t>
            </a:r>
            <a:r>
              <a:rPr lang="cs-CZ" sz="2400" dirty="0" err="1" smtClean="0"/>
              <a:t>forms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dirty="0" err="1" smtClean="0"/>
              <a:t>assessment</a:t>
            </a:r>
            <a:r>
              <a:rPr lang="cs-CZ" sz="2400" dirty="0" smtClean="0"/>
              <a:t> (</a:t>
            </a:r>
            <a:r>
              <a:rPr lang="cs-CZ" sz="2400" dirty="0" err="1" smtClean="0"/>
              <a:t>posters</a:t>
            </a:r>
            <a:r>
              <a:rPr lang="cs-CZ" sz="2400" dirty="0" smtClean="0"/>
              <a:t>, </a:t>
            </a:r>
            <a:r>
              <a:rPr lang="cs-CZ" sz="2400" dirty="0" err="1" smtClean="0"/>
              <a:t>presentations</a:t>
            </a:r>
            <a:r>
              <a:rPr lang="cs-CZ" sz="2400" dirty="0" smtClean="0"/>
              <a:t>, role-</a:t>
            </a:r>
            <a:r>
              <a:rPr lang="cs-CZ" sz="2400" dirty="0" err="1" smtClean="0"/>
              <a:t>plays</a:t>
            </a:r>
            <a:r>
              <a:rPr lang="cs-CZ" sz="2400" dirty="0" smtClean="0"/>
              <a:t>, </a:t>
            </a:r>
            <a:r>
              <a:rPr lang="cs-CZ" sz="2400" dirty="0" err="1" smtClean="0"/>
              <a:t>essays</a:t>
            </a:r>
            <a:r>
              <a:rPr lang="cs-CZ" sz="2400" dirty="0" smtClean="0"/>
              <a:t>, </a:t>
            </a:r>
            <a:r>
              <a:rPr lang="cs-CZ" sz="2400" dirty="0" err="1" smtClean="0"/>
              <a:t>papers</a:t>
            </a:r>
            <a:r>
              <a:rPr lang="cs-CZ" sz="2400" dirty="0" smtClean="0"/>
              <a:t> </a:t>
            </a:r>
            <a:r>
              <a:rPr lang="cs-CZ" sz="2400" dirty="0" err="1" smtClean="0"/>
              <a:t>etc</a:t>
            </a:r>
            <a:r>
              <a:rPr lang="cs-CZ" sz="2400" dirty="0" smtClean="0"/>
              <a:t>.)</a:t>
            </a:r>
          </a:p>
          <a:p>
            <a:r>
              <a:rPr lang="cs-CZ" sz="2400" dirty="0" err="1" smtClean="0"/>
              <a:t>Rubrics</a:t>
            </a:r>
            <a:r>
              <a:rPr lang="cs-CZ" sz="2400" dirty="0" smtClean="0"/>
              <a:t> </a:t>
            </a:r>
            <a:r>
              <a:rPr lang="cs-CZ" sz="2400" dirty="0" err="1" smtClean="0"/>
              <a:t>have</a:t>
            </a:r>
            <a:r>
              <a:rPr lang="cs-CZ" sz="2400" dirty="0" smtClean="0"/>
              <a:t> 2 </a:t>
            </a:r>
            <a:r>
              <a:rPr lang="cs-CZ" sz="2400" dirty="0" err="1" smtClean="0"/>
              <a:t>features</a:t>
            </a:r>
            <a:r>
              <a:rPr lang="cs-CZ" sz="2400" dirty="0" smtClean="0"/>
              <a:t>: </a:t>
            </a:r>
            <a:r>
              <a:rPr lang="cs-CZ" sz="2400" dirty="0" err="1" smtClean="0"/>
              <a:t>measurable</a:t>
            </a:r>
            <a:r>
              <a:rPr lang="cs-CZ" sz="2400" dirty="0" smtClean="0"/>
              <a:t> </a:t>
            </a:r>
            <a:r>
              <a:rPr lang="cs-CZ" sz="2400" dirty="0" err="1" smtClean="0"/>
              <a:t>criteria</a:t>
            </a:r>
            <a:r>
              <a:rPr lang="cs-CZ" sz="2400" dirty="0" smtClean="0"/>
              <a:t> (ex.: </a:t>
            </a:r>
            <a:r>
              <a:rPr lang="cs-CZ" sz="2400" dirty="0" err="1" smtClean="0"/>
              <a:t>accurate</a:t>
            </a:r>
            <a:r>
              <a:rPr lang="cs-CZ" sz="2400" dirty="0" smtClean="0"/>
              <a:t> </a:t>
            </a:r>
            <a:r>
              <a:rPr lang="cs-CZ" sz="2400" dirty="0" err="1" smtClean="0"/>
              <a:t>biological</a:t>
            </a:r>
            <a:r>
              <a:rPr lang="cs-CZ" sz="2400" dirty="0" smtClean="0"/>
              <a:t> </a:t>
            </a:r>
            <a:r>
              <a:rPr lang="cs-CZ" sz="2400" dirty="0" err="1" smtClean="0"/>
              <a:t>classification</a:t>
            </a:r>
            <a:r>
              <a:rPr lang="cs-CZ" sz="2400" dirty="0" smtClean="0"/>
              <a:t>, </a:t>
            </a:r>
            <a:r>
              <a:rPr lang="cs-CZ" sz="2400" dirty="0" err="1" smtClean="0"/>
              <a:t>punctuation</a:t>
            </a:r>
            <a:r>
              <a:rPr lang="cs-CZ" sz="2400" dirty="0" smtClean="0"/>
              <a:t>) and </a:t>
            </a:r>
            <a:r>
              <a:rPr lang="cs-CZ" sz="2400" dirty="0" err="1" smtClean="0"/>
              <a:t>descriptors</a:t>
            </a:r>
            <a:r>
              <a:rPr lang="cs-CZ" sz="2400" dirty="0" smtClean="0"/>
              <a:t> to </a:t>
            </a:r>
            <a:r>
              <a:rPr lang="cs-CZ" sz="2400" dirty="0" err="1" smtClean="0"/>
              <a:t>rate</a:t>
            </a:r>
            <a:r>
              <a:rPr lang="cs-CZ" sz="2400" dirty="0" smtClean="0"/>
              <a:t>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quality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performance (ex.: </a:t>
            </a:r>
            <a:r>
              <a:rPr lang="cs-CZ" sz="2400" dirty="0" err="1" smtClean="0"/>
              <a:t>poor</a:t>
            </a:r>
            <a:r>
              <a:rPr lang="cs-CZ" sz="2400" dirty="0" smtClean="0"/>
              <a:t>, </a:t>
            </a:r>
            <a:r>
              <a:rPr lang="cs-CZ" sz="2400" dirty="0" err="1" smtClean="0"/>
              <a:t>average</a:t>
            </a:r>
            <a:r>
              <a:rPr lang="cs-CZ" sz="2400" dirty="0" smtClean="0"/>
              <a:t>, </a:t>
            </a:r>
            <a:r>
              <a:rPr lang="cs-CZ" sz="2400" dirty="0" err="1" smtClean="0"/>
              <a:t>good</a:t>
            </a:r>
            <a:r>
              <a:rPr lang="cs-CZ" sz="2400" dirty="0" smtClean="0"/>
              <a:t>, </a:t>
            </a:r>
            <a:r>
              <a:rPr lang="cs-CZ" sz="2400" dirty="0" err="1" smtClean="0"/>
              <a:t>excellent</a:t>
            </a:r>
            <a:r>
              <a:rPr lang="cs-CZ" sz="2400" dirty="0" smtClean="0"/>
              <a:t>)</a:t>
            </a:r>
          </a:p>
          <a:p>
            <a:r>
              <a:rPr lang="cs-CZ" sz="2400" dirty="0" err="1" smtClean="0"/>
              <a:t>Rubricks</a:t>
            </a:r>
            <a:r>
              <a:rPr lang="cs-CZ" sz="2400" dirty="0" smtClean="0"/>
              <a:t> </a:t>
            </a:r>
            <a:r>
              <a:rPr lang="cs-CZ" sz="2400" dirty="0" err="1" smtClean="0"/>
              <a:t>can</a:t>
            </a:r>
            <a:r>
              <a:rPr lang="cs-CZ" sz="2400" dirty="0" smtClean="0"/>
              <a:t> </a:t>
            </a:r>
            <a:r>
              <a:rPr lang="cs-CZ" sz="2400" dirty="0" err="1" smtClean="0"/>
              <a:t>be</a:t>
            </a:r>
            <a:r>
              <a:rPr lang="cs-CZ" sz="2400" dirty="0" smtClean="0"/>
              <a:t> </a:t>
            </a:r>
            <a:r>
              <a:rPr lang="cs-CZ" sz="2400" dirty="0" err="1" smtClean="0"/>
              <a:t>developed</a:t>
            </a:r>
            <a:r>
              <a:rPr lang="cs-CZ" sz="2400" dirty="0" smtClean="0"/>
              <a:t> by </a:t>
            </a:r>
            <a:r>
              <a:rPr lang="cs-CZ" sz="2400" dirty="0" err="1" smtClean="0"/>
              <a:t>teachers</a:t>
            </a:r>
            <a:r>
              <a:rPr lang="cs-CZ" sz="2400" dirty="0" smtClean="0"/>
              <a:t>, team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dirty="0" err="1" smtClean="0"/>
              <a:t>teachers</a:t>
            </a:r>
            <a:r>
              <a:rPr lang="cs-CZ" sz="2400" dirty="0"/>
              <a:t> </a:t>
            </a:r>
            <a:r>
              <a:rPr lang="cs-CZ" sz="2400" dirty="0" smtClean="0"/>
              <a:t>but </a:t>
            </a:r>
            <a:r>
              <a:rPr lang="cs-CZ" sz="2400" dirty="0" err="1" smtClean="0"/>
              <a:t>also</a:t>
            </a:r>
            <a:r>
              <a:rPr lang="cs-CZ" sz="2400" dirty="0" smtClean="0"/>
              <a:t> in </a:t>
            </a:r>
            <a:r>
              <a:rPr lang="cs-CZ" sz="2400" dirty="0" err="1" smtClean="0"/>
              <a:t>cooperation</a:t>
            </a:r>
            <a:r>
              <a:rPr lang="cs-CZ" sz="2400" dirty="0" smtClean="0"/>
              <a:t> </a:t>
            </a:r>
            <a:r>
              <a:rPr lang="cs-CZ" sz="2400" dirty="0" err="1" smtClean="0"/>
              <a:t>with</a:t>
            </a:r>
            <a:r>
              <a:rPr lang="cs-CZ" sz="2400" dirty="0" smtClean="0"/>
              <a:t> </a:t>
            </a:r>
            <a:r>
              <a:rPr lang="cs-CZ" sz="2400" dirty="0" err="1" smtClean="0"/>
              <a:t>learners</a:t>
            </a:r>
            <a:r>
              <a:rPr lang="cs-CZ" sz="2400" dirty="0" smtClean="0"/>
              <a:t>! </a:t>
            </a:r>
            <a:r>
              <a:rPr lang="cs-CZ" sz="2400" dirty="0" err="1" smtClean="0"/>
              <a:t>Learners</a:t>
            </a:r>
            <a:r>
              <a:rPr lang="cs-CZ" sz="2400" dirty="0" smtClean="0"/>
              <a:t> </a:t>
            </a:r>
            <a:r>
              <a:rPr lang="cs-CZ" sz="2400" dirty="0" err="1" smtClean="0"/>
              <a:t>know</a:t>
            </a:r>
            <a:r>
              <a:rPr lang="cs-CZ" sz="2400" dirty="0" smtClean="0"/>
              <a:t> </a:t>
            </a:r>
            <a:r>
              <a:rPr lang="cs-CZ" sz="2400" dirty="0" err="1" smtClean="0"/>
              <a:t>then</a:t>
            </a:r>
            <a:r>
              <a:rPr lang="cs-CZ" sz="2400" dirty="0" smtClean="0"/>
              <a:t> </a:t>
            </a:r>
            <a:r>
              <a:rPr lang="cs-CZ" sz="2400" dirty="0" err="1" smtClean="0"/>
              <a:t>exactly</a:t>
            </a:r>
            <a:r>
              <a:rPr lang="cs-CZ" sz="2400" dirty="0" smtClean="0"/>
              <a:t> </a:t>
            </a:r>
            <a:r>
              <a:rPr lang="cs-CZ" sz="2400" dirty="0" err="1" smtClean="0"/>
              <a:t>what</a:t>
            </a:r>
            <a:r>
              <a:rPr lang="cs-CZ" sz="2400" dirty="0" smtClean="0"/>
              <a:t> </a:t>
            </a:r>
            <a:r>
              <a:rPr lang="cs-CZ" sz="2400" dirty="0" err="1" smtClean="0"/>
              <a:t>it</a:t>
            </a:r>
            <a:r>
              <a:rPr lang="cs-CZ" sz="2400" dirty="0" smtClean="0"/>
              <a:t> </a:t>
            </a:r>
            <a:r>
              <a:rPr lang="cs-CZ" sz="2400" dirty="0" err="1" smtClean="0"/>
              <a:t>is</a:t>
            </a:r>
            <a:r>
              <a:rPr lang="cs-CZ" sz="2400" dirty="0" smtClean="0"/>
              <a:t> </a:t>
            </a:r>
            <a:r>
              <a:rPr lang="cs-CZ" sz="2400" dirty="0" err="1" smtClean="0"/>
              <a:t>expected</a:t>
            </a:r>
            <a:r>
              <a:rPr lang="cs-CZ" sz="2400" dirty="0" smtClean="0"/>
              <a:t> </a:t>
            </a:r>
            <a:r>
              <a:rPr lang="cs-CZ" sz="2400" dirty="0" err="1" smtClean="0"/>
              <a:t>from</a:t>
            </a:r>
            <a:r>
              <a:rPr lang="cs-CZ" sz="2400" dirty="0" smtClean="0"/>
              <a:t> </a:t>
            </a:r>
            <a:r>
              <a:rPr lang="cs-CZ" sz="2400" dirty="0" err="1" smtClean="0"/>
              <a:t>them</a:t>
            </a:r>
            <a:r>
              <a:rPr lang="cs-CZ" sz="2400" dirty="0" smtClean="0"/>
              <a:t>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07016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RWCT in CLIL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Petra </a:t>
            </a:r>
            <a:r>
              <a:rPr lang="cs-CZ" dirty="0" err="1" smtClean="0"/>
              <a:t>Vallin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212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RWCT (</a:t>
            </a:r>
            <a:r>
              <a:rPr lang="cs-CZ" sz="3200" dirty="0" err="1"/>
              <a:t>Reading</a:t>
            </a:r>
            <a:r>
              <a:rPr lang="cs-CZ" sz="3200" dirty="0"/>
              <a:t> and </a:t>
            </a:r>
            <a:r>
              <a:rPr lang="cs-CZ" sz="3200" dirty="0" err="1"/>
              <a:t>Writing</a:t>
            </a:r>
            <a:r>
              <a:rPr lang="cs-CZ" sz="3200" dirty="0"/>
              <a:t> </a:t>
            </a:r>
            <a:r>
              <a:rPr lang="cs-CZ" sz="3200" dirty="0" err="1"/>
              <a:t>for</a:t>
            </a:r>
            <a:r>
              <a:rPr lang="cs-CZ" sz="3200" dirty="0"/>
              <a:t> </a:t>
            </a:r>
            <a:r>
              <a:rPr lang="cs-CZ" sz="3200" dirty="0" err="1"/>
              <a:t>Critical</a:t>
            </a:r>
            <a:r>
              <a:rPr lang="cs-CZ" sz="3200" dirty="0"/>
              <a:t> </a:t>
            </a:r>
            <a:r>
              <a:rPr lang="cs-CZ" sz="3200" dirty="0" err="1" smtClean="0"/>
              <a:t>Thinking</a:t>
            </a:r>
            <a:r>
              <a:rPr lang="cs-CZ" sz="3200" dirty="0" smtClean="0"/>
              <a:t>)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 smtClean="0"/>
              <a:t>M</a:t>
            </a:r>
            <a:r>
              <a:rPr lang="en-US" b="1" dirty="0" err="1" smtClean="0"/>
              <a:t>ethods</a:t>
            </a:r>
            <a:r>
              <a:rPr lang="en-US" b="1" dirty="0" smtClean="0"/>
              <a:t> </a:t>
            </a:r>
            <a:r>
              <a:rPr lang="cs-CZ" b="1" dirty="0" smtClean="0"/>
              <a:t>are </a:t>
            </a:r>
            <a:r>
              <a:rPr lang="en-US" b="1" dirty="0" smtClean="0"/>
              <a:t>designed</a:t>
            </a:r>
            <a:r>
              <a:rPr lang="cs-CZ" b="1" dirty="0" smtClean="0"/>
              <a:t>:</a:t>
            </a:r>
          </a:p>
          <a:p>
            <a:pPr marL="0" indent="0">
              <a:buNone/>
            </a:pPr>
            <a:r>
              <a:rPr lang="cs-CZ" dirty="0" smtClean="0"/>
              <a:t>-</a:t>
            </a:r>
            <a:r>
              <a:rPr lang="en-US" dirty="0" smtClean="0"/>
              <a:t>to </a:t>
            </a:r>
            <a:r>
              <a:rPr lang="en-US" dirty="0" smtClean="0"/>
              <a:t>help students think reflectively</a:t>
            </a: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to </a:t>
            </a:r>
            <a:r>
              <a:rPr lang="en-US" dirty="0" smtClean="0"/>
              <a:t>take ownership for their personal learning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/>
              <a:t>t</a:t>
            </a:r>
            <a:r>
              <a:rPr lang="cs-CZ" dirty="0" smtClean="0"/>
              <a:t>o </a:t>
            </a:r>
            <a:r>
              <a:rPr lang="en-US" dirty="0" smtClean="0"/>
              <a:t>understand the logic of arguments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/>
              <a:t>t</a:t>
            </a:r>
            <a:r>
              <a:rPr lang="cs-CZ" dirty="0" smtClean="0"/>
              <a:t>o </a:t>
            </a:r>
            <a:r>
              <a:rPr lang="en-US" dirty="0" smtClean="0"/>
              <a:t>listen attentively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to </a:t>
            </a:r>
            <a:r>
              <a:rPr lang="cs-CZ" dirty="0" err="1" smtClean="0"/>
              <a:t>find</a:t>
            </a:r>
            <a:r>
              <a:rPr lang="cs-CZ" dirty="0" smtClean="0"/>
              <a:t> </a:t>
            </a:r>
            <a:r>
              <a:rPr lang="cs-CZ" dirty="0" err="1" smtClean="0"/>
              <a:t>solutions</a:t>
            </a:r>
            <a:r>
              <a:rPr lang="cs-CZ" dirty="0" smtClean="0"/>
              <a:t> </a:t>
            </a:r>
            <a:r>
              <a:rPr lang="cs-CZ" dirty="0" err="1" smtClean="0"/>
              <a:t>creatively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/>
              <a:t>t</a:t>
            </a:r>
            <a:r>
              <a:rPr lang="cs-CZ" dirty="0" smtClean="0"/>
              <a:t>o </a:t>
            </a:r>
            <a:r>
              <a:rPr lang="en-US" dirty="0" smtClean="0"/>
              <a:t>debate confidently and become independent, life-long learners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T</a:t>
            </a:r>
            <a:r>
              <a:rPr lang="en-US" dirty="0" smtClean="0"/>
              <a:t>he program can be used in all grades and subjects</a:t>
            </a:r>
            <a:r>
              <a:rPr lang="cs-CZ" dirty="0" smtClean="0"/>
              <a:t>. </a:t>
            </a:r>
            <a:r>
              <a:rPr lang="cs-CZ" dirty="0" err="1" smtClean="0"/>
              <a:t>Learn</a:t>
            </a:r>
            <a:r>
              <a:rPr lang="cs-CZ" dirty="0" smtClean="0"/>
              <a:t> </a:t>
            </a:r>
            <a:r>
              <a:rPr lang="cs-CZ" dirty="0"/>
              <a:t>more </a:t>
            </a:r>
            <a:r>
              <a:rPr lang="cs-CZ" dirty="0" smtClean="0"/>
              <a:t>on: http</a:t>
            </a:r>
            <a:r>
              <a:rPr lang="cs-CZ" dirty="0"/>
              <a:t>://www.criticalthinkinginternational.org</a:t>
            </a:r>
            <a:r>
              <a:rPr lang="cs-CZ" dirty="0" smtClean="0"/>
              <a:t>/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681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en-US" dirty="0" smtClean="0"/>
              <a:t>RWCT </a:t>
            </a:r>
            <a:r>
              <a:rPr lang="en-US" dirty="0"/>
              <a:t>methods are adapted for classrooms in order to promote: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► </a:t>
            </a:r>
            <a:r>
              <a:rPr lang="en-US" dirty="0"/>
              <a:t>Student-Initiated Learning </a:t>
            </a:r>
          </a:p>
          <a:p>
            <a:pPr marL="0" indent="0">
              <a:buNone/>
            </a:pPr>
            <a:r>
              <a:rPr lang="en-US" dirty="0"/>
              <a:t>► Problem-Solving </a:t>
            </a:r>
          </a:p>
          <a:p>
            <a:pPr marL="0" indent="0">
              <a:buNone/>
            </a:pPr>
            <a:r>
              <a:rPr lang="en-US" dirty="0"/>
              <a:t>► Critical Thinking </a:t>
            </a:r>
          </a:p>
          <a:p>
            <a:pPr marL="0" indent="0">
              <a:buNone/>
            </a:pPr>
            <a:r>
              <a:rPr lang="en-US" dirty="0"/>
              <a:t>►</a:t>
            </a:r>
            <a:r>
              <a:rPr lang="cs-CZ" dirty="0"/>
              <a:t> </a:t>
            </a:r>
            <a:r>
              <a:rPr lang="en-US" dirty="0"/>
              <a:t>Cooperative Learning </a:t>
            </a:r>
          </a:p>
          <a:p>
            <a:pPr marL="0" indent="0">
              <a:buNone/>
            </a:pPr>
            <a:r>
              <a:rPr lang="en-US" dirty="0"/>
              <a:t>► Writing </a:t>
            </a:r>
            <a:r>
              <a:rPr lang="cs-CZ" dirty="0"/>
              <a:t>a</a:t>
            </a:r>
            <a:r>
              <a:rPr lang="en-US" dirty="0" err="1"/>
              <a:t>nd</a:t>
            </a:r>
            <a:r>
              <a:rPr lang="en-US" dirty="0"/>
              <a:t> Reading Processes </a:t>
            </a:r>
          </a:p>
          <a:p>
            <a:pPr marL="0" indent="0">
              <a:buNone/>
            </a:pPr>
            <a:r>
              <a:rPr lang="en-US" dirty="0"/>
              <a:t>► Alternative Assessments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646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519096"/>
            <a:ext cx="10058400" cy="1371600"/>
          </a:xfrm>
        </p:spPr>
        <p:txBody>
          <a:bodyPr/>
          <a:lstStyle/>
          <a:p>
            <a:r>
              <a:rPr lang="cs-CZ" dirty="0" err="1" smtClean="0"/>
              <a:t>Examples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RWCT </a:t>
            </a:r>
            <a:r>
              <a:rPr lang="cs-CZ" dirty="0" err="1" smtClean="0"/>
              <a:t>methods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55845"/>
            <a:ext cx="10515600" cy="462111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effectLst/>
              </a:rPr>
              <a:t>free writing </a:t>
            </a:r>
          </a:p>
          <a:p>
            <a:r>
              <a:rPr lang="en-US" dirty="0" err="1" smtClean="0">
                <a:effectLst/>
              </a:rPr>
              <a:t>pairwork</a:t>
            </a:r>
            <a:r>
              <a:rPr lang="en-US" dirty="0" smtClean="0">
                <a:effectLst/>
              </a:rPr>
              <a:t> - discussion </a:t>
            </a:r>
          </a:p>
          <a:p>
            <a:r>
              <a:rPr lang="en-US" dirty="0" err="1" smtClean="0">
                <a:effectLst/>
              </a:rPr>
              <a:t>pairwork</a:t>
            </a:r>
            <a:r>
              <a:rPr lang="en-US" dirty="0" smtClean="0">
                <a:effectLst/>
              </a:rPr>
              <a:t> - reading </a:t>
            </a:r>
          </a:p>
          <a:p>
            <a:r>
              <a:rPr lang="en-US" dirty="0" smtClean="0">
                <a:effectLst/>
              </a:rPr>
              <a:t>peer teaching </a:t>
            </a:r>
          </a:p>
          <a:p>
            <a:r>
              <a:rPr lang="en-US" dirty="0" smtClean="0">
                <a:effectLst/>
              </a:rPr>
              <a:t>keywords </a:t>
            </a:r>
          </a:p>
          <a:p>
            <a:r>
              <a:rPr lang="en-US" dirty="0" smtClean="0">
                <a:effectLst/>
              </a:rPr>
              <a:t>guided reading with prediction </a:t>
            </a:r>
          </a:p>
          <a:p>
            <a:r>
              <a:rPr lang="en-US" dirty="0" smtClean="0"/>
              <a:t>discussion web </a:t>
            </a:r>
          </a:p>
          <a:p>
            <a:r>
              <a:rPr lang="en-US" dirty="0" smtClean="0">
                <a:effectLst/>
              </a:rPr>
              <a:t>brainstorming, </a:t>
            </a:r>
            <a:r>
              <a:rPr lang="cs-CZ" dirty="0" smtClean="0">
                <a:effectLst/>
              </a:rPr>
              <a:t>mind</a:t>
            </a:r>
            <a:r>
              <a:rPr lang="en-US" dirty="0" smtClean="0">
                <a:effectLst/>
              </a:rPr>
              <a:t> maps </a:t>
            </a:r>
          </a:p>
          <a:p>
            <a:r>
              <a:rPr lang="en-US" dirty="0" smtClean="0">
                <a:effectLst/>
              </a:rPr>
              <a:t>double diary </a:t>
            </a:r>
            <a:endParaRPr lang="cs-CZ" dirty="0" smtClean="0">
              <a:effectLst/>
            </a:endParaRPr>
          </a:p>
          <a:p>
            <a:r>
              <a:rPr lang="cs-CZ" b="1" dirty="0" err="1"/>
              <a:t>d</a:t>
            </a:r>
            <a:r>
              <a:rPr lang="cs-CZ" b="1" dirty="0" err="1" smtClean="0"/>
              <a:t>ifferent</a:t>
            </a:r>
            <a:r>
              <a:rPr lang="cs-CZ" b="1" dirty="0" smtClean="0"/>
              <a:t> </a:t>
            </a:r>
            <a:r>
              <a:rPr lang="cs-CZ" b="1" dirty="0" err="1" smtClean="0"/>
              <a:t>kinds</a:t>
            </a:r>
            <a:r>
              <a:rPr lang="cs-CZ" b="1" dirty="0" smtClean="0"/>
              <a:t> </a:t>
            </a:r>
            <a:r>
              <a:rPr lang="cs-CZ" b="1" dirty="0" err="1" smtClean="0"/>
              <a:t>of</a:t>
            </a:r>
            <a:r>
              <a:rPr lang="cs-CZ" b="1" dirty="0" smtClean="0"/>
              <a:t> </a:t>
            </a:r>
            <a:r>
              <a:rPr lang="cs-CZ" b="1" dirty="0" err="1" smtClean="0"/>
              <a:t>charts</a:t>
            </a:r>
            <a:r>
              <a:rPr lang="cs-CZ" b="1" dirty="0" smtClean="0"/>
              <a:t> and </a:t>
            </a:r>
            <a:r>
              <a:rPr lang="cs-CZ" b="1" dirty="0" err="1" smtClean="0"/>
              <a:t>diagrams</a:t>
            </a:r>
            <a:endParaRPr lang="cs-CZ" b="1" dirty="0" smtClean="0">
              <a:effectLst/>
            </a:endParaRPr>
          </a:p>
          <a:p>
            <a:r>
              <a:rPr lang="cs-CZ" b="1" dirty="0" smtClean="0"/>
              <a:t>c</a:t>
            </a:r>
            <a:r>
              <a:rPr lang="en-US" b="1" dirty="0" err="1" smtClean="0"/>
              <a:t>inquains</a:t>
            </a:r>
            <a:endParaRPr lang="en-US" dirty="0" smtClean="0">
              <a:effectLst/>
            </a:endParaRPr>
          </a:p>
          <a:p>
            <a:r>
              <a:rPr lang="en-US" b="1" dirty="0" smtClean="0">
                <a:effectLst/>
              </a:rPr>
              <a:t>I.N.S.E.R.T  </a:t>
            </a:r>
          </a:p>
          <a:p>
            <a:r>
              <a:rPr lang="cs-CZ" b="1" dirty="0" err="1" smtClean="0"/>
              <a:t>jigsaw</a:t>
            </a:r>
            <a:r>
              <a:rPr lang="cs-CZ" b="1" dirty="0" smtClean="0"/>
              <a:t> </a:t>
            </a:r>
            <a:r>
              <a:rPr lang="cs-CZ" b="1" dirty="0" err="1" smtClean="0"/>
              <a:t>reading</a:t>
            </a:r>
            <a:endParaRPr lang="cs-CZ" b="1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441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KWL chart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I </a:t>
            </a:r>
            <a:r>
              <a:rPr lang="cs-CZ" b="1" dirty="0" err="1"/>
              <a:t>k</a:t>
            </a:r>
            <a:r>
              <a:rPr lang="cs-CZ" b="1" dirty="0" err="1" smtClean="0"/>
              <a:t>now</a:t>
            </a:r>
            <a:r>
              <a:rPr lang="cs-CZ" b="1" dirty="0" smtClean="0"/>
              <a:t>                                I </a:t>
            </a:r>
            <a:r>
              <a:rPr lang="cs-CZ" b="1" dirty="0" err="1" smtClean="0"/>
              <a:t>would</a:t>
            </a:r>
            <a:r>
              <a:rPr lang="cs-CZ" b="1" dirty="0" smtClean="0"/>
              <a:t> </a:t>
            </a:r>
            <a:r>
              <a:rPr lang="cs-CZ" b="1" dirty="0" err="1" smtClean="0"/>
              <a:t>like</a:t>
            </a:r>
            <a:r>
              <a:rPr lang="cs-CZ" b="1" dirty="0" smtClean="0"/>
              <a:t> to </a:t>
            </a:r>
            <a:r>
              <a:rPr lang="cs-CZ" b="1" dirty="0" err="1" smtClean="0"/>
              <a:t>know</a:t>
            </a:r>
            <a:r>
              <a:rPr lang="cs-CZ" b="1" dirty="0" smtClean="0"/>
              <a:t>                            I </a:t>
            </a:r>
            <a:r>
              <a:rPr lang="cs-CZ" b="1" dirty="0" err="1" smtClean="0"/>
              <a:t>learnt</a:t>
            </a:r>
            <a:endParaRPr lang="cs-CZ" b="1" dirty="0" smtClean="0"/>
          </a:p>
          <a:p>
            <a:pPr marL="0" indent="0">
              <a:buNone/>
            </a:pPr>
            <a:r>
              <a:rPr lang="cs-CZ" b="1" dirty="0" smtClean="0"/>
              <a:t>…                                         …                                                              …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57827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err="1" smtClean="0"/>
              <a:t>Venn‘s</a:t>
            </a:r>
            <a:r>
              <a:rPr lang="cs-CZ" sz="2800" dirty="0" smtClean="0"/>
              <a:t> diagram </a:t>
            </a:r>
            <a:r>
              <a:rPr lang="cs-CZ" sz="2800" dirty="0" err="1" smtClean="0"/>
              <a:t>for</a:t>
            </a:r>
            <a:r>
              <a:rPr lang="cs-CZ" sz="2800" dirty="0" smtClean="0"/>
              <a:t> </a:t>
            </a:r>
            <a:r>
              <a:rPr lang="cs-CZ" sz="2800" dirty="0" err="1" smtClean="0"/>
              <a:t>developing</a:t>
            </a:r>
            <a:r>
              <a:rPr lang="cs-CZ" sz="2800" dirty="0" smtClean="0"/>
              <a:t> </a:t>
            </a:r>
            <a:r>
              <a:rPr lang="cs-CZ" sz="2800" dirty="0" err="1" smtClean="0"/>
              <a:t>writing</a:t>
            </a:r>
            <a:r>
              <a:rPr lang="cs-CZ" sz="2800" dirty="0" smtClean="0"/>
              <a:t> </a:t>
            </a:r>
            <a:r>
              <a:rPr lang="cs-CZ" sz="2800" dirty="0" err="1" smtClean="0"/>
              <a:t>skills</a:t>
            </a: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833352" y="24856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I                 both              Awa </a:t>
            </a:r>
            <a:endParaRPr kumimoji="0" lang="cs-CZ" altLang="cs-CZ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/>
          </p:nvPr>
        </p:nvGraphicFramePr>
        <p:xfrm>
          <a:off x="2465614" y="1747157"/>
          <a:ext cx="5688682" cy="3589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33352" y="580032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21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Cinquains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609" y="1073849"/>
            <a:ext cx="6567591" cy="4925693"/>
          </a:xfrm>
        </p:spPr>
      </p:pic>
    </p:spTree>
    <p:extLst>
      <p:ext uri="{BB962C8B-B14F-4D97-AF65-F5344CB8AC3E}">
        <p14:creationId xmlns:p14="http://schemas.microsoft.com/office/powerpoint/2010/main" val="354073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Examples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cinquains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2187" y="1690688"/>
            <a:ext cx="5313813" cy="400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877" y="1690688"/>
            <a:ext cx="5374401" cy="400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2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686" y="530532"/>
            <a:ext cx="10515600" cy="2076190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I.N.S.E.R.T. </a:t>
            </a:r>
            <a:r>
              <a:rPr lang="cs-CZ" sz="2400" dirty="0" smtClean="0"/>
              <a:t>(</a:t>
            </a:r>
            <a:r>
              <a:rPr lang="en-US" sz="2400"/>
              <a:t>interactive noting system for effective reading and </a:t>
            </a:r>
            <a:r>
              <a:rPr lang="en-US" sz="2400" smtClean="0"/>
              <a:t>thinking</a:t>
            </a:r>
            <a:r>
              <a:rPr lang="cs-CZ" sz="2400" smtClean="0"/>
              <a:t>)</a:t>
            </a:r>
            <a:br>
              <a:rPr lang="cs-CZ" sz="2400" smtClean="0"/>
            </a:br>
            <a:r>
              <a:rPr lang="cs-CZ" sz="2400"/>
              <a:t/>
            </a:r>
            <a:br>
              <a:rPr lang="cs-CZ" sz="2400"/>
            </a:br>
            <a:r>
              <a:rPr lang="cs-CZ" sz="2400" smtClean="0"/>
              <a:t/>
            </a:r>
            <a:br>
              <a:rPr lang="cs-CZ" sz="2400" smtClean="0"/>
            </a:br>
            <a:r>
              <a:rPr lang="cs-CZ" sz="2400" b="1" smtClean="0"/>
              <a:t>Instructions </a:t>
            </a:r>
            <a:r>
              <a:rPr lang="cs-CZ" sz="2400" b="1"/>
              <a:t>d</a:t>
            </a:r>
            <a:r>
              <a:rPr lang="cs-CZ" sz="2400" b="1" smtClean="0"/>
              <a:t>uring the reading:</a:t>
            </a:r>
            <a:br>
              <a:rPr lang="cs-CZ" sz="2400" b="1" smtClean="0"/>
            </a:br>
            <a:endParaRPr lang="cs-CZ" sz="2400" b="1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/>
          </p:nvPr>
        </p:nvGraphicFramePr>
        <p:xfrm>
          <a:off x="2006220" y="2743199"/>
          <a:ext cx="8038532" cy="3564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7517"/>
                <a:gridCol w="7271015"/>
              </a:tblGrid>
              <a:tr h="949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4000" dirty="0">
                          <a:effectLst/>
                        </a:rPr>
                        <a:t>√</a:t>
                      </a:r>
                      <a:endParaRPr lang="cs-CZ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Write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this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symbol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into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text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if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you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have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already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known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information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you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are just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reading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about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49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4000" dirty="0">
                          <a:effectLst/>
                        </a:rPr>
                        <a:t>–</a:t>
                      </a:r>
                      <a:endParaRPr lang="cs-CZ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Write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a „minus“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into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text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if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information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does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NOT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match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with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your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knowledge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15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4000" dirty="0">
                          <a:effectLst/>
                        </a:rPr>
                        <a:t>+</a:t>
                      </a:r>
                      <a:endParaRPr lang="cs-CZ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Write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„plus“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information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49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4000" dirty="0">
                          <a:effectLst/>
                        </a:rPr>
                        <a:t>?</a:t>
                      </a:r>
                      <a:endParaRPr lang="cs-CZ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Write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a „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question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mark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“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if</a:t>
                      </a: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dirty="0" err="1" smtClean="0">
                          <a:solidFill>
                            <a:schemeClr val="tx1"/>
                          </a:solidFill>
                          <a:effectLst/>
                        </a:rPr>
                        <a:t>you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do NOT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understand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information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or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you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would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like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to </a:t>
                      </a:r>
                      <a:r>
                        <a:rPr lang="cs-CZ" sz="20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know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more.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7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I.N.S.E.R.T.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sz="2000" b="1" dirty="0" err="1" smtClean="0"/>
              <a:t>After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the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reading</a:t>
            </a:r>
            <a:r>
              <a:rPr lang="cs-CZ" sz="2000" b="1" dirty="0" smtClean="0"/>
              <a:t>:</a:t>
            </a:r>
          </a:p>
          <a:p>
            <a:pPr algn="ctr"/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/>
          </p:nvPr>
        </p:nvGraphicFramePr>
        <p:xfrm>
          <a:off x="1201002" y="2811439"/>
          <a:ext cx="9880980" cy="1951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0245"/>
                <a:gridCol w="2470245"/>
                <a:gridCol w="2470245"/>
                <a:gridCol w="2470245"/>
              </a:tblGrid>
              <a:tr h="14510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4400" b="0" dirty="0">
                          <a:solidFill>
                            <a:schemeClr val="tx1"/>
                          </a:solidFill>
                          <a:effectLst/>
                        </a:rPr>
                        <a:t>√ </a:t>
                      </a:r>
                      <a:endParaRPr lang="cs-CZ" sz="4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What</a:t>
                      </a:r>
                      <a:r>
                        <a:rPr lang="cs-CZ" sz="16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I </a:t>
                      </a:r>
                      <a:r>
                        <a:rPr lang="cs-CZ" sz="1600" b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have</a:t>
                      </a:r>
                      <a:r>
                        <a:rPr lang="cs-CZ" sz="16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1600" b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known</a:t>
                      </a:r>
                      <a:r>
                        <a:rPr lang="cs-CZ" sz="16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1600" b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before</a:t>
                      </a:r>
                      <a:r>
                        <a:rPr lang="cs-CZ" sz="16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4800" b="0" dirty="0">
                          <a:solidFill>
                            <a:schemeClr val="tx1"/>
                          </a:solidFill>
                          <a:effectLst/>
                        </a:rPr>
                        <a:t> + </a:t>
                      </a:r>
                      <a:endParaRPr lang="cs-CZ" sz="48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What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is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new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to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me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4000" b="0" dirty="0">
                          <a:solidFill>
                            <a:schemeClr val="tx1"/>
                          </a:solidFill>
                          <a:effectLst/>
                        </a:rPr>
                        <a:t>– </a:t>
                      </a:r>
                      <a:endParaRPr lang="cs-CZ" sz="40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What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does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not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match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with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what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I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know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3600" b="0" dirty="0">
                          <a:solidFill>
                            <a:schemeClr val="tx1"/>
                          </a:solidFill>
                          <a:effectLst/>
                        </a:rPr>
                        <a:t> ? </a:t>
                      </a:r>
                      <a:endParaRPr lang="cs-CZ" sz="36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(I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would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like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to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know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 more </a:t>
                      </a:r>
                      <a:r>
                        <a:rPr lang="cs-CZ" sz="1600" b="0" dirty="0" err="1" smtClean="0">
                          <a:solidFill>
                            <a:schemeClr val="tx1"/>
                          </a:solidFill>
                          <a:effectLst/>
                        </a:rPr>
                        <a:t>about</a:t>
                      </a:r>
                      <a:r>
                        <a:rPr lang="cs-CZ" sz="1600" b="0" dirty="0" smtClean="0">
                          <a:solidFill>
                            <a:schemeClr val="tx1"/>
                          </a:solidFill>
                          <a:effectLst/>
                        </a:rPr>
                        <a:t>…)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5005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2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916</TotalTime>
  <Words>905</Words>
  <Application>Microsoft Office PowerPoint</Application>
  <PresentationFormat>Širokoúhlá obrazovka</PresentationFormat>
  <Paragraphs>138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30" baseType="lpstr">
      <vt:lpstr>Arial</vt:lpstr>
      <vt:lpstr>Calibri</vt:lpstr>
      <vt:lpstr>Century Gothic</vt:lpstr>
      <vt:lpstr>Times New Roman</vt:lpstr>
      <vt:lpstr>Tw Cen MT</vt:lpstr>
      <vt:lpstr>Tw Cen MT Condensed</vt:lpstr>
      <vt:lpstr>Wingdings 3</vt:lpstr>
      <vt:lpstr>Integrál</vt:lpstr>
      <vt:lpstr>Assessment in cliL</vt:lpstr>
      <vt:lpstr>School assessment: What is it for?</vt:lpstr>
      <vt:lpstr>What is assessment?</vt:lpstr>
      <vt:lpstr>Two Different kinds of assessment</vt:lpstr>
      <vt:lpstr>Summative assessmeNt</vt:lpstr>
      <vt:lpstr>Formative assessment</vt:lpstr>
      <vt:lpstr>Prezentace aplikace PowerPoint</vt:lpstr>
      <vt:lpstr>General recommendations</vt:lpstr>
      <vt:lpstr>Various forms of assessment </vt:lpstr>
      <vt:lpstr>Portfolios</vt:lpstr>
      <vt:lpstr>Checklists</vt:lpstr>
      <vt:lpstr>Rubrics</vt:lpstr>
      <vt:lpstr>RWCT in CLIL</vt:lpstr>
      <vt:lpstr>RWCT (Reading and Writing for Critical Thinking) </vt:lpstr>
      <vt:lpstr> RWCT methods are adapted for classrooms in order to promote: </vt:lpstr>
      <vt:lpstr>Examples of RWCT methods</vt:lpstr>
      <vt:lpstr>KWL chart</vt:lpstr>
      <vt:lpstr>Venn‘s diagram for developing writing skills  </vt:lpstr>
      <vt:lpstr>Cinquains</vt:lpstr>
      <vt:lpstr>Examples of cinquains</vt:lpstr>
      <vt:lpstr>I.N.S.E.R.T. (interactive noting system for effective reading and thinking)   Instructions during the reading: </vt:lpstr>
      <vt:lpstr>I.N.S.E.R.T.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1:</dc:title>
  <dc:creator>Petra Koukalová</dc:creator>
  <cp:lastModifiedBy>Petra Koukalová</cp:lastModifiedBy>
  <cp:revision>13</cp:revision>
  <dcterms:created xsi:type="dcterms:W3CDTF">2016-08-30T12:22:18Z</dcterms:created>
  <dcterms:modified xsi:type="dcterms:W3CDTF">2017-04-17T20:50:08Z</dcterms:modified>
</cp:coreProperties>
</file>