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5" r:id="rId4"/>
    <p:sldId id="266" r:id="rId5"/>
    <p:sldId id="267" r:id="rId6"/>
    <p:sldId id="268" r:id="rId7"/>
    <p:sldId id="270" r:id="rId8"/>
    <p:sldId id="271" r:id="rId9"/>
    <p:sldId id="272" r:id="rId10"/>
    <p:sldId id="275" r:id="rId11"/>
    <p:sldId id="273" r:id="rId12"/>
    <p:sldId id="274" r:id="rId13"/>
    <p:sldId id="276" r:id="rId14"/>
    <p:sldId id="277" r:id="rId15"/>
    <p:sldId id="287" r:id="rId16"/>
    <p:sldId id="288"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Koukalová" initials="PK" lastIdx="1" clrIdx="0">
    <p:extLst>
      <p:ext uri="{19B8F6BF-5375-455C-9EA6-DF929625EA0E}">
        <p15:presenceInfo xmlns:p15="http://schemas.microsoft.com/office/powerpoint/2012/main" userId="927d17d3d51fca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0" d="100"/>
          <a:sy n="70"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smtClean="0"/>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t>24. 4. 2017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2DCB53-C417-41EE-A52C-25D0EDC9B2D0}" type="slidenum">
              <a:rPr lang="cs-CZ" smtClean="0"/>
              <a:t>‹#›</a:t>
            </a:fld>
            <a:endParaRPr lang="cs-CZ"/>
          </a:p>
        </p:txBody>
      </p:sp>
    </p:spTree>
    <p:extLst>
      <p:ext uri="{BB962C8B-B14F-4D97-AF65-F5344CB8AC3E}">
        <p14:creationId xmlns:p14="http://schemas.microsoft.com/office/powerpoint/2010/main" val="257536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t>24. 4. 2017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21801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t>24. 4. 2017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346890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t>24. 4. 2017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381770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smtClean="0"/>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a:off x="8593667" y="6272784"/>
            <a:ext cx="2644309" cy="365125"/>
          </a:xfrm>
        </p:spPr>
        <p:txBody>
          <a:bodyPr/>
          <a:lstStyle/>
          <a:p>
            <a:fld id="{CB153E67-300D-4DB7-84D4-F67AF777B035}" type="datetimeFigureOut">
              <a:rPr lang="cs-CZ" smtClean="0"/>
              <a:t>24. 4. 2017</a:t>
            </a:fld>
            <a:endParaRPr lang="cs-CZ"/>
          </a:p>
        </p:txBody>
      </p:sp>
      <p:sp>
        <p:nvSpPr>
          <p:cNvPr id="5" name="Footer Placeholder 4"/>
          <p:cNvSpPr>
            <a:spLocks noGrp="1"/>
          </p:cNvSpPr>
          <p:nvPr>
            <p:ph type="ftr" sz="quarter" idx="11"/>
          </p:nvPr>
        </p:nvSpPr>
        <p:spPr>
          <a:xfrm>
            <a:off x="2182708" y="6272784"/>
            <a:ext cx="6327648" cy="365125"/>
          </a:xfrm>
        </p:spPr>
        <p:txBody>
          <a:bodyPr/>
          <a:lstStyle/>
          <a:p>
            <a:endParaRPr lang="cs-CZ"/>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2DCB53-C417-41EE-A52C-25D0EDC9B2D0}" type="slidenum">
              <a:rPr lang="cs-CZ" smtClean="0"/>
              <a:t>‹#›</a:t>
            </a:fld>
            <a:endParaRPr lang="cs-CZ"/>
          </a:p>
        </p:txBody>
      </p:sp>
    </p:spTree>
    <p:extLst>
      <p:ext uri="{BB962C8B-B14F-4D97-AF65-F5344CB8AC3E}">
        <p14:creationId xmlns:p14="http://schemas.microsoft.com/office/powerpoint/2010/main" val="107564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CB153E67-300D-4DB7-84D4-F67AF777B035}" type="datetimeFigureOut">
              <a:rPr lang="cs-CZ" smtClean="0"/>
              <a:t>24. 4. 2017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415024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CB153E67-300D-4DB7-84D4-F67AF777B035}" type="datetimeFigureOut">
              <a:rPr lang="cs-CZ" smtClean="0"/>
              <a:t>24. 4. 2017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379717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B153E67-300D-4DB7-84D4-F67AF777B035}" type="datetimeFigureOut">
              <a:rPr lang="cs-CZ" smtClean="0"/>
              <a:t>24. 4. 2017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147162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53E67-300D-4DB7-84D4-F67AF777B035}" type="datetimeFigureOut">
              <a:rPr lang="cs-CZ" smtClean="0"/>
              <a:t>24. 4. 2017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211500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B153E67-300D-4DB7-84D4-F67AF777B035}" type="datetimeFigureOut">
              <a:rPr lang="cs-CZ" smtClean="0"/>
              <a:t>24. 4. 2017</a:t>
            </a:fld>
            <a:endParaRPr lang="cs-CZ"/>
          </a:p>
        </p:txBody>
      </p:sp>
      <p:sp>
        <p:nvSpPr>
          <p:cNvPr id="6" name="Footer Placeholder 5"/>
          <p:cNvSpPr>
            <a:spLocks noGrp="1"/>
          </p:cNvSpPr>
          <p:nvPr>
            <p:ph type="ftr" sz="quarter" idx="11"/>
          </p:nvPr>
        </p:nvSpPr>
        <p:spPr/>
        <p:txBody>
          <a:bodyPr/>
          <a:lstStyle/>
          <a:p>
            <a:endParaRPr lang="cs-CZ"/>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412863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B153E67-300D-4DB7-84D4-F67AF777B035}" type="datetimeFigureOut">
              <a:rPr lang="cs-CZ" smtClean="0"/>
              <a:t>24. 4. 2017</a:t>
            </a:fld>
            <a:endParaRPr lang="cs-CZ"/>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2DCB53-C417-41EE-A52C-25D0EDC9B2D0}" type="slidenum">
              <a:rPr lang="cs-CZ" smtClean="0"/>
              <a:t>‹#›</a:t>
            </a:fld>
            <a:endParaRPr lang="cs-CZ"/>
          </a:p>
        </p:txBody>
      </p:sp>
    </p:spTree>
    <p:extLst>
      <p:ext uri="{BB962C8B-B14F-4D97-AF65-F5344CB8AC3E}">
        <p14:creationId xmlns:p14="http://schemas.microsoft.com/office/powerpoint/2010/main" val="1843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B153E67-300D-4DB7-84D4-F67AF777B035}" type="datetimeFigureOut">
              <a:rPr lang="cs-CZ" smtClean="0"/>
              <a:t>24. 4. 2017</a:t>
            </a:fld>
            <a:endParaRPr lang="cs-CZ"/>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cs-CZ"/>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2DCB53-C417-41EE-A52C-25D0EDC9B2D0}" type="slidenum">
              <a:rPr lang="cs-CZ" smtClean="0"/>
              <a:t>‹#›</a:t>
            </a:fld>
            <a:endParaRPr lang="cs-CZ"/>
          </a:p>
        </p:txBody>
      </p:sp>
    </p:spTree>
    <p:extLst>
      <p:ext uri="{BB962C8B-B14F-4D97-AF65-F5344CB8AC3E}">
        <p14:creationId xmlns:p14="http://schemas.microsoft.com/office/powerpoint/2010/main" val="420686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mAYh4nWUkU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
            </a:r>
            <a:br>
              <a:rPr lang="cs-CZ" dirty="0" smtClean="0"/>
            </a:br>
            <a:r>
              <a:rPr lang="cs-CZ" sz="7300" dirty="0" err="1" smtClean="0"/>
              <a:t>Encouraging</a:t>
            </a:r>
            <a:r>
              <a:rPr lang="cs-CZ" sz="7300" dirty="0" smtClean="0"/>
              <a:t> </a:t>
            </a:r>
            <a:r>
              <a:rPr lang="cs-CZ" sz="7300" dirty="0" err="1"/>
              <a:t>C</a:t>
            </a:r>
            <a:r>
              <a:rPr lang="cs-CZ" sz="7300" dirty="0" err="1" smtClean="0"/>
              <a:t>reative</a:t>
            </a:r>
            <a:r>
              <a:rPr lang="cs-CZ" sz="7300" dirty="0" smtClean="0"/>
              <a:t> </a:t>
            </a:r>
            <a:r>
              <a:rPr lang="cs-CZ" sz="7300" dirty="0" err="1"/>
              <a:t>T</a:t>
            </a:r>
            <a:r>
              <a:rPr lang="cs-CZ" sz="7300" dirty="0" err="1" smtClean="0"/>
              <a:t>hinking</a:t>
            </a:r>
            <a:endParaRPr lang="cs-CZ" sz="7300" dirty="0"/>
          </a:p>
        </p:txBody>
      </p:sp>
      <p:sp>
        <p:nvSpPr>
          <p:cNvPr id="3" name="Podnadpis 2"/>
          <p:cNvSpPr>
            <a:spLocks noGrp="1"/>
          </p:cNvSpPr>
          <p:nvPr>
            <p:ph type="subTitle" idx="1"/>
          </p:nvPr>
        </p:nvSpPr>
        <p:spPr/>
        <p:txBody>
          <a:bodyPr/>
          <a:lstStyle/>
          <a:p>
            <a:endParaRPr lang="cs-CZ" dirty="0" smtClean="0"/>
          </a:p>
          <a:p>
            <a:r>
              <a:rPr lang="cs-CZ" dirty="0" smtClean="0"/>
              <a:t>Petra </a:t>
            </a:r>
            <a:r>
              <a:rPr lang="cs-CZ" dirty="0" err="1" smtClean="0"/>
              <a:t>Vallin</a:t>
            </a:r>
            <a:endParaRPr lang="cs-CZ" dirty="0"/>
          </a:p>
        </p:txBody>
      </p:sp>
    </p:spTree>
    <p:extLst>
      <p:ext uri="{BB962C8B-B14F-4D97-AF65-F5344CB8AC3E}">
        <p14:creationId xmlns:p14="http://schemas.microsoft.com/office/powerpoint/2010/main" val="3469980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Task</a:t>
            </a:r>
            <a:r>
              <a:rPr lang="cs-CZ" dirty="0"/>
              <a:t> </a:t>
            </a:r>
            <a:r>
              <a:rPr lang="cs-CZ" dirty="0" smtClean="0"/>
              <a:t>2:</a:t>
            </a:r>
            <a:endParaRPr lang="cs-CZ" dirty="0"/>
          </a:p>
        </p:txBody>
      </p:sp>
      <p:sp>
        <p:nvSpPr>
          <p:cNvPr id="3" name="Zástupný symbol pro obsah 2"/>
          <p:cNvSpPr>
            <a:spLocks noGrp="1"/>
          </p:cNvSpPr>
          <p:nvPr>
            <p:ph idx="1"/>
          </p:nvPr>
        </p:nvSpPr>
        <p:spPr/>
        <p:txBody>
          <a:bodyPr/>
          <a:lstStyle/>
          <a:p>
            <a:pPr marL="0" indent="0">
              <a:buNone/>
            </a:pPr>
            <a:r>
              <a:rPr lang="cs-CZ" dirty="0" smtClean="0"/>
              <a:t>Watch the video and try to answer the following questions:</a:t>
            </a:r>
          </a:p>
          <a:p>
            <a:pPr marL="0" indent="0">
              <a:buNone/>
            </a:pPr>
            <a:r>
              <a:rPr lang="cs-CZ" dirty="0" smtClean="0"/>
              <a:t>1. </a:t>
            </a:r>
            <a:r>
              <a:rPr lang="cs-CZ" dirty="0"/>
              <a:t>W</a:t>
            </a:r>
            <a:r>
              <a:rPr lang="cs-CZ" dirty="0" smtClean="0"/>
              <a:t>rite down why this school belongs among the „creative“ schools. What makes it creative?</a:t>
            </a:r>
            <a:endParaRPr lang="en-GB" dirty="0" smtClean="0"/>
          </a:p>
          <a:p>
            <a:pPr marL="0" indent="0">
              <a:buNone/>
            </a:pPr>
            <a:r>
              <a:rPr lang="cs-CZ" dirty="0" smtClean="0"/>
              <a:t>2. </a:t>
            </a:r>
            <a:r>
              <a:rPr lang="en-GB" dirty="0" smtClean="0"/>
              <a:t>What specific tasks did the pupils do in the videos?</a:t>
            </a:r>
          </a:p>
          <a:p>
            <a:pPr marL="0" indent="0">
              <a:buNone/>
            </a:pPr>
            <a:r>
              <a:rPr lang="cs-CZ" dirty="0" smtClean="0"/>
              <a:t>3. </a:t>
            </a:r>
            <a:r>
              <a:rPr lang="en-GB" dirty="0" smtClean="0"/>
              <a:t>What </a:t>
            </a:r>
            <a:r>
              <a:rPr lang="cs-CZ" dirty="0" smtClean="0"/>
              <a:t>kind of competences did</a:t>
            </a:r>
            <a:r>
              <a:rPr lang="en-GB" dirty="0" smtClean="0"/>
              <a:t> the </a:t>
            </a:r>
            <a:r>
              <a:rPr lang="cs-CZ" dirty="0" smtClean="0"/>
              <a:t>student</a:t>
            </a:r>
            <a:r>
              <a:rPr lang="en-GB" dirty="0" smtClean="0"/>
              <a:t>s learn </a:t>
            </a:r>
            <a:r>
              <a:rPr lang="cs-CZ" dirty="0" smtClean="0"/>
              <a:t>during the filmed activities?</a:t>
            </a:r>
            <a:endParaRPr lang="cs-CZ" dirty="0"/>
          </a:p>
        </p:txBody>
      </p:sp>
    </p:spTree>
    <p:extLst>
      <p:ext uri="{BB962C8B-B14F-4D97-AF65-F5344CB8AC3E}">
        <p14:creationId xmlns:p14="http://schemas.microsoft.com/office/powerpoint/2010/main" val="57041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school</a:t>
            </a:r>
            <a:r>
              <a:rPr lang="cs-CZ" dirty="0" smtClean="0"/>
              <a:t> </a:t>
            </a:r>
            <a:r>
              <a:rPr lang="cs-CZ" dirty="0" err="1" smtClean="0"/>
              <a:t>that</a:t>
            </a:r>
            <a:r>
              <a:rPr lang="cs-CZ" dirty="0" smtClean="0"/>
              <a:t> </a:t>
            </a:r>
            <a:r>
              <a:rPr lang="cs-CZ" dirty="0" err="1" smtClean="0"/>
              <a:t>promotes</a:t>
            </a:r>
            <a:r>
              <a:rPr lang="cs-CZ" dirty="0" smtClean="0"/>
              <a:t> </a:t>
            </a:r>
            <a:r>
              <a:rPr lang="cs-CZ" dirty="0" err="1" smtClean="0"/>
              <a:t>Inquiry-based</a:t>
            </a:r>
            <a:r>
              <a:rPr lang="cs-CZ" dirty="0" smtClean="0"/>
              <a:t> </a:t>
            </a:r>
            <a:r>
              <a:rPr lang="cs-CZ" dirty="0" err="1" smtClean="0"/>
              <a:t>learning</a:t>
            </a:r>
            <a:endParaRPr lang="cs-CZ" dirty="0"/>
          </a:p>
        </p:txBody>
      </p:sp>
      <p:sp>
        <p:nvSpPr>
          <p:cNvPr id="3" name="Zástupný symbol pro obsah 2"/>
          <p:cNvSpPr>
            <a:spLocks noGrp="1"/>
          </p:cNvSpPr>
          <p:nvPr>
            <p:ph idx="1"/>
          </p:nvPr>
        </p:nvSpPr>
        <p:spPr/>
        <p:txBody>
          <a:bodyPr/>
          <a:lstStyle/>
          <a:p>
            <a:r>
              <a:rPr lang="cs-CZ" dirty="0" err="1" smtClean="0"/>
              <a:t>primarily</a:t>
            </a:r>
            <a:r>
              <a:rPr lang="cs-CZ" dirty="0" smtClean="0"/>
              <a:t> </a:t>
            </a:r>
            <a:r>
              <a:rPr lang="en-US" dirty="0" smtClean="0"/>
              <a:t>a </a:t>
            </a:r>
            <a:r>
              <a:rPr lang="en-US" b="1" dirty="0"/>
              <a:t>pedagogical method</a:t>
            </a:r>
            <a:r>
              <a:rPr lang="en-US" dirty="0"/>
              <a:t>, developed during the discovery learning movement of the 1960s as a response to traditional forms of </a:t>
            </a:r>
            <a:r>
              <a:rPr lang="en-US" dirty="0" smtClean="0"/>
              <a:t>instruction</a:t>
            </a:r>
            <a:endParaRPr lang="cs-CZ" dirty="0" smtClean="0"/>
          </a:p>
          <a:p>
            <a:r>
              <a:rPr lang="cs-CZ" dirty="0" smtClean="0"/>
              <a:t>has </a:t>
            </a:r>
            <a:r>
              <a:rPr lang="cs-CZ" dirty="0" err="1" smtClean="0"/>
              <a:t>its</a:t>
            </a:r>
            <a:r>
              <a:rPr lang="cs-CZ" dirty="0" smtClean="0"/>
              <a:t> </a:t>
            </a:r>
            <a:r>
              <a:rPr lang="cs-CZ" dirty="0" err="1" smtClean="0"/>
              <a:t>roots</a:t>
            </a:r>
            <a:r>
              <a:rPr lang="cs-CZ" dirty="0" smtClean="0"/>
              <a:t> in </a:t>
            </a:r>
            <a:r>
              <a:rPr lang="cs-CZ" b="1" dirty="0" err="1" smtClean="0"/>
              <a:t>constructivist</a:t>
            </a:r>
            <a:r>
              <a:rPr lang="cs-CZ" b="1" dirty="0" smtClean="0"/>
              <a:t> </a:t>
            </a:r>
            <a:r>
              <a:rPr lang="cs-CZ" b="1" dirty="0" err="1" smtClean="0"/>
              <a:t>learning</a:t>
            </a:r>
            <a:r>
              <a:rPr lang="cs-CZ" b="1" dirty="0" smtClean="0"/>
              <a:t> </a:t>
            </a:r>
            <a:r>
              <a:rPr lang="cs-CZ" dirty="0" err="1" smtClean="0"/>
              <a:t>theory</a:t>
            </a:r>
            <a:endParaRPr lang="cs-CZ" dirty="0" smtClean="0"/>
          </a:p>
          <a:p>
            <a:r>
              <a:rPr lang="en-US" dirty="0" smtClean="0"/>
              <a:t>starts </a:t>
            </a:r>
            <a:r>
              <a:rPr lang="en-US" dirty="0"/>
              <a:t>by </a:t>
            </a:r>
            <a:r>
              <a:rPr lang="en-US" b="1" dirty="0"/>
              <a:t>posing questions</a:t>
            </a:r>
            <a:r>
              <a:rPr lang="en-US" dirty="0"/>
              <a:t>, problems or </a:t>
            </a:r>
            <a:r>
              <a:rPr lang="en-US" dirty="0" smtClean="0"/>
              <a:t>scenarios</a:t>
            </a:r>
            <a:r>
              <a:rPr lang="cs-CZ" dirty="0" smtClean="0"/>
              <a:t> - </a:t>
            </a:r>
            <a:r>
              <a:rPr lang="en-US" dirty="0" smtClean="0"/>
              <a:t>rather </a:t>
            </a:r>
            <a:r>
              <a:rPr lang="en-US" dirty="0"/>
              <a:t>than simply presenting established </a:t>
            </a:r>
            <a:r>
              <a:rPr lang="en-US" dirty="0" smtClean="0"/>
              <a:t>facts</a:t>
            </a:r>
            <a:endParaRPr lang="cs-CZ" dirty="0" smtClean="0"/>
          </a:p>
          <a:p>
            <a:r>
              <a:rPr lang="cs-CZ" dirty="0" err="1" smtClean="0"/>
              <a:t>students</a:t>
            </a:r>
            <a:r>
              <a:rPr lang="cs-CZ" dirty="0" smtClean="0"/>
              <a:t> </a:t>
            </a:r>
            <a:r>
              <a:rPr lang="cs-CZ" dirty="0" err="1" smtClean="0"/>
              <a:t>have</a:t>
            </a:r>
            <a:r>
              <a:rPr lang="cs-CZ" dirty="0" smtClean="0"/>
              <a:t> role </a:t>
            </a:r>
            <a:r>
              <a:rPr lang="cs-CZ" dirty="0" err="1" smtClean="0"/>
              <a:t>of</a:t>
            </a:r>
            <a:r>
              <a:rPr lang="cs-CZ" dirty="0" smtClean="0"/>
              <a:t> </a:t>
            </a:r>
            <a:r>
              <a:rPr lang="cs-CZ" b="1" dirty="0" smtClean="0"/>
              <a:t>i</a:t>
            </a:r>
            <a:r>
              <a:rPr lang="en-US" b="1" dirty="0" err="1" smtClean="0"/>
              <a:t>nquirers</a:t>
            </a:r>
            <a:r>
              <a:rPr lang="cs-CZ" b="1" dirty="0" smtClean="0"/>
              <a:t> </a:t>
            </a:r>
            <a:r>
              <a:rPr lang="cs-CZ" dirty="0" err="1" smtClean="0"/>
              <a:t>who</a:t>
            </a:r>
            <a:r>
              <a:rPr lang="cs-CZ" dirty="0" smtClean="0"/>
              <a:t> </a:t>
            </a:r>
            <a:r>
              <a:rPr lang="en-US" dirty="0" smtClean="0"/>
              <a:t>will </a:t>
            </a:r>
            <a:r>
              <a:rPr lang="en-US" dirty="0"/>
              <a:t>identify and research issues and questions to develop their knowledge or </a:t>
            </a:r>
            <a:r>
              <a:rPr lang="en-US" dirty="0" smtClean="0"/>
              <a:t>solutions</a:t>
            </a:r>
            <a:endParaRPr lang="cs-CZ" dirty="0" smtClean="0"/>
          </a:p>
          <a:p>
            <a:r>
              <a:rPr lang="cs-CZ" dirty="0" err="1" smtClean="0"/>
              <a:t>should</a:t>
            </a:r>
            <a:r>
              <a:rPr lang="cs-CZ" dirty="0" smtClean="0"/>
              <a:t> </a:t>
            </a:r>
            <a:r>
              <a:rPr lang="cs-CZ" dirty="0" err="1" smtClean="0"/>
              <a:t>enable</a:t>
            </a:r>
            <a:r>
              <a:rPr lang="cs-CZ" dirty="0" smtClean="0"/>
              <a:t> </a:t>
            </a:r>
            <a:r>
              <a:rPr lang="cs-CZ" b="1" dirty="0" err="1" smtClean="0"/>
              <a:t>learning</a:t>
            </a:r>
            <a:r>
              <a:rPr lang="cs-CZ" b="1" dirty="0" smtClean="0"/>
              <a:t> </a:t>
            </a:r>
            <a:r>
              <a:rPr lang="cs-CZ" b="1" dirty="0" err="1" smtClean="0"/>
              <a:t>through</a:t>
            </a:r>
            <a:r>
              <a:rPr lang="cs-CZ" b="1" dirty="0" smtClean="0"/>
              <a:t> </a:t>
            </a:r>
            <a:r>
              <a:rPr lang="cs-CZ" b="1" dirty="0" err="1" smtClean="0"/>
              <a:t>an</a:t>
            </a:r>
            <a:r>
              <a:rPr lang="cs-CZ" b="1" dirty="0" smtClean="0"/>
              <a:t> </a:t>
            </a:r>
            <a:r>
              <a:rPr lang="cs-CZ" b="1" dirty="0" err="1" smtClean="0"/>
              <a:t>experience</a:t>
            </a:r>
            <a:endParaRPr lang="cs-CZ" b="1" dirty="0" smtClean="0"/>
          </a:p>
          <a:p>
            <a:r>
              <a:rPr lang="cs-CZ" dirty="0" err="1" smtClean="0"/>
              <a:t>teacher</a:t>
            </a:r>
            <a:r>
              <a:rPr lang="cs-CZ" dirty="0" smtClean="0"/>
              <a:t> has a role </a:t>
            </a:r>
            <a:r>
              <a:rPr lang="cs-CZ" dirty="0" err="1" smtClean="0"/>
              <a:t>of</a:t>
            </a:r>
            <a:r>
              <a:rPr lang="cs-CZ" dirty="0" smtClean="0"/>
              <a:t> </a:t>
            </a:r>
            <a:r>
              <a:rPr lang="cs-CZ" b="1" dirty="0" err="1" smtClean="0"/>
              <a:t>facilitator</a:t>
            </a:r>
            <a:endParaRPr lang="cs-CZ" b="1" dirty="0" smtClean="0"/>
          </a:p>
          <a:p>
            <a:r>
              <a:rPr lang="cs-CZ" dirty="0" err="1"/>
              <a:t>t</a:t>
            </a:r>
            <a:r>
              <a:rPr lang="cs-CZ" dirty="0" err="1" smtClean="0"/>
              <a:t>eaching</a:t>
            </a:r>
            <a:r>
              <a:rPr lang="cs-CZ" dirty="0" smtClean="0"/>
              <a:t> </a:t>
            </a:r>
            <a:r>
              <a:rPr lang="cs-CZ" dirty="0" err="1" smtClean="0"/>
              <a:t>methods</a:t>
            </a:r>
            <a:r>
              <a:rPr lang="cs-CZ" dirty="0" smtClean="0"/>
              <a:t> are </a:t>
            </a:r>
            <a:r>
              <a:rPr lang="cs-CZ" dirty="0" err="1" smtClean="0"/>
              <a:t>generating</a:t>
            </a:r>
            <a:r>
              <a:rPr lang="cs-CZ" dirty="0" smtClean="0"/>
              <a:t> </a:t>
            </a:r>
            <a:r>
              <a:rPr lang="cs-CZ" dirty="0" err="1" smtClean="0"/>
              <a:t>new</a:t>
            </a:r>
            <a:r>
              <a:rPr lang="cs-CZ" dirty="0" smtClean="0"/>
              <a:t> </a:t>
            </a:r>
            <a:r>
              <a:rPr lang="cs-CZ" dirty="0" err="1" smtClean="0"/>
              <a:t>ideas</a:t>
            </a:r>
            <a:endParaRPr lang="cs-CZ" dirty="0"/>
          </a:p>
        </p:txBody>
      </p:sp>
    </p:spTree>
    <p:extLst>
      <p:ext uri="{BB962C8B-B14F-4D97-AF65-F5344CB8AC3E}">
        <p14:creationId xmlns:p14="http://schemas.microsoft.com/office/powerpoint/2010/main" val="40484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process</a:t>
            </a:r>
            <a:endParaRPr lang="cs-CZ" dirty="0"/>
          </a:p>
        </p:txBody>
      </p:sp>
      <p:sp>
        <p:nvSpPr>
          <p:cNvPr id="3" name="Zástupný symbol pro obsah 2"/>
          <p:cNvSpPr>
            <a:spLocks noGrp="1"/>
          </p:cNvSpPr>
          <p:nvPr>
            <p:ph idx="1"/>
          </p:nvPr>
        </p:nvSpPr>
        <p:spPr/>
        <p:txBody>
          <a:bodyPr/>
          <a:lstStyle/>
          <a:p>
            <a:pPr algn="ctr"/>
            <a:r>
              <a:rPr lang="cs-CZ" dirty="0" smtClean="0"/>
              <a:t>Open – </a:t>
            </a:r>
            <a:r>
              <a:rPr lang="cs-CZ" dirty="0" err="1" smtClean="0"/>
              <a:t>ended</a:t>
            </a:r>
            <a:r>
              <a:rPr lang="cs-CZ" dirty="0" smtClean="0"/>
              <a:t> </a:t>
            </a:r>
            <a:r>
              <a:rPr lang="cs-CZ" dirty="0" err="1" smtClean="0"/>
              <a:t>Questions</a:t>
            </a:r>
            <a:endParaRPr lang="cs-CZ" dirty="0" smtClean="0"/>
          </a:p>
          <a:p>
            <a:pPr algn="ctr"/>
            <a:endParaRPr lang="cs-CZ" dirty="0" smtClean="0"/>
          </a:p>
          <a:p>
            <a:pPr algn="ctr"/>
            <a:r>
              <a:rPr lang="cs-CZ" dirty="0" err="1" smtClean="0"/>
              <a:t>Research</a:t>
            </a:r>
            <a:r>
              <a:rPr lang="cs-CZ" dirty="0" smtClean="0"/>
              <a:t> and </a:t>
            </a:r>
            <a:r>
              <a:rPr lang="cs-CZ" dirty="0" err="1" smtClean="0"/>
              <a:t>Investigate</a:t>
            </a:r>
            <a:endParaRPr lang="cs-CZ" dirty="0" smtClean="0"/>
          </a:p>
          <a:p>
            <a:pPr algn="ctr"/>
            <a:endParaRPr lang="cs-CZ" dirty="0" smtClean="0"/>
          </a:p>
          <a:p>
            <a:pPr algn="ctr"/>
            <a:r>
              <a:rPr lang="cs-CZ" dirty="0" err="1" smtClean="0"/>
              <a:t>Present</a:t>
            </a:r>
            <a:r>
              <a:rPr lang="cs-CZ" dirty="0" smtClean="0"/>
              <a:t> and </a:t>
            </a:r>
            <a:r>
              <a:rPr lang="cs-CZ" dirty="0" err="1" smtClean="0"/>
              <a:t>Discuss</a:t>
            </a:r>
            <a:endParaRPr lang="cs-CZ" dirty="0" smtClean="0"/>
          </a:p>
          <a:p>
            <a:pPr algn="ctr"/>
            <a:endParaRPr lang="cs-CZ" dirty="0" smtClean="0"/>
          </a:p>
          <a:p>
            <a:pPr algn="ctr"/>
            <a:r>
              <a:rPr lang="cs-CZ" dirty="0" err="1" smtClean="0"/>
              <a:t>Reflect</a:t>
            </a:r>
            <a:endParaRPr lang="cs-CZ" dirty="0" smtClean="0"/>
          </a:p>
        </p:txBody>
      </p:sp>
      <p:sp>
        <p:nvSpPr>
          <p:cNvPr id="4" name="Šipka dolů 3"/>
          <p:cNvSpPr/>
          <p:nvPr/>
        </p:nvSpPr>
        <p:spPr>
          <a:xfrm>
            <a:off x="5956173" y="2579751"/>
            <a:ext cx="2857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ů 4"/>
          <p:cNvSpPr/>
          <p:nvPr/>
        </p:nvSpPr>
        <p:spPr>
          <a:xfrm>
            <a:off x="5956173" y="3457575"/>
            <a:ext cx="2857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a:off x="5956173" y="4146804"/>
            <a:ext cx="2857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4216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Students</a:t>
            </a:r>
            <a:r>
              <a:rPr lang="cs-CZ" dirty="0" smtClean="0"/>
              <a:t>‘ </a:t>
            </a:r>
            <a:r>
              <a:rPr lang="cs-CZ" dirty="0" err="1" smtClean="0"/>
              <a:t>collaboration</a:t>
            </a:r>
            <a:r>
              <a:rPr lang="cs-CZ" dirty="0" smtClean="0"/>
              <a:t/>
            </a:r>
            <a:br>
              <a:rPr lang="cs-CZ" dirty="0" smtClean="0"/>
            </a:br>
            <a:endParaRPr lang="cs-CZ" dirty="0"/>
          </a:p>
        </p:txBody>
      </p:sp>
      <p:sp>
        <p:nvSpPr>
          <p:cNvPr id="3" name="Zástupný symbol pro obsah 2"/>
          <p:cNvSpPr>
            <a:spLocks noGrp="1"/>
          </p:cNvSpPr>
          <p:nvPr>
            <p:ph idx="1"/>
          </p:nvPr>
        </p:nvSpPr>
        <p:spPr>
          <a:xfrm>
            <a:off x="1069848" y="1622738"/>
            <a:ext cx="10058400" cy="4549462"/>
          </a:xfrm>
        </p:spPr>
        <p:txBody>
          <a:bodyPr>
            <a:normAutofit/>
          </a:bodyPr>
          <a:lstStyle/>
          <a:p>
            <a:pPr marL="0" indent="0">
              <a:buNone/>
            </a:pPr>
            <a:r>
              <a:rPr lang="en-US" dirty="0"/>
              <a:t>According to Johnson and Johnson, there are five elements of cooperative </a:t>
            </a:r>
            <a:r>
              <a:rPr lang="en-US" dirty="0" smtClean="0"/>
              <a:t>learning</a:t>
            </a:r>
            <a:r>
              <a:rPr lang="cs-CZ" dirty="0" smtClean="0"/>
              <a:t>:</a:t>
            </a:r>
          </a:p>
          <a:p>
            <a:pPr marL="0" indent="0">
              <a:buNone/>
            </a:pPr>
            <a:r>
              <a:rPr lang="cs-CZ" dirty="0" smtClean="0"/>
              <a:t> </a:t>
            </a:r>
          </a:p>
          <a:p>
            <a:r>
              <a:rPr lang="cs-CZ" dirty="0" smtClean="0"/>
              <a:t>1. </a:t>
            </a:r>
            <a:r>
              <a:rPr lang="en-US" dirty="0" smtClean="0"/>
              <a:t>individual accountability</a:t>
            </a:r>
            <a:endParaRPr lang="cs-CZ" dirty="0"/>
          </a:p>
          <a:p>
            <a:r>
              <a:rPr lang="cs-CZ" dirty="0" smtClean="0"/>
              <a:t>2. </a:t>
            </a:r>
            <a:r>
              <a:rPr lang="en-US" dirty="0" smtClean="0"/>
              <a:t>positive interdependence</a:t>
            </a:r>
            <a:endParaRPr lang="cs-CZ" dirty="0" smtClean="0"/>
          </a:p>
          <a:p>
            <a:r>
              <a:rPr lang="cs-CZ" dirty="0" smtClean="0"/>
              <a:t>3. </a:t>
            </a:r>
            <a:r>
              <a:rPr lang="en-US" dirty="0" smtClean="0"/>
              <a:t>face-to-face </a:t>
            </a:r>
            <a:r>
              <a:rPr lang="en-US" dirty="0"/>
              <a:t>promotive </a:t>
            </a:r>
            <a:r>
              <a:rPr lang="en-US" dirty="0" smtClean="0"/>
              <a:t>interaction</a:t>
            </a:r>
            <a:endParaRPr lang="cs-CZ" dirty="0" smtClean="0"/>
          </a:p>
          <a:p>
            <a:r>
              <a:rPr lang="cs-CZ" dirty="0" smtClean="0"/>
              <a:t>4. g</a:t>
            </a:r>
            <a:r>
              <a:rPr lang="en-US" dirty="0" err="1" smtClean="0"/>
              <a:t>roup</a:t>
            </a:r>
            <a:r>
              <a:rPr lang="en-US" dirty="0" smtClean="0"/>
              <a:t> processing</a:t>
            </a:r>
            <a:endParaRPr lang="cs-CZ" dirty="0" smtClean="0"/>
          </a:p>
          <a:p>
            <a:r>
              <a:rPr lang="cs-CZ" dirty="0" smtClean="0"/>
              <a:t>5. i</a:t>
            </a:r>
            <a:r>
              <a:rPr lang="en-US" dirty="0" err="1" smtClean="0"/>
              <a:t>nterpersonal</a:t>
            </a:r>
            <a:r>
              <a:rPr lang="en-US" dirty="0" smtClean="0"/>
              <a:t> </a:t>
            </a:r>
            <a:r>
              <a:rPr lang="en-US" dirty="0"/>
              <a:t>and </a:t>
            </a:r>
            <a:r>
              <a:rPr lang="cs-CZ" dirty="0" smtClean="0"/>
              <a:t>s</a:t>
            </a:r>
            <a:r>
              <a:rPr lang="en-US" dirty="0" smtClean="0"/>
              <a:t>mall </a:t>
            </a:r>
            <a:r>
              <a:rPr lang="en-US" dirty="0"/>
              <a:t>group </a:t>
            </a:r>
            <a:r>
              <a:rPr lang="en-US" dirty="0" smtClean="0"/>
              <a:t>skills</a:t>
            </a:r>
            <a:endParaRPr lang="cs-CZ" dirty="0"/>
          </a:p>
        </p:txBody>
      </p:sp>
    </p:spTree>
    <p:extLst>
      <p:ext uri="{BB962C8B-B14F-4D97-AF65-F5344CB8AC3E}">
        <p14:creationId xmlns:p14="http://schemas.microsoft.com/office/powerpoint/2010/main" val="37352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 </a:t>
            </a:r>
            <a:r>
              <a:rPr lang="cs-CZ" dirty="0" err="1" smtClean="0"/>
              <a:t>pillars</a:t>
            </a:r>
            <a:r>
              <a:rPr lang="cs-CZ" dirty="0" smtClean="0"/>
              <a:t> </a:t>
            </a:r>
            <a:r>
              <a:rPr lang="cs-CZ" dirty="0" err="1" smtClean="0"/>
              <a:t>of</a:t>
            </a:r>
            <a:r>
              <a:rPr lang="cs-CZ" dirty="0" smtClean="0"/>
              <a:t> </a:t>
            </a:r>
            <a:r>
              <a:rPr lang="cs-CZ" dirty="0" err="1" smtClean="0"/>
              <a:t>cooperative</a:t>
            </a:r>
            <a:r>
              <a:rPr lang="cs-CZ" dirty="0" smtClean="0"/>
              <a:t> </a:t>
            </a:r>
            <a:r>
              <a:rPr lang="cs-CZ" dirty="0" err="1" smtClean="0"/>
              <a:t>learning</a:t>
            </a:r>
            <a:endParaRPr lang="cs-CZ" dirty="0"/>
          </a:p>
        </p:txBody>
      </p:sp>
      <p:sp>
        <p:nvSpPr>
          <p:cNvPr id="3" name="Zástupný symbol pro obsah 2"/>
          <p:cNvSpPr>
            <a:spLocks noGrp="1"/>
          </p:cNvSpPr>
          <p:nvPr>
            <p:ph idx="1"/>
          </p:nvPr>
        </p:nvSpPr>
        <p:spPr/>
        <p:txBody>
          <a:bodyPr>
            <a:normAutofit fontScale="85000" lnSpcReduction="10000"/>
          </a:bodyPr>
          <a:lstStyle/>
          <a:p>
            <a:pPr marL="457200" indent="-457200">
              <a:buAutoNum type="arabicPeriod"/>
            </a:pPr>
            <a:r>
              <a:rPr lang="en-US" b="1" dirty="0" smtClean="0"/>
              <a:t>Positive </a:t>
            </a:r>
            <a:r>
              <a:rPr lang="en-US" b="1" dirty="0"/>
              <a:t>interdependence </a:t>
            </a:r>
            <a:r>
              <a:rPr lang="en-US" dirty="0"/>
              <a:t>refers to the 'feel' of each other. Students feel that they cannot work without the absence or one or more group members. </a:t>
            </a:r>
            <a:endParaRPr lang="cs-CZ" dirty="0" smtClean="0"/>
          </a:p>
          <a:p>
            <a:pPr marL="457200" indent="-457200">
              <a:buAutoNum type="arabicPeriod"/>
            </a:pPr>
            <a:r>
              <a:rPr lang="en-US" b="1" dirty="0" smtClean="0"/>
              <a:t>Individual </a:t>
            </a:r>
            <a:r>
              <a:rPr lang="en-US" b="1" dirty="0"/>
              <a:t>accountability </a:t>
            </a:r>
            <a:r>
              <a:rPr lang="en-US" dirty="0"/>
              <a:t>refers to specific and group assessment that results in the skills and outcomes of each student and a whole group. </a:t>
            </a:r>
            <a:endParaRPr lang="cs-CZ" dirty="0"/>
          </a:p>
          <a:p>
            <a:pPr marL="457200" indent="-457200">
              <a:buAutoNum type="arabicPeriod"/>
            </a:pPr>
            <a:r>
              <a:rPr lang="cs-CZ" b="1" dirty="0" smtClean="0"/>
              <a:t>F</a:t>
            </a:r>
            <a:r>
              <a:rPr lang="en-US" b="1" dirty="0" smtClean="0"/>
              <a:t>ace-to-face </a:t>
            </a:r>
            <a:r>
              <a:rPr lang="en-US" b="1" dirty="0"/>
              <a:t>interaction </a:t>
            </a:r>
            <a:r>
              <a:rPr lang="en-US" dirty="0"/>
              <a:t>encourages the students of a group by sharing and helping each other on specific topics. There can be one or more students of a group who don't have a good idea about some specific topic. But there can be a third student who is master of that topic. </a:t>
            </a:r>
            <a:endParaRPr lang="cs-CZ" dirty="0"/>
          </a:p>
          <a:p>
            <a:pPr marL="457200" indent="-457200">
              <a:buAutoNum type="arabicPeriod"/>
            </a:pPr>
            <a:r>
              <a:rPr lang="en-US" b="1" dirty="0" smtClean="0"/>
              <a:t>Interpersonal </a:t>
            </a:r>
            <a:r>
              <a:rPr lang="en-US" b="1" dirty="0"/>
              <a:t>and small group skills </a:t>
            </a:r>
            <a:r>
              <a:rPr lang="en-US" dirty="0"/>
              <a:t>refer to the social skills that each and every student of the group should have. It is necessary in order to have true and long term success of the group. </a:t>
            </a:r>
            <a:endParaRPr lang="cs-CZ" dirty="0"/>
          </a:p>
          <a:p>
            <a:pPr marL="457200" indent="-457200">
              <a:buAutoNum type="arabicPeriod"/>
            </a:pPr>
            <a:r>
              <a:rPr lang="en-US" b="1" dirty="0" smtClean="0"/>
              <a:t>Group </a:t>
            </a:r>
            <a:r>
              <a:rPr lang="cs-CZ" b="1" dirty="0" smtClean="0"/>
              <a:t>reflection </a:t>
            </a:r>
            <a:r>
              <a:rPr lang="en-US" dirty="0" smtClean="0"/>
              <a:t>refers </a:t>
            </a:r>
            <a:r>
              <a:rPr lang="en-US" dirty="0"/>
              <a:t>to the assessment and remarking of the capabilities and actions of each group. For example, instructor can take three or four students from a group and can make an outline of what had made the group successful. Furthermore, the instructor can tell what points and factors can make the group even more successful in future</a:t>
            </a:r>
            <a:r>
              <a:rPr lang="en-US" dirty="0" smtClean="0"/>
              <a:t>.</a:t>
            </a:r>
            <a:endParaRPr lang="cs-CZ" dirty="0" smtClean="0"/>
          </a:p>
          <a:p>
            <a:pPr marL="0" indent="0">
              <a:buNone/>
            </a:pPr>
            <a:r>
              <a:rPr lang="cs-CZ" dirty="0" smtClean="0"/>
              <a:t>(http</a:t>
            </a:r>
            <a:r>
              <a:rPr lang="cs-CZ" dirty="0"/>
              <a:t>://www.teach-nology.com/currenttrends/cooperative_learning/johnson_and_johnson</a:t>
            </a:r>
            <a:r>
              <a:rPr lang="cs-CZ" dirty="0" smtClean="0"/>
              <a:t>/)</a:t>
            </a:r>
            <a:endParaRPr lang="cs-CZ" dirty="0"/>
          </a:p>
          <a:p>
            <a:endParaRPr lang="cs-CZ" dirty="0"/>
          </a:p>
        </p:txBody>
      </p:sp>
    </p:spTree>
    <p:extLst>
      <p:ext uri="{BB962C8B-B14F-4D97-AF65-F5344CB8AC3E}">
        <p14:creationId xmlns:p14="http://schemas.microsoft.com/office/powerpoint/2010/main" val="174169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Examples of collaborative tasks</a:t>
            </a:r>
            <a:endParaRPr lang="cs-CZ" dirty="0"/>
          </a:p>
        </p:txBody>
      </p:sp>
      <p:sp>
        <p:nvSpPr>
          <p:cNvPr id="3" name="Content Placeholder 2"/>
          <p:cNvSpPr>
            <a:spLocks noGrp="1"/>
          </p:cNvSpPr>
          <p:nvPr>
            <p:ph idx="1"/>
          </p:nvPr>
        </p:nvSpPr>
        <p:spPr/>
        <p:txBody>
          <a:bodyPr/>
          <a:lstStyle/>
          <a:p>
            <a:r>
              <a:rPr lang="cs-CZ" dirty="0"/>
              <a:t>p</a:t>
            </a:r>
            <a:r>
              <a:rPr lang="cs-CZ" dirty="0" smtClean="0"/>
              <a:t>oster assignment</a:t>
            </a:r>
          </a:p>
          <a:p>
            <a:r>
              <a:rPr lang="cs-CZ" dirty="0"/>
              <a:t>j</a:t>
            </a:r>
            <a:r>
              <a:rPr lang="cs-CZ" dirty="0" smtClean="0"/>
              <a:t>igsaw reading (RWCT methods)</a:t>
            </a:r>
            <a:endParaRPr lang="cs-CZ" dirty="0"/>
          </a:p>
        </p:txBody>
      </p:sp>
    </p:spTree>
    <p:extLst>
      <p:ext uri="{BB962C8B-B14F-4D97-AF65-F5344CB8AC3E}">
        <p14:creationId xmlns:p14="http://schemas.microsoft.com/office/powerpoint/2010/main" val="1577792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algn="ctr"/>
            <a:endParaRPr lang="cs-CZ" dirty="0" smtClean="0"/>
          </a:p>
          <a:p>
            <a:pPr algn="ctr"/>
            <a:endParaRPr lang="cs-CZ" dirty="0"/>
          </a:p>
          <a:p>
            <a:pPr algn="ctr"/>
            <a:endParaRPr lang="cs-CZ" smtClean="0"/>
          </a:p>
          <a:p>
            <a:pPr marL="0" indent="0" algn="ctr">
              <a:buNone/>
            </a:pPr>
            <a:r>
              <a:rPr lang="cs-CZ" smtClean="0"/>
              <a:t>petra.koukal@gmail.com</a:t>
            </a:r>
            <a:endParaRPr lang="cs-CZ" dirty="0"/>
          </a:p>
        </p:txBody>
      </p:sp>
    </p:spTree>
    <p:extLst>
      <p:ext uri="{BB962C8B-B14F-4D97-AF65-F5344CB8AC3E}">
        <p14:creationId xmlns:p14="http://schemas.microsoft.com/office/powerpoint/2010/main" val="278655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Task</a:t>
            </a:r>
            <a:r>
              <a:rPr lang="cs-CZ" dirty="0" smtClean="0"/>
              <a:t> 1:</a:t>
            </a:r>
            <a:endParaRPr lang="cs-CZ" dirty="0"/>
          </a:p>
        </p:txBody>
      </p:sp>
      <p:sp>
        <p:nvSpPr>
          <p:cNvPr id="3" name="Zástupný symbol pro obsah 2"/>
          <p:cNvSpPr>
            <a:spLocks noGrp="1"/>
          </p:cNvSpPr>
          <p:nvPr>
            <p:ph idx="1"/>
          </p:nvPr>
        </p:nvSpPr>
        <p:spPr/>
        <p:txBody>
          <a:bodyPr/>
          <a:lstStyle/>
          <a:p>
            <a:pPr marL="0" indent="0">
              <a:buNone/>
            </a:pPr>
            <a:r>
              <a:rPr lang="cs-CZ" dirty="0" err="1" smtClean="0"/>
              <a:t>Take</a:t>
            </a:r>
            <a:r>
              <a:rPr lang="cs-CZ" dirty="0" smtClean="0"/>
              <a:t> a </a:t>
            </a:r>
            <a:r>
              <a:rPr lang="cs-CZ" dirty="0" err="1" smtClean="0"/>
              <a:t>small</a:t>
            </a:r>
            <a:r>
              <a:rPr lang="cs-CZ" dirty="0" smtClean="0"/>
              <a:t> </a:t>
            </a:r>
            <a:r>
              <a:rPr lang="cs-CZ" dirty="0" err="1" smtClean="0"/>
              <a:t>piece</a:t>
            </a:r>
            <a:r>
              <a:rPr lang="cs-CZ" dirty="0" smtClean="0"/>
              <a:t> </a:t>
            </a:r>
            <a:r>
              <a:rPr lang="cs-CZ" dirty="0" err="1" smtClean="0"/>
              <a:t>of</a:t>
            </a:r>
            <a:r>
              <a:rPr lang="cs-CZ" dirty="0" smtClean="0"/>
              <a:t> </a:t>
            </a:r>
            <a:r>
              <a:rPr lang="cs-CZ" dirty="0" err="1" smtClean="0"/>
              <a:t>paper</a:t>
            </a:r>
            <a:r>
              <a:rPr lang="cs-CZ" dirty="0" smtClean="0"/>
              <a:t> and </a:t>
            </a:r>
            <a:r>
              <a:rPr lang="cs-CZ" dirty="0" err="1" smtClean="0"/>
              <a:t>write</a:t>
            </a:r>
            <a:r>
              <a:rPr lang="cs-CZ" dirty="0" smtClean="0"/>
              <a:t> </a:t>
            </a:r>
            <a:r>
              <a:rPr lang="cs-CZ" dirty="0" err="1" smtClean="0"/>
              <a:t>answers</a:t>
            </a:r>
            <a:r>
              <a:rPr lang="cs-CZ" dirty="0" smtClean="0"/>
              <a:t> to </a:t>
            </a:r>
            <a:r>
              <a:rPr lang="cs-CZ" dirty="0" err="1" smtClean="0"/>
              <a:t>the</a:t>
            </a:r>
            <a:r>
              <a:rPr lang="cs-CZ" dirty="0" smtClean="0"/>
              <a:t> </a:t>
            </a:r>
            <a:r>
              <a:rPr lang="cs-CZ" dirty="0" err="1" smtClean="0"/>
              <a:t>following</a:t>
            </a:r>
            <a:r>
              <a:rPr lang="cs-CZ" dirty="0" smtClean="0"/>
              <a:t> </a:t>
            </a:r>
            <a:r>
              <a:rPr lang="cs-CZ" dirty="0" err="1" smtClean="0"/>
              <a:t>questions</a:t>
            </a:r>
            <a:r>
              <a:rPr lang="cs-CZ" dirty="0" smtClean="0"/>
              <a:t>:</a:t>
            </a:r>
          </a:p>
          <a:p>
            <a:endParaRPr lang="cs-CZ" dirty="0"/>
          </a:p>
          <a:p>
            <a:pPr marL="0" indent="0">
              <a:buNone/>
            </a:pPr>
            <a:r>
              <a:rPr lang="cs-CZ" dirty="0" smtClean="0"/>
              <a:t>1. </a:t>
            </a:r>
            <a:r>
              <a:rPr lang="cs-CZ" dirty="0" err="1" smtClean="0"/>
              <a:t>What</a:t>
            </a:r>
            <a:r>
              <a:rPr lang="cs-CZ" dirty="0" smtClean="0"/>
              <a:t> </a:t>
            </a:r>
            <a:r>
              <a:rPr lang="cs-CZ" dirty="0" err="1" smtClean="0"/>
              <a:t>does</a:t>
            </a:r>
            <a:r>
              <a:rPr lang="cs-CZ" dirty="0" smtClean="0"/>
              <a:t> </a:t>
            </a:r>
            <a:r>
              <a:rPr lang="cs-CZ" dirty="0" err="1" smtClean="0"/>
              <a:t>creativity</a:t>
            </a:r>
            <a:r>
              <a:rPr lang="cs-CZ" dirty="0" smtClean="0"/>
              <a:t> </a:t>
            </a:r>
            <a:r>
              <a:rPr lang="cs-CZ" dirty="0" err="1" smtClean="0"/>
              <a:t>mean</a:t>
            </a:r>
            <a:r>
              <a:rPr lang="cs-CZ" dirty="0" smtClean="0"/>
              <a:t> to </a:t>
            </a:r>
            <a:r>
              <a:rPr lang="cs-CZ" dirty="0" err="1" smtClean="0"/>
              <a:t>me</a:t>
            </a:r>
            <a:r>
              <a:rPr lang="cs-CZ" dirty="0" smtClean="0"/>
              <a:t>?</a:t>
            </a:r>
          </a:p>
          <a:p>
            <a:pPr marL="0" indent="0">
              <a:buNone/>
            </a:pPr>
            <a:r>
              <a:rPr lang="cs-CZ" dirty="0" smtClean="0"/>
              <a:t>2. </a:t>
            </a:r>
            <a:r>
              <a:rPr lang="cs-CZ" dirty="0" err="1" smtClean="0"/>
              <a:t>Why</a:t>
            </a:r>
            <a:r>
              <a:rPr lang="cs-CZ" dirty="0" smtClean="0"/>
              <a:t> </a:t>
            </a:r>
            <a:r>
              <a:rPr lang="cs-CZ" dirty="0" err="1" smtClean="0"/>
              <a:t>is</a:t>
            </a:r>
            <a:r>
              <a:rPr lang="cs-CZ" dirty="0" smtClean="0"/>
              <a:t> </a:t>
            </a:r>
            <a:r>
              <a:rPr lang="cs-CZ" dirty="0" err="1" smtClean="0"/>
              <a:t>it</a:t>
            </a:r>
            <a:r>
              <a:rPr lang="cs-CZ" dirty="0" smtClean="0"/>
              <a:t> </a:t>
            </a:r>
            <a:r>
              <a:rPr lang="cs-CZ" dirty="0" err="1" smtClean="0"/>
              <a:t>important</a:t>
            </a:r>
            <a:r>
              <a:rPr lang="cs-CZ" dirty="0" smtClean="0"/>
              <a:t>?</a:t>
            </a:r>
          </a:p>
        </p:txBody>
      </p:sp>
    </p:spTree>
    <p:extLst>
      <p:ext uri="{BB962C8B-B14F-4D97-AF65-F5344CB8AC3E}">
        <p14:creationId xmlns:p14="http://schemas.microsoft.com/office/powerpoint/2010/main" val="4020770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creativity</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smtClean="0">
                <a:effectLst/>
              </a:rPr>
              <a:t>„</a:t>
            </a:r>
            <a:r>
              <a:rPr lang="en-US" dirty="0" smtClean="0">
                <a:effectLst/>
              </a:rPr>
              <a:t>Creativity is the act of </a:t>
            </a:r>
            <a:r>
              <a:rPr lang="en-US" b="1" dirty="0" smtClean="0">
                <a:effectLst/>
              </a:rPr>
              <a:t>turning new and imaginative ideas into reality</a:t>
            </a:r>
            <a:r>
              <a:rPr lang="en-US" dirty="0" smtClean="0">
                <a:effectLst/>
              </a:rPr>
              <a:t>. Creativity is </a:t>
            </a:r>
            <a:r>
              <a:rPr lang="en-US" dirty="0" err="1" smtClean="0">
                <a:effectLst/>
              </a:rPr>
              <a:t>characterised</a:t>
            </a:r>
            <a:r>
              <a:rPr lang="en-US" dirty="0" smtClean="0">
                <a:effectLst/>
              </a:rPr>
              <a:t> by the ability to perceive the world in new ways, to find hidden patterns, to make connections between seemingly unrelated phenomena, and to generate solutions. Creativity involves two processes: </a:t>
            </a:r>
            <a:r>
              <a:rPr lang="en-US" b="1" dirty="0" smtClean="0">
                <a:effectLst/>
              </a:rPr>
              <a:t>thinking, then producing</a:t>
            </a:r>
            <a:r>
              <a:rPr lang="en-US" dirty="0" smtClean="0">
                <a:effectLst/>
              </a:rPr>
              <a:t>. If you have ideas but don’t act on them, you are imaginative but not creative.</a:t>
            </a:r>
            <a:r>
              <a:rPr lang="cs-CZ" dirty="0" smtClean="0">
                <a:effectLst/>
              </a:rPr>
              <a:t>“ </a:t>
            </a:r>
          </a:p>
          <a:p>
            <a:pPr marL="0" indent="0">
              <a:buNone/>
            </a:pPr>
            <a:r>
              <a:rPr lang="cs-CZ" sz="1800" dirty="0" smtClean="0">
                <a:effectLst/>
              </a:rPr>
              <a:t>http://www.creativityatwork.com/2014/02/17/what-is-creativity/</a:t>
            </a:r>
            <a:endParaRPr lang="cs-CZ" sz="1800" dirty="0"/>
          </a:p>
        </p:txBody>
      </p:sp>
    </p:spTree>
    <p:extLst>
      <p:ext uri="{BB962C8B-B14F-4D97-AF65-F5344CB8AC3E}">
        <p14:creationId xmlns:p14="http://schemas.microsoft.com/office/powerpoint/2010/main" val="51340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Creativity</a:t>
            </a:r>
            <a:r>
              <a:rPr lang="cs-CZ" dirty="0" smtClean="0"/>
              <a:t> </a:t>
            </a:r>
            <a:r>
              <a:rPr lang="cs-CZ" dirty="0" err="1" smtClean="0"/>
              <a:t>tests</a:t>
            </a:r>
            <a:endParaRPr lang="cs-CZ" dirty="0"/>
          </a:p>
        </p:txBody>
      </p:sp>
      <p:sp>
        <p:nvSpPr>
          <p:cNvPr id="3" name="Zástupný symbol pro obsah 2"/>
          <p:cNvSpPr>
            <a:spLocks noGrp="1"/>
          </p:cNvSpPr>
          <p:nvPr>
            <p:ph idx="1"/>
          </p:nvPr>
        </p:nvSpPr>
        <p:spPr>
          <a:xfrm>
            <a:off x="1069848" y="1751527"/>
            <a:ext cx="10058400" cy="4420673"/>
          </a:xfrm>
        </p:spPr>
        <p:txBody>
          <a:bodyPr>
            <a:normAutofit lnSpcReduction="10000"/>
          </a:bodyPr>
          <a:lstStyle/>
          <a:p>
            <a:pPr marL="0" indent="0">
              <a:buNone/>
            </a:pPr>
            <a:r>
              <a:rPr lang="en-US" b="1" dirty="0"/>
              <a:t>1. Alternative Uses</a:t>
            </a:r>
          </a:p>
          <a:p>
            <a:pPr marL="0" indent="0">
              <a:buNone/>
            </a:pPr>
            <a:r>
              <a:rPr lang="en-US" dirty="0"/>
              <a:t>Developed by J.P. Guilford in 1967, the Alternative Uses Test stretches your creativity by giving you two minutes to think of as many uses as possible for an everyday object like a chair, coffee mug, or brick. Here’s a sample brainstorm for “paper clip” uses:</a:t>
            </a:r>
          </a:p>
          <a:p>
            <a:r>
              <a:rPr lang="en-US" dirty="0"/>
              <a:t>Hold papers together</a:t>
            </a:r>
          </a:p>
          <a:p>
            <a:r>
              <a:rPr lang="en-US" dirty="0"/>
              <a:t>Cufflinks</a:t>
            </a:r>
          </a:p>
          <a:p>
            <a:r>
              <a:rPr lang="en-US" dirty="0"/>
              <a:t>Earrings</a:t>
            </a:r>
          </a:p>
          <a:p>
            <a:r>
              <a:rPr lang="en-US" dirty="0"/>
              <a:t>Imitation mini-trombone</a:t>
            </a:r>
          </a:p>
          <a:p>
            <a:r>
              <a:rPr lang="en-US" dirty="0"/>
              <a:t>Thing you use to push that emergency restart button on your router</a:t>
            </a:r>
          </a:p>
          <a:p>
            <a:r>
              <a:rPr lang="en-US" dirty="0"/>
              <a:t>Keeping headphones from getting tangled up</a:t>
            </a:r>
          </a:p>
          <a:p>
            <a:r>
              <a:rPr lang="en-US" dirty="0"/>
              <a:t>Bookmark</a:t>
            </a:r>
          </a:p>
          <a:p>
            <a:endParaRPr lang="cs-CZ" dirty="0"/>
          </a:p>
        </p:txBody>
      </p:sp>
    </p:spTree>
    <p:extLst>
      <p:ext uri="{BB962C8B-B14F-4D97-AF65-F5344CB8AC3E}">
        <p14:creationId xmlns:p14="http://schemas.microsoft.com/office/powerpoint/2010/main" val="163864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indent="0">
              <a:buNone/>
            </a:pPr>
            <a:r>
              <a:rPr lang="en-US" dirty="0"/>
              <a:t>The test </a:t>
            </a:r>
            <a:r>
              <a:rPr lang="en-US" dirty="0" smtClean="0"/>
              <a:t>measures</a:t>
            </a:r>
            <a:r>
              <a:rPr lang="en-US" i="1" dirty="0" smtClean="0"/>
              <a:t> </a:t>
            </a:r>
            <a:r>
              <a:rPr lang="en-US" i="1" dirty="0"/>
              <a:t>thinking</a:t>
            </a:r>
            <a:r>
              <a:rPr lang="en-US" dirty="0"/>
              <a:t> across four sub-categories:</a:t>
            </a:r>
          </a:p>
          <a:p>
            <a:r>
              <a:rPr lang="en-US" b="1" dirty="0"/>
              <a:t>Fluency </a:t>
            </a:r>
            <a:r>
              <a:rPr lang="en-US" dirty="0"/>
              <a:t>– how many uses you can come up with</a:t>
            </a:r>
          </a:p>
          <a:p>
            <a:r>
              <a:rPr lang="en-US" b="1" dirty="0"/>
              <a:t>Originality</a:t>
            </a:r>
            <a:r>
              <a:rPr lang="en-US" dirty="0"/>
              <a:t> – how uncommon those uses are (e.g. “router restarter” is more uncommon than “holding papers together”)</a:t>
            </a:r>
          </a:p>
          <a:p>
            <a:r>
              <a:rPr lang="en-US" b="1" dirty="0"/>
              <a:t>Flexibility</a:t>
            </a:r>
            <a:r>
              <a:rPr lang="en-US" dirty="0"/>
              <a:t> – how many areas your answers cover (e.g. cufflinks and earrings are both </a:t>
            </a:r>
            <a:r>
              <a:rPr lang="en-US" dirty="0" smtClean="0"/>
              <a:t>accessories)</a:t>
            </a:r>
            <a:endParaRPr lang="en-US" dirty="0"/>
          </a:p>
          <a:p>
            <a:r>
              <a:rPr lang="en-US" b="1" dirty="0"/>
              <a:t>Elaboration</a:t>
            </a:r>
            <a:r>
              <a:rPr lang="en-US" dirty="0"/>
              <a:t> – level of detail in responses; “keeping headphones from getting tangled up” would be worth more than “bookmark”</a:t>
            </a:r>
          </a:p>
          <a:p>
            <a:r>
              <a:rPr lang="en-US" b="1" i="1" dirty="0"/>
              <a:t>Try it yourself: </a:t>
            </a:r>
            <a:r>
              <a:rPr lang="en-US" dirty="0"/>
              <a:t>How many uses can you think of for a spoon? You have two minutes… Go!</a:t>
            </a:r>
          </a:p>
          <a:p>
            <a:endParaRPr lang="cs-CZ" dirty="0"/>
          </a:p>
        </p:txBody>
      </p:sp>
    </p:spTree>
    <p:extLst>
      <p:ext uri="{BB962C8B-B14F-4D97-AF65-F5344CB8AC3E}">
        <p14:creationId xmlns:p14="http://schemas.microsoft.com/office/powerpoint/2010/main" val="11625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429768"/>
          </a:xfrm>
        </p:spPr>
        <p:txBody>
          <a:bodyPr>
            <a:normAutofit fontScale="90000"/>
          </a:bodyPr>
          <a:lstStyle/>
          <a:p>
            <a:endParaRPr lang="cs-CZ" dirty="0"/>
          </a:p>
        </p:txBody>
      </p:sp>
      <p:sp>
        <p:nvSpPr>
          <p:cNvPr id="3" name="Zástupný symbol pro obsah 2"/>
          <p:cNvSpPr>
            <a:spLocks noGrp="1"/>
          </p:cNvSpPr>
          <p:nvPr>
            <p:ph idx="1"/>
          </p:nvPr>
        </p:nvSpPr>
        <p:spPr>
          <a:xfrm>
            <a:off x="1069848" y="1348676"/>
            <a:ext cx="10058400" cy="4050792"/>
          </a:xfrm>
        </p:spPr>
        <p:txBody>
          <a:bodyPr/>
          <a:lstStyle/>
          <a:p>
            <a:pPr marL="0" indent="0">
              <a:buNone/>
            </a:pPr>
            <a:r>
              <a:rPr lang="en-US" b="1" dirty="0"/>
              <a:t>2. Incomplete Figure</a:t>
            </a:r>
          </a:p>
          <a:p>
            <a:r>
              <a:rPr lang="en-US" dirty="0"/>
              <a:t>Developed in the ’60s by psychologist Ellis Paul Torrance, the Torrance Test of Creative Thinking (TTCT) sought to identify a creativity-oriented alternative to IQ testing. One of the most iconic elements of the TTCT was the Incomplete Figure </a:t>
            </a:r>
            <a:r>
              <a:rPr lang="en-US" dirty="0" smtClean="0"/>
              <a:t>test. </a:t>
            </a:r>
            <a:r>
              <a:rPr lang="en-US" dirty="0"/>
              <a:t>You’re given a shape like the below, and then asked to complete the image. </a:t>
            </a:r>
            <a:endParaRPr lang="cs-CZ" dirty="0" smtClean="0"/>
          </a:p>
          <a:p>
            <a:endParaRPr lang="cs-CZ" dirty="0"/>
          </a:p>
          <a:p>
            <a:endParaRPr lang="en-US" dirty="0"/>
          </a:p>
          <a:p>
            <a:pPr marL="0" indent="0">
              <a:buNone/>
            </a:pPr>
            <a:r>
              <a:rPr lang="cs-CZ" dirty="0" smtClean="0"/>
              <a:t> </a:t>
            </a:r>
            <a:endParaRPr lang="cs-CZ" dirty="0"/>
          </a:p>
        </p:txBody>
      </p:sp>
      <p:pic>
        <p:nvPicPr>
          <p:cNvPr id="9"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948" y="3230244"/>
            <a:ext cx="5156200" cy="2603500"/>
          </a:xfrm>
          <a:prstGeom prst="rect">
            <a:avLst/>
          </a:prstGeom>
        </p:spPr>
      </p:pic>
    </p:spTree>
    <p:extLst>
      <p:ext uri="{BB962C8B-B14F-4D97-AF65-F5344CB8AC3E}">
        <p14:creationId xmlns:p14="http://schemas.microsoft.com/office/powerpoint/2010/main" val="877664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1026" name="Picture 2" descr="http://theinspirationroom.com/daily/experience/2009/7/panamericana_circl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9848" y="309091"/>
            <a:ext cx="9774163" cy="645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2050" name="Picture 2" descr="Image result for test kreativ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9248" y="197267"/>
            <a:ext cx="4634593" cy="666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71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https://www.edutopia.org/practice/inquiry-based-learning-teacher-guided-student-driven</a:t>
            </a:r>
          </a:p>
        </p:txBody>
      </p:sp>
      <p:sp>
        <p:nvSpPr>
          <p:cNvPr id="3" name="Zástupný symbol pro obsah 2"/>
          <p:cNvSpPr>
            <a:spLocks noGrp="1"/>
          </p:cNvSpPr>
          <p:nvPr>
            <p:ph idx="1"/>
          </p:nvPr>
        </p:nvSpPr>
        <p:spPr/>
        <p:txBody>
          <a:bodyPr/>
          <a:lstStyle/>
          <a:p>
            <a:endParaRPr lang="cs-CZ" dirty="0"/>
          </a:p>
        </p:txBody>
      </p:sp>
      <p:pic>
        <p:nvPicPr>
          <p:cNvPr id="4" name="mAYh4nWUkU0"/>
          <p:cNvPicPr>
            <a:picLocks noRot="1" noChangeAspect="1"/>
          </p:cNvPicPr>
          <p:nvPr>
            <a:videoFile r:link="rId1"/>
          </p:nvPr>
        </p:nvPicPr>
        <p:blipFill>
          <a:blip r:embed="rId3"/>
          <a:stretch>
            <a:fillRect/>
          </a:stretch>
        </p:blipFill>
        <p:spPr>
          <a:xfrm>
            <a:off x="1965277" y="2084832"/>
            <a:ext cx="7140054" cy="4016280"/>
          </a:xfrm>
          <a:prstGeom prst="rect">
            <a:avLst/>
          </a:prstGeom>
        </p:spPr>
      </p:pic>
    </p:spTree>
    <p:extLst>
      <p:ext uri="{BB962C8B-B14F-4D97-AF65-F5344CB8AC3E}">
        <p14:creationId xmlns:p14="http://schemas.microsoft.com/office/powerpoint/2010/main" val="3452274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řev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Dřevo</Template>
  <TotalTime>1666</TotalTime>
  <Words>745</Words>
  <Application>Microsoft Office PowerPoint</Application>
  <PresentationFormat>Širokoúhlá obrazovka</PresentationFormat>
  <Paragraphs>76</Paragraphs>
  <Slides>16</Slides>
  <Notes>0</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Rockwell</vt:lpstr>
      <vt:lpstr>Rockwell Condensed</vt:lpstr>
      <vt:lpstr>Wingdings</vt:lpstr>
      <vt:lpstr>Dřevo</vt:lpstr>
      <vt:lpstr> Encouraging Creative Thinking</vt:lpstr>
      <vt:lpstr>Task 1:</vt:lpstr>
      <vt:lpstr>What is creativity?</vt:lpstr>
      <vt:lpstr>Creativity tests</vt:lpstr>
      <vt:lpstr>Prezentace aplikace PowerPoint</vt:lpstr>
      <vt:lpstr>Prezentace aplikace PowerPoint</vt:lpstr>
      <vt:lpstr>Prezentace aplikace PowerPoint</vt:lpstr>
      <vt:lpstr>Prezentace aplikace PowerPoint</vt:lpstr>
      <vt:lpstr>https://www.edutopia.org/practice/inquiry-based-learning-teacher-guided-student-driven</vt:lpstr>
      <vt:lpstr>Task 2:</vt:lpstr>
      <vt:lpstr>school that promotes Inquiry-based learning</vt:lpstr>
      <vt:lpstr>process</vt:lpstr>
      <vt:lpstr>Students‘ collaboration </vt:lpstr>
      <vt:lpstr>5 pillars of cooperative learning</vt:lpstr>
      <vt:lpstr>Examples of collaborative tasks</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Creative Thinking</dc:title>
  <dc:creator>Petra Koukalová</dc:creator>
  <cp:lastModifiedBy>Petra Koukalová</cp:lastModifiedBy>
  <cp:revision>20</cp:revision>
  <dcterms:created xsi:type="dcterms:W3CDTF">2016-10-08T12:48:02Z</dcterms:created>
  <dcterms:modified xsi:type="dcterms:W3CDTF">2017-04-24T20:07:46Z</dcterms:modified>
</cp:coreProperties>
</file>