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8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1C10E-3F14-4004-B6D8-42A3B6BE8B0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A493FD0-1426-45AA-9DA8-0A5656F1671D}">
      <dgm:prSet/>
      <dgm:spPr/>
      <dgm:t>
        <a:bodyPr/>
        <a:lstStyle/>
        <a:p>
          <a:pPr rtl="0"/>
          <a:r>
            <a:rPr lang="cs-CZ" b="1" dirty="0" err="1" smtClean="0"/>
            <a:t>What</a:t>
          </a:r>
          <a:r>
            <a:rPr lang="cs-CZ" dirty="0" smtClean="0"/>
            <a:t> </a:t>
          </a:r>
          <a:r>
            <a:rPr lang="cs-CZ" dirty="0" err="1" smtClean="0"/>
            <a:t>is</a:t>
          </a:r>
          <a:r>
            <a:rPr lang="cs-CZ" dirty="0" smtClean="0"/>
            <a:t> </a:t>
          </a:r>
          <a:r>
            <a:rPr lang="cs-CZ" dirty="0" err="1" smtClean="0"/>
            <a:t>multicultural</a:t>
          </a:r>
          <a:r>
            <a:rPr lang="cs-CZ" dirty="0" smtClean="0"/>
            <a:t> </a:t>
          </a:r>
          <a:r>
            <a:rPr lang="cs-CZ" dirty="0" err="1" smtClean="0"/>
            <a:t>education</a:t>
          </a:r>
          <a:r>
            <a:rPr lang="cs-CZ" dirty="0" smtClean="0"/>
            <a:t>?</a:t>
          </a:r>
          <a:endParaRPr lang="cs-CZ" dirty="0"/>
        </a:p>
      </dgm:t>
    </dgm:pt>
    <dgm:pt modelId="{E65549A1-9CB0-4985-B2BF-559E2D4BD384}" type="parTrans" cxnId="{D36D62DC-2461-45F9-947A-C4225F99B194}">
      <dgm:prSet/>
      <dgm:spPr/>
      <dgm:t>
        <a:bodyPr/>
        <a:lstStyle/>
        <a:p>
          <a:endParaRPr lang="cs-CZ"/>
        </a:p>
      </dgm:t>
    </dgm:pt>
    <dgm:pt modelId="{0B730BDF-A01C-469B-8736-DB1E5A6FF161}" type="sibTrans" cxnId="{D36D62DC-2461-45F9-947A-C4225F99B194}">
      <dgm:prSet/>
      <dgm:spPr/>
      <dgm:t>
        <a:bodyPr/>
        <a:lstStyle/>
        <a:p>
          <a:endParaRPr lang="cs-CZ"/>
        </a:p>
      </dgm:t>
    </dgm:pt>
    <dgm:pt modelId="{033BE53E-4051-419E-A1F4-5E9679D6B553}">
      <dgm:prSet/>
      <dgm:spPr/>
      <dgm:t>
        <a:bodyPr/>
        <a:lstStyle/>
        <a:p>
          <a:pPr rtl="0"/>
          <a:r>
            <a:rPr lang="cs-CZ" b="1" dirty="0" err="1" smtClean="0"/>
            <a:t>Why</a:t>
          </a:r>
          <a:r>
            <a:rPr lang="cs-CZ" dirty="0" smtClean="0"/>
            <a:t> </a:t>
          </a:r>
          <a:r>
            <a:rPr lang="cs-CZ" dirty="0" err="1" smtClean="0"/>
            <a:t>shall</a:t>
          </a:r>
          <a:r>
            <a:rPr lang="cs-CZ" dirty="0" smtClean="0"/>
            <a:t> </a:t>
          </a:r>
          <a:r>
            <a:rPr lang="cs-CZ" dirty="0" err="1" smtClean="0"/>
            <a:t>we</a:t>
          </a:r>
          <a:r>
            <a:rPr lang="cs-CZ" dirty="0" smtClean="0"/>
            <a:t> do </a:t>
          </a:r>
          <a:r>
            <a:rPr lang="cs-CZ" dirty="0" err="1" smtClean="0"/>
            <a:t>it</a:t>
          </a:r>
          <a:r>
            <a:rPr lang="cs-CZ" dirty="0" smtClean="0"/>
            <a:t>?</a:t>
          </a:r>
          <a:endParaRPr lang="cs-CZ" dirty="0"/>
        </a:p>
      </dgm:t>
    </dgm:pt>
    <dgm:pt modelId="{BE9300ED-C5DC-4825-8F2D-A4179B2C8BFD}" type="parTrans" cxnId="{E11A6CA1-35FC-4B19-AF4C-A461F04CD09D}">
      <dgm:prSet/>
      <dgm:spPr/>
      <dgm:t>
        <a:bodyPr/>
        <a:lstStyle/>
        <a:p>
          <a:endParaRPr lang="cs-CZ"/>
        </a:p>
      </dgm:t>
    </dgm:pt>
    <dgm:pt modelId="{1CBCCBBC-7972-44D1-8498-11101109D3F3}" type="sibTrans" cxnId="{E11A6CA1-35FC-4B19-AF4C-A461F04CD09D}">
      <dgm:prSet/>
      <dgm:spPr/>
      <dgm:t>
        <a:bodyPr/>
        <a:lstStyle/>
        <a:p>
          <a:endParaRPr lang="cs-CZ"/>
        </a:p>
      </dgm:t>
    </dgm:pt>
    <dgm:pt modelId="{95549E7E-5B80-4E8F-9E7E-D58C3D07C58A}">
      <dgm:prSet/>
      <dgm:spPr/>
      <dgm:t>
        <a:bodyPr/>
        <a:lstStyle/>
        <a:p>
          <a:pPr rtl="0"/>
          <a:r>
            <a:rPr lang="cs-CZ" b="1" dirty="0" err="1" smtClean="0"/>
            <a:t>How</a:t>
          </a:r>
          <a:r>
            <a:rPr lang="cs-CZ" b="1" dirty="0" smtClean="0"/>
            <a:t> </a:t>
          </a:r>
          <a:r>
            <a:rPr lang="cs-CZ" dirty="0" err="1" smtClean="0"/>
            <a:t>can</a:t>
          </a:r>
          <a:r>
            <a:rPr lang="cs-CZ" dirty="0" smtClean="0"/>
            <a:t> </a:t>
          </a:r>
          <a:r>
            <a:rPr lang="cs-CZ" dirty="0" err="1" smtClean="0"/>
            <a:t>we</a:t>
          </a:r>
          <a:r>
            <a:rPr lang="cs-CZ" dirty="0" smtClean="0"/>
            <a:t> </a:t>
          </a:r>
          <a:r>
            <a:rPr lang="cs-CZ" dirty="0" err="1" smtClean="0"/>
            <a:t>carry</a:t>
          </a:r>
          <a:r>
            <a:rPr lang="cs-CZ" dirty="0" smtClean="0"/>
            <a:t> </a:t>
          </a:r>
          <a:r>
            <a:rPr lang="cs-CZ" dirty="0" err="1" smtClean="0"/>
            <a:t>it</a:t>
          </a:r>
          <a:r>
            <a:rPr lang="cs-CZ" dirty="0" smtClean="0"/>
            <a:t> </a:t>
          </a:r>
          <a:r>
            <a:rPr lang="cs-CZ" dirty="0" err="1" smtClean="0"/>
            <a:t>out</a:t>
          </a:r>
          <a:r>
            <a:rPr lang="cs-CZ" dirty="0" smtClean="0"/>
            <a:t>?</a:t>
          </a:r>
          <a:endParaRPr lang="cs-CZ" dirty="0"/>
        </a:p>
      </dgm:t>
    </dgm:pt>
    <dgm:pt modelId="{CB1A2E1C-C7DB-4E20-8524-AF8469E28157}" type="parTrans" cxnId="{9EA619CC-DA64-4427-9B54-444C1D16C0BF}">
      <dgm:prSet/>
      <dgm:spPr/>
      <dgm:t>
        <a:bodyPr/>
        <a:lstStyle/>
        <a:p>
          <a:endParaRPr lang="cs-CZ"/>
        </a:p>
      </dgm:t>
    </dgm:pt>
    <dgm:pt modelId="{370B56B6-B869-4C0E-8571-EEA4F0D6EE16}" type="sibTrans" cxnId="{9EA619CC-DA64-4427-9B54-444C1D16C0BF}">
      <dgm:prSet/>
      <dgm:spPr/>
      <dgm:t>
        <a:bodyPr/>
        <a:lstStyle/>
        <a:p>
          <a:endParaRPr lang="cs-CZ"/>
        </a:p>
      </dgm:t>
    </dgm:pt>
    <dgm:pt modelId="{149ECF8D-69DF-4086-ACFE-75BCDB58CC70}" type="pres">
      <dgm:prSet presAssocID="{5231C10E-3F14-4004-B6D8-42A3B6BE8B0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2B3841F-4600-47E4-B923-DB619B3DDFDC}" type="pres">
      <dgm:prSet presAssocID="{2A493FD0-1426-45AA-9DA8-0A5656F1671D}" presName="circ1" presStyleLbl="vennNode1" presStyleIdx="0" presStyleCnt="3"/>
      <dgm:spPr/>
      <dgm:t>
        <a:bodyPr/>
        <a:lstStyle/>
        <a:p>
          <a:endParaRPr lang="cs-CZ"/>
        </a:p>
      </dgm:t>
    </dgm:pt>
    <dgm:pt modelId="{2F9A4D15-1560-4AC0-990E-F7D483EE75EA}" type="pres">
      <dgm:prSet presAssocID="{2A493FD0-1426-45AA-9DA8-0A5656F167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155911-E783-4500-807B-0EBBAD719938}" type="pres">
      <dgm:prSet presAssocID="{033BE53E-4051-419E-A1F4-5E9679D6B553}" presName="circ2" presStyleLbl="vennNode1" presStyleIdx="1" presStyleCnt="3"/>
      <dgm:spPr/>
      <dgm:t>
        <a:bodyPr/>
        <a:lstStyle/>
        <a:p>
          <a:endParaRPr lang="cs-CZ"/>
        </a:p>
      </dgm:t>
    </dgm:pt>
    <dgm:pt modelId="{A185234F-F3C4-4C85-A1C0-3C351534D5CF}" type="pres">
      <dgm:prSet presAssocID="{033BE53E-4051-419E-A1F4-5E9679D6B55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63ECE1-8F43-417B-B466-FFB031C7C937}" type="pres">
      <dgm:prSet presAssocID="{95549E7E-5B80-4E8F-9E7E-D58C3D07C58A}" presName="circ3" presStyleLbl="vennNode1" presStyleIdx="2" presStyleCnt="3"/>
      <dgm:spPr/>
      <dgm:t>
        <a:bodyPr/>
        <a:lstStyle/>
        <a:p>
          <a:endParaRPr lang="cs-CZ"/>
        </a:p>
      </dgm:t>
    </dgm:pt>
    <dgm:pt modelId="{CF3516C4-6632-4669-BDA9-FE7E5D5A9B1D}" type="pres">
      <dgm:prSet presAssocID="{95549E7E-5B80-4E8F-9E7E-D58C3D07C58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F01894A-829B-46D8-AA9D-1DCA376D8FD7}" type="presOf" srcId="{95549E7E-5B80-4E8F-9E7E-D58C3D07C58A}" destId="{D563ECE1-8F43-417B-B466-FFB031C7C937}" srcOrd="0" destOrd="0" presId="urn:microsoft.com/office/officeart/2005/8/layout/venn1"/>
    <dgm:cxn modelId="{D36D62DC-2461-45F9-947A-C4225F99B194}" srcId="{5231C10E-3F14-4004-B6D8-42A3B6BE8B0D}" destId="{2A493FD0-1426-45AA-9DA8-0A5656F1671D}" srcOrd="0" destOrd="0" parTransId="{E65549A1-9CB0-4985-B2BF-559E2D4BD384}" sibTransId="{0B730BDF-A01C-469B-8736-DB1E5A6FF161}"/>
    <dgm:cxn modelId="{BC4BC4E1-A8F3-435D-B3DD-A46A303B4047}" type="presOf" srcId="{2A493FD0-1426-45AA-9DA8-0A5656F1671D}" destId="{2F9A4D15-1560-4AC0-990E-F7D483EE75EA}" srcOrd="1" destOrd="0" presId="urn:microsoft.com/office/officeart/2005/8/layout/venn1"/>
    <dgm:cxn modelId="{E11A6CA1-35FC-4B19-AF4C-A461F04CD09D}" srcId="{5231C10E-3F14-4004-B6D8-42A3B6BE8B0D}" destId="{033BE53E-4051-419E-A1F4-5E9679D6B553}" srcOrd="1" destOrd="0" parTransId="{BE9300ED-C5DC-4825-8F2D-A4179B2C8BFD}" sibTransId="{1CBCCBBC-7972-44D1-8498-11101109D3F3}"/>
    <dgm:cxn modelId="{52FF60FC-4816-4B3B-AB4A-E4C4ED7D77DD}" type="presOf" srcId="{033BE53E-4051-419E-A1F4-5E9679D6B553}" destId="{A185234F-F3C4-4C85-A1C0-3C351534D5CF}" srcOrd="1" destOrd="0" presId="urn:microsoft.com/office/officeart/2005/8/layout/venn1"/>
    <dgm:cxn modelId="{AE1D3DB1-CB58-440C-BDCB-4134B40FD7DF}" type="presOf" srcId="{033BE53E-4051-419E-A1F4-5E9679D6B553}" destId="{FA155911-E783-4500-807B-0EBBAD719938}" srcOrd="0" destOrd="0" presId="urn:microsoft.com/office/officeart/2005/8/layout/venn1"/>
    <dgm:cxn modelId="{87A29259-016B-4B29-9D9E-237F5E46C32E}" type="presOf" srcId="{5231C10E-3F14-4004-B6D8-42A3B6BE8B0D}" destId="{149ECF8D-69DF-4086-ACFE-75BCDB58CC70}" srcOrd="0" destOrd="0" presId="urn:microsoft.com/office/officeart/2005/8/layout/venn1"/>
    <dgm:cxn modelId="{9EA619CC-DA64-4427-9B54-444C1D16C0BF}" srcId="{5231C10E-3F14-4004-B6D8-42A3B6BE8B0D}" destId="{95549E7E-5B80-4E8F-9E7E-D58C3D07C58A}" srcOrd="2" destOrd="0" parTransId="{CB1A2E1C-C7DB-4E20-8524-AF8469E28157}" sibTransId="{370B56B6-B869-4C0E-8571-EEA4F0D6EE16}"/>
    <dgm:cxn modelId="{063FA6CD-7F9E-4AFC-8038-B5B62ADC07EA}" type="presOf" srcId="{95549E7E-5B80-4E8F-9E7E-D58C3D07C58A}" destId="{CF3516C4-6632-4669-BDA9-FE7E5D5A9B1D}" srcOrd="1" destOrd="0" presId="urn:microsoft.com/office/officeart/2005/8/layout/venn1"/>
    <dgm:cxn modelId="{B3003AD9-7713-4AC7-A003-198728087FEF}" type="presOf" srcId="{2A493FD0-1426-45AA-9DA8-0A5656F1671D}" destId="{E2B3841F-4600-47E4-B923-DB619B3DDFDC}" srcOrd="0" destOrd="0" presId="urn:microsoft.com/office/officeart/2005/8/layout/venn1"/>
    <dgm:cxn modelId="{6B5FB293-0490-46E9-BD57-5D6E1225F85C}" type="presParOf" srcId="{149ECF8D-69DF-4086-ACFE-75BCDB58CC70}" destId="{E2B3841F-4600-47E4-B923-DB619B3DDFDC}" srcOrd="0" destOrd="0" presId="urn:microsoft.com/office/officeart/2005/8/layout/venn1"/>
    <dgm:cxn modelId="{FCEB7CF1-5734-4A5E-A92D-6907391AA26E}" type="presParOf" srcId="{149ECF8D-69DF-4086-ACFE-75BCDB58CC70}" destId="{2F9A4D15-1560-4AC0-990E-F7D483EE75EA}" srcOrd="1" destOrd="0" presId="urn:microsoft.com/office/officeart/2005/8/layout/venn1"/>
    <dgm:cxn modelId="{2A91D5C7-5268-40F3-ACF6-E596C9650C08}" type="presParOf" srcId="{149ECF8D-69DF-4086-ACFE-75BCDB58CC70}" destId="{FA155911-E783-4500-807B-0EBBAD719938}" srcOrd="2" destOrd="0" presId="urn:microsoft.com/office/officeart/2005/8/layout/venn1"/>
    <dgm:cxn modelId="{9A2AC60F-387F-45C5-B265-C0B79B523C41}" type="presParOf" srcId="{149ECF8D-69DF-4086-ACFE-75BCDB58CC70}" destId="{A185234F-F3C4-4C85-A1C0-3C351534D5CF}" srcOrd="3" destOrd="0" presId="urn:microsoft.com/office/officeart/2005/8/layout/venn1"/>
    <dgm:cxn modelId="{978CEBC3-B5F9-40D2-976F-8336661BD646}" type="presParOf" srcId="{149ECF8D-69DF-4086-ACFE-75BCDB58CC70}" destId="{D563ECE1-8F43-417B-B466-FFB031C7C937}" srcOrd="4" destOrd="0" presId="urn:microsoft.com/office/officeart/2005/8/layout/venn1"/>
    <dgm:cxn modelId="{95EB35E9-CFDE-4C6B-9A77-9B6393539320}" type="presParOf" srcId="{149ECF8D-69DF-4086-ACFE-75BCDB58CC70}" destId="{CF3516C4-6632-4669-BDA9-FE7E5D5A9B1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AD2B87-9FBD-482B-AA86-C0B0DEFC26E1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343804-BA26-48C7-850C-5272A952724C}">
      <dgm:prSet phldrT="[Text]"/>
      <dgm:spPr/>
      <dgm:t>
        <a:bodyPr/>
        <a:lstStyle/>
        <a:p>
          <a:r>
            <a:rPr lang="cs-CZ" dirty="0" smtClean="0"/>
            <a:t>1st </a:t>
          </a:r>
          <a:r>
            <a:rPr lang="cs-CZ" dirty="0" err="1" smtClean="0"/>
            <a:t>group</a:t>
          </a:r>
          <a:endParaRPr lang="cs-CZ" dirty="0"/>
        </a:p>
      </dgm:t>
    </dgm:pt>
    <dgm:pt modelId="{2064B7EA-9CC7-489E-AFFD-81E1062AE408}" type="parTrans" cxnId="{9D5AA480-4E8E-49D0-B634-167467938DFE}">
      <dgm:prSet/>
      <dgm:spPr/>
      <dgm:t>
        <a:bodyPr/>
        <a:lstStyle/>
        <a:p>
          <a:endParaRPr lang="cs-CZ"/>
        </a:p>
      </dgm:t>
    </dgm:pt>
    <dgm:pt modelId="{C39DC3AC-E441-44B0-B897-AF1CC84C709D}" type="sibTrans" cxnId="{9D5AA480-4E8E-49D0-B634-167467938DFE}">
      <dgm:prSet/>
      <dgm:spPr/>
      <dgm:t>
        <a:bodyPr/>
        <a:lstStyle/>
        <a:p>
          <a:endParaRPr lang="cs-CZ"/>
        </a:p>
      </dgm:t>
    </dgm:pt>
    <dgm:pt modelId="{3478976E-D43C-44D2-9BDE-FB30F38ED994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 smtClean="0"/>
            <a:t>to </a:t>
          </a:r>
          <a:r>
            <a:rPr lang="cs-CZ" dirty="0" err="1" smtClean="0"/>
            <a:t>respect</a:t>
          </a:r>
          <a:r>
            <a:rPr lang="cs-CZ" dirty="0" smtClean="0"/>
            <a:t> and </a:t>
          </a:r>
          <a:r>
            <a:rPr lang="cs-CZ" dirty="0" err="1" smtClean="0"/>
            <a:t>appreciate</a:t>
          </a:r>
          <a:r>
            <a:rPr lang="cs-CZ" dirty="0" smtClean="0"/>
            <a:t> </a:t>
          </a:r>
          <a:r>
            <a:rPr lang="cs-CZ" dirty="0" err="1" smtClean="0"/>
            <a:t>people</a:t>
          </a:r>
          <a:r>
            <a:rPr lang="cs-CZ" dirty="0" smtClean="0"/>
            <a:t> </a:t>
          </a:r>
          <a:r>
            <a:rPr lang="cs-CZ" dirty="0" err="1" smtClean="0"/>
            <a:t>from</a:t>
          </a:r>
          <a:r>
            <a:rPr lang="cs-CZ" dirty="0" smtClean="0"/>
            <a:t> </a:t>
          </a:r>
          <a:r>
            <a:rPr lang="cs-CZ" dirty="0" err="1" smtClean="0"/>
            <a:t>different</a:t>
          </a:r>
          <a:r>
            <a:rPr lang="cs-CZ" dirty="0" smtClean="0"/>
            <a:t> </a:t>
          </a:r>
          <a:r>
            <a:rPr lang="cs-CZ" dirty="0" err="1" smtClean="0"/>
            <a:t>cultural</a:t>
          </a:r>
          <a:r>
            <a:rPr lang="cs-CZ" dirty="0" smtClean="0"/>
            <a:t> background, to </a:t>
          </a:r>
          <a:r>
            <a:rPr lang="cs-CZ" dirty="0" err="1" smtClean="0"/>
            <a:t>discover</a:t>
          </a:r>
          <a:r>
            <a:rPr lang="cs-CZ" dirty="0" smtClean="0"/>
            <a:t> </a:t>
          </a:r>
          <a:r>
            <a:rPr lang="cs-CZ" dirty="0" err="1" smtClean="0"/>
            <a:t>their</a:t>
          </a:r>
          <a:r>
            <a:rPr lang="cs-CZ" dirty="0" smtClean="0"/>
            <a:t> </a:t>
          </a:r>
          <a:r>
            <a:rPr lang="cs-CZ" dirty="0" err="1" smtClean="0"/>
            <a:t>culture</a:t>
          </a:r>
          <a:r>
            <a:rPr lang="cs-CZ" dirty="0" smtClean="0"/>
            <a:t> and </a:t>
          </a:r>
          <a:r>
            <a:rPr lang="cs-CZ" dirty="0" err="1" smtClean="0"/>
            <a:t>language</a:t>
          </a:r>
          <a:endParaRPr lang="cs-CZ" dirty="0"/>
        </a:p>
      </dgm:t>
    </dgm:pt>
    <dgm:pt modelId="{D6FC19DA-D2E3-4A5A-92AB-B02D6D6E40D0}" type="parTrans" cxnId="{9E969077-8119-4DEE-8BEC-C7E65DB617D1}">
      <dgm:prSet/>
      <dgm:spPr/>
      <dgm:t>
        <a:bodyPr/>
        <a:lstStyle/>
        <a:p>
          <a:endParaRPr lang="cs-CZ"/>
        </a:p>
      </dgm:t>
    </dgm:pt>
    <dgm:pt modelId="{C009D971-BD60-418B-9A98-ABA591B2C8C5}" type="sibTrans" cxnId="{9E969077-8119-4DEE-8BEC-C7E65DB617D1}">
      <dgm:prSet/>
      <dgm:spPr/>
      <dgm:t>
        <a:bodyPr/>
        <a:lstStyle/>
        <a:p>
          <a:endParaRPr lang="cs-CZ"/>
        </a:p>
      </dgm:t>
    </dgm:pt>
    <dgm:pt modelId="{25907582-3A06-41EE-B3D6-39658CFCEE25}">
      <dgm:prSet phldrT="[Text]"/>
      <dgm:spPr/>
      <dgm:t>
        <a:bodyPr/>
        <a:lstStyle/>
        <a:p>
          <a:r>
            <a:rPr lang="cs-CZ" dirty="0" smtClean="0"/>
            <a:t>2nd </a:t>
          </a:r>
          <a:r>
            <a:rPr lang="cs-CZ" dirty="0" err="1" smtClean="0"/>
            <a:t>group</a:t>
          </a:r>
          <a:endParaRPr lang="cs-CZ" dirty="0"/>
        </a:p>
      </dgm:t>
    </dgm:pt>
    <dgm:pt modelId="{4206733D-AAFC-4870-BA04-4A0F89581592}" type="parTrans" cxnId="{ECEAF9A3-1AB3-441E-AE64-2DB266FAB576}">
      <dgm:prSet/>
      <dgm:spPr/>
      <dgm:t>
        <a:bodyPr/>
        <a:lstStyle/>
        <a:p>
          <a:endParaRPr lang="cs-CZ"/>
        </a:p>
      </dgm:t>
    </dgm:pt>
    <dgm:pt modelId="{C0BFA2B4-043E-4FD2-8956-5FF4B45B1C2A}" type="sibTrans" cxnId="{ECEAF9A3-1AB3-441E-AE64-2DB266FAB576}">
      <dgm:prSet/>
      <dgm:spPr/>
      <dgm:t>
        <a:bodyPr/>
        <a:lstStyle/>
        <a:p>
          <a:endParaRPr lang="cs-CZ"/>
        </a:p>
      </dgm:t>
    </dgm:pt>
    <dgm:pt modelId="{0F5475A3-A74B-4D7F-A955-4EA205F374EE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 smtClean="0"/>
            <a:t>to </a:t>
          </a:r>
          <a:r>
            <a:rPr lang="cs-CZ" dirty="0" err="1" smtClean="0"/>
            <a:t>experience</a:t>
          </a:r>
          <a:r>
            <a:rPr lang="cs-CZ" dirty="0" smtClean="0"/>
            <a:t> </a:t>
          </a:r>
          <a:r>
            <a:rPr lang="cs-CZ" dirty="0" err="1" smtClean="0"/>
            <a:t>how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people</a:t>
          </a:r>
          <a:r>
            <a:rPr lang="cs-CZ" dirty="0" smtClean="0"/>
            <a:t> </a:t>
          </a:r>
          <a:r>
            <a:rPr lang="cs-CZ" dirty="0" err="1" smtClean="0"/>
            <a:t>from</a:t>
          </a:r>
          <a:r>
            <a:rPr lang="cs-CZ" dirty="0" smtClean="0"/>
            <a:t> </a:t>
          </a:r>
          <a:r>
            <a:rPr lang="cs-CZ" dirty="0" err="1" smtClean="0"/>
            <a:t>different</a:t>
          </a:r>
          <a:r>
            <a:rPr lang="cs-CZ" dirty="0" smtClean="0"/>
            <a:t> </a:t>
          </a:r>
          <a:r>
            <a:rPr lang="cs-CZ" dirty="0" err="1" smtClean="0"/>
            <a:t>cultural</a:t>
          </a:r>
          <a:r>
            <a:rPr lang="cs-CZ" dirty="0" smtClean="0"/>
            <a:t> background </a:t>
          </a:r>
          <a:r>
            <a:rPr lang="cs-CZ" dirty="0" err="1" smtClean="0"/>
            <a:t>might</a:t>
          </a:r>
          <a:r>
            <a:rPr lang="cs-CZ" dirty="0" smtClean="0"/>
            <a:t> </a:t>
          </a:r>
          <a:r>
            <a:rPr lang="cs-CZ" dirty="0" err="1" smtClean="0"/>
            <a:t>feel</a:t>
          </a:r>
          <a:r>
            <a:rPr lang="cs-CZ" dirty="0" smtClean="0"/>
            <a:t> in a </a:t>
          </a:r>
          <a:r>
            <a:rPr lang="cs-CZ" dirty="0" err="1" smtClean="0"/>
            <a:t>foreign</a:t>
          </a:r>
          <a:r>
            <a:rPr lang="cs-CZ" dirty="0" smtClean="0"/>
            <a:t> country</a:t>
          </a:r>
          <a:endParaRPr lang="cs-CZ" dirty="0"/>
        </a:p>
      </dgm:t>
    </dgm:pt>
    <dgm:pt modelId="{90EFEE99-D6D2-4019-BA65-81D773D66544}" type="parTrans" cxnId="{95922C02-F3F1-4213-9D41-2762B1CE0518}">
      <dgm:prSet/>
      <dgm:spPr/>
      <dgm:t>
        <a:bodyPr/>
        <a:lstStyle/>
        <a:p>
          <a:endParaRPr lang="cs-CZ"/>
        </a:p>
      </dgm:t>
    </dgm:pt>
    <dgm:pt modelId="{5BEE5DCA-5621-4934-8478-E7A43CF38E7D}" type="sibTrans" cxnId="{95922C02-F3F1-4213-9D41-2762B1CE0518}">
      <dgm:prSet/>
      <dgm:spPr/>
      <dgm:t>
        <a:bodyPr/>
        <a:lstStyle/>
        <a:p>
          <a:endParaRPr lang="cs-CZ"/>
        </a:p>
      </dgm:t>
    </dgm:pt>
    <dgm:pt modelId="{F3C359E7-501C-4946-ACC2-55489004799B}">
      <dgm:prSet phldrT="[Text]"/>
      <dgm:spPr/>
      <dgm:t>
        <a:bodyPr/>
        <a:lstStyle/>
        <a:p>
          <a:r>
            <a:rPr lang="cs-CZ" dirty="0" smtClean="0"/>
            <a:t>3rd </a:t>
          </a:r>
          <a:r>
            <a:rPr lang="cs-CZ" dirty="0" err="1" smtClean="0"/>
            <a:t>group</a:t>
          </a:r>
          <a:endParaRPr lang="cs-CZ" dirty="0"/>
        </a:p>
      </dgm:t>
    </dgm:pt>
    <dgm:pt modelId="{4403CA24-6C44-4DBC-B6B4-1F3286E8D399}" type="parTrans" cxnId="{354B8203-9339-40BE-B348-9C1ECDBB607C}">
      <dgm:prSet/>
      <dgm:spPr/>
      <dgm:t>
        <a:bodyPr/>
        <a:lstStyle/>
        <a:p>
          <a:endParaRPr lang="cs-CZ"/>
        </a:p>
      </dgm:t>
    </dgm:pt>
    <dgm:pt modelId="{81317368-AE07-4945-81D4-9ED4DDDC99D0}" type="sibTrans" cxnId="{354B8203-9339-40BE-B348-9C1ECDBB607C}">
      <dgm:prSet/>
      <dgm:spPr/>
      <dgm:t>
        <a:bodyPr/>
        <a:lstStyle/>
        <a:p>
          <a:endParaRPr lang="cs-CZ"/>
        </a:p>
      </dgm:t>
    </dgm:pt>
    <dgm:pt modelId="{0FFE91CA-EFFC-4611-81F9-4277804358AA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 smtClean="0"/>
            <a:t>to </a:t>
          </a:r>
          <a:r>
            <a:rPr lang="cs-CZ" dirty="0" err="1" smtClean="0"/>
            <a:t>realize</a:t>
          </a:r>
          <a:r>
            <a:rPr lang="cs-CZ" dirty="0" smtClean="0"/>
            <a:t> </a:t>
          </a:r>
          <a:r>
            <a:rPr lang="cs-CZ" dirty="0" err="1" smtClean="0"/>
            <a:t>that</a:t>
          </a:r>
          <a:r>
            <a:rPr lang="cs-CZ" dirty="0" smtClean="0"/>
            <a:t> </a:t>
          </a:r>
          <a:r>
            <a:rPr lang="cs-CZ" dirty="0" err="1" smtClean="0"/>
            <a:t>all</a:t>
          </a:r>
          <a:r>
            <a:rPr lang="cs-CZ" dirty="0" smtClean="0"/>
            <a:t> </a:t>
          </a:r>
          <a:r>
            <a:rPr lang="cs-CZ" dirty="0" err="1" smtClean="0"/>
            <a:t>human</a:t>
          </a:r>
          <a:r>
            <a:rPr lang="cs-CZ" dirty="0" smtClean="0"/>
            <a:t> </a:t>
          </a:r>
          <a:r>
            <a:rPr lang="cs-CZ" dirty="0" err="1" smtClean="0"/>
            <a:t>beings</a:t>
          </a:r>
          <a:r>
            <a:rPr lang="cs-CZ" dirty="0" smtClean="0"/>
            <a:t> </a:t>
          </a:r>
          <a:r>
            <a:rPr lang="cs-CZ" dirty="0" err="1" smtClean="0"/>
            <a:t>have</a:t>
          </a:r>
          <a:r>
            <a:rPr lang="cs-CZ" dirty="0" smtClean="0"/>
            <a:t> </a:t>
          </a:r>
          <a:r>
            <a:rPr lang="cs-CZ" dirty="0" err="1" smtClean="0"/>
            <a:t>something</a:t>
          </a:r>
          <a:r>
            <a:rPr lang="cs-CZ" dirty="0" smtClean="0"/>
            <a:t> in </a:t>
          </a:r>
          <a:r>
            <a:rPr lang="cs-CZ" dirty="0" err="1" smtClean="0"/>
            <a:t>common</a:t>
          </a:r>
          <a:r>
            <a:rPr lang="cs-CZ" dirty="0" smtClean="0"/>
            <a:t> (</a:t>
          </a:r>
          <a:r>
            <a:rPr lang="cs-CZ" dirty="0" err="1" smtClean="0"/>
            <a:t>needs</a:t>
          </a:r>
          <a:r>
            <a:rPr lang="cs-CZ" dirty="0" smtClean="0"/>
            <a:t>, </a:t>
          </a:r>
          <a:r>
            <a:rPr lang="cs-CZ" dirty="0" err="1" smtClean="0"/>
            <a:t>dreams</a:t>
          </a:r>
          <a:r>
            <a:rPr lang="cs-CZ" dirty="0" smtClean="0"/>
            <a:t> and </a:t>
          </a:r>
          <a:r>
            <a:rPr lang="cs-CZ" dirty="0" err="1" smtClean="0"/>
            <a:t>rights</a:t>
          </a:r>
          <a:r>
            <a:rPr lang="cs-CZ" dirty="0" smtClean="0"/>
            <a:t>)</a:t>
          </a:r>
          <a:endParaRPr lang="cs-CZ" dirty="0"/>
        </a:p>
      </dgm:t>
    </dgm:pt>
    <dgm:pt modelId="{6EAACE7A-8B18-4D27-860F-444F5160D475}" type="parTrans" cxnId="{75DBD3E5-1B31-475D-AFAA-5DE46631D781}">
      <dgm:prSet/>
      <dgm:spPr/>
      <dgm:t>
        <a:bodyPr/>
        <a:lstStyle/>
        <a:p>
          <a:endParaRPr lang="cs-CZ"/>
        </a:p>
      </dgm:t>
    </dgm:pt>
    <dgm:pt modelId="{CFDADCB7-91BA-40F3-A37B-40FF61B627E7}" type="sibTrans" cxnId="{75DBD3E5-1B31-475D-AFAA-5DE46631D781}">
      <dgm:prSet/>
      <dgm:spPr/>
      <dgm:t>
        <a:bodyPr/>
        <a:lstStyle/>
        <a:p>
          <a:endParaRPr lang="cs-CZ"/>
        </a:p>
      </dgm:t>
    </dgm:pt>
    <dgm:pt modelId="{89F0E764-7159-41E0-9632-F63FA19839F2}" type="pres">
      <dgm:prSet presAssocID="{2FAD2B87-9FBD-482B-AA86-C0B0DEFC26E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965385-B5FE-4F50-BF4A-E878AF47B1E3}" type="pres">
      <dgm:prSet presAssocID="{8E343804-BA26-48C7-850C-5272A952724C}" presName="compositeNode" presStyleCnt="0">
        <dgm:presLayoutVars>
          <dgm:bulletEnabled val="1"/>
        </dgm:presLayoutVars>
      </dgm:prSet>
      <dgm:spPr/>
    </dgm:pt>
    <dgm:pt modelId="{674BE76E-ABBD-4DA4-B293-8D2B5D68DD15}" type="pres">
      <dgm:prSet presAssocID="{8E343804-BA26-48C7-850C-5272A952724C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CF8880F5-B1BE-4068-8081-C7C81443D4C3}" type="pres">
      <dgm:prSet presAssocID="{8E343804-BA26-48C7-850C-5272A952724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964B88-9888-461C-8235-8100E01E6B3C}" type="pres">
      <dgm:prSet presAssocID="{8E343804-BA26-48C7-850C-5272A952724C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45E41E-7A87-475D-B21A-7A4670FD19DB}" type="pres">
      <dgm:prSet presAssocID="{C39DC3AC-E441-44B0-B897-AF1CC84C709D}" presName="sibTrans" presStyleCnt="0"/>
      <dgm:spPr/>
    </dgm:pt>
    <dgm:pt modelId="{6657DBF0-4D58-4529-8E70-1466DE8367AF}" type="pres">
      <dgm:prSet presAssocID="{25907582-3A06-41EE-B3D6-39658CFCEE25}" presName="compositeNode" presStyleCnt="0">
        <dgm:presLayoutVars>
          <dgm:bulletEnabled val="1"/>
        </dgm:presLayoutVars>
      </dgm:prSet>
      <dgm:spPr/>
    </dgm:pt>
    <dgm:pt modelId="{64A680E5-C9F5-46E1-8472-61DE872E0E2A}" type="pres">
      <dgm:prSet presAssocID="{25907582-3A06-41EE-B3D6-39658CFCEE25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cs-CZ"/>
        </a:p>
      </dgm:t>
    </dgm:pt>
    <dgm:pt modelId="{76F3AC92-D143-425E-B550-8012D7547B50}" type="pres">
      <dgm:prSet presAssocID="{25907582-3A06-41EE-B3D6-39658CFCEE2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99E565-514F-4AA7-8DE9-E87AE69FF488}" type="pres">
      <dgm:prSet presAssocID="{25907582-3A06-41EE-B3D6-39658CFCEE25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1E0842-A65C-44AB-8277-6D9D0A51D343}" type="pres">
      <dgm:prSet presAssocID="{C0BFA2B4-043E-4FD2-8956-5FF4B45B1C2A}" presName="sibTrans" presStyleCnt="0"/>
      <dgm:spPr/>
    </dgm:pt>
    <dgm:pt modelId="{D8206231-5E76-47C9-BE49-2B519D94CB34}" type="pres">
      <dgm:prSet presAssocID="{F3C359E7-501C-4946-ACC2-55489004799B}" presName="compositeNode" presStyleCnt="0">
        <dgm:presLayoutVars>
          <dgm:bulletEnabled val="1"/>
        </dgm:presLayoutVars>
      </dgm:prSet>
      <dgm:spPr/>
    </dgm:pt>
    <dgm:pt modelId="{5AB8860E-7A04-4741-A68B-8132C95A2960}" type="pres">
      <dgm:prSet presAssocID="{F3C359E7-501C-4946-ACC2-55489004799B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FC1BE805-AE4D-4AEE-9BD7-D78D6D4F2F75}" type="pres">
      <dgm:prSet presAssocID="{F3C359E7-501C-4946-ACC2-55489004799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656DB7-3E62-45EE-AF64-1276DFEF6B8B}" type="pres">
      <dgm:prSet presAssocID="{F3C359E7-501C-4946-ACC2-55489004799B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CEAF9A3-1AB3-441E-AE64-2DB266FAB576}" srcId="{2FAD2B87-9FBD-482B-AA86-C0B0DEFC26E1}" destId="{25907582-3A06-41EE-B3D6-39658CFCEE25}" srcOrd="1" destOrd="0" parTransId="{4206733D-AAFC-4870-BA04-4A0F89581592}" sibTransId="{C0BFA2B4-043E-4FD2-8956-5FF4B45B1C2A}"/>
    <dgm:cxn modelId="{0F667EB6-E0F6-4F5D-BED3-2CC4CA862CF5}" type="presOf" srcId="{25907582-3A06-41EE-B3D6-39658CFCEE25}" destId="{2399E565-514F-4AA7-8DE9-E87AE69FF488}" srcOrd="0" destOrd="0" presId="urn:microsoft.com/office/officeart/2005/8/layout/hList2"/>
    <dgm:cxn modelId="{75DBD3E5-1B31-475D-AFAA-5DE46631D781}" srcId="{F3C359E7-501C-4946-ACC2-55489004799B}" destId="{0FFE91CA-EFFC-4611-81F9-4277804358AA}" srcOrd="0" destOrd="0" parTransId="{6EAACE7A-8B18-4D27-860F-444F5160D475}" sibTransId="{CFDADCB7-91BA-40F3-A37B-40FF61B627E7}"/>
    <dgm:cxn modelId="{354B8203-9339-40BE-B348-9C1ECDBB607C}" srcId="{2FAD2B87-9FBD-482B-AA86-C0B0DEFC26E1}" destId="{F3C359E7-501C-4946-ACC2-55489004799B}" srcOrd="2" destOrd="0" parTransId="{4403CA24-6C44-4DBC-B6B4-1F3286E8D399}" sibTransId="{81317368-AE07-4945-81D4-9ED4DDDC99D0}"/>
    <dgm:cxn modelId="{C079B736-B5B3-43FD-A9BF-8DBAA4F3D4A4}" type="presOf" srcId="{0FFE91CA-EFFC-4611-81F9-4277804358AA}" destId="{FC1BE805-AE4D-4AEE-9BD7-D78D6D4F2F75}" srcOrd="0" destOrd="0" presId="urn:microsoft.com/office/officeart/2005/8/layout/hList2"/>
    <dgm:cxn modelId="{E02CB260-E9B9-4FD7-A427-768BDFE0305C}" type="presOf" srcId="{F3C359E7-501C-4946-ACC2-55489004799B}" destId="{7C656DB7-3E62-45EE-AF64-1276DFEF6B8B}" srcOrd="0" destOrd="0" presId="urn:microsoft.com/office/officeart/2005/8/layout/hList2"/>
    <dgm:cxn modelId="{EC9E6B70-BF3F-4A88-9A92-1D7B9BB311EC}" type="presOf" srcId="{3478976E-D43C-44D2-9BDE-FB30F38ED994}" destId="{CF8880F5-B1BE-4068-8081-C7C81443D4C3}" srcOrd="0" destOrd="0" presId="urn:microsoft.com/office/officeart/2005/8/layout/hList2"/>
    <dgm:cxn modelId="{9D5AA480-4E8E-49D0-B634-167467938DFE}" srcId="{2FAD2B87-9FBD-482B-AA86-C0B0DEFC26E1}" destId="{8E343804-BA26-48C7-850C-5272A952724C}" srcOrd="0" destOrd="0" parTransId="{2064B7EA-9CC7-489E-AFFD-81E1062AE408}" sibTransId="{C39DC3AC-E441-44B0-B897-AF1CC84C709D}"/>
    <dgm:cxn modelId="{9E969077-8119-4DEE-8BEC-C7E65DB617D1}" srcId="{8E343804-BA26-48C7-850C-5272A952724C}" destId="{3478976E-D43C-44D2-9BDE-FB30F38ED994}" srcOrd="0" destOrd="0" parTransId="{D6FC19DA-D2E3-4A5A-92AB-B02D6D6E40D0}" sibTransId="{C009D971-BD60-418B-9A98-ABA591B2C8C5}"/>
    <dgm:cxn modelId="{34E43CFF-7886-4825-90C2-ECC12B917CD5}" type="presOf" srcId="{8E343804-BA26-48C7-850C-5272A952724C}" destId="{F1964B88-9888-461C-8235-8100E01E6B3C}" srcOrd="0" destOrd="0" presId="urn:microsoft.com/office/officeart/2005/8/layout/hList2"/>
    <dgm:cxn modelId="{9E24931E-2E43-4234-83C6-4602F4845204}" type="presOf" srcId="{2FAD2B87-9FBD-482B-AA86-C0B0DEFC26E1}" destId="{89F0E764-7159-41E0-9632-F63FA19839F2}" srcOrd="0" destOrd="0" presId="urn:microsoft.com/office/officeart/2005/8/layout/hList2"/>
    <dgm:cxn modelId="{95922C02-F3F1-4213-9D41-2762B1CE0518}" srcId="{25907582-3A06-41EE-B3D6-39658CFCEE25}" destId="{0F5475A3-A74B-4D7F-A955-4EA205F374EE}" srcOrd="0" destOrd="0" parTransId="{90EFEE99-D6D2-4019-BA65-81D773D66544}" sibTransId="{5BEE5DCA-5621-4934-8478-E7A43CF38E7D}"/>
    <dgm:cxn modelId="{D8E88953-1947-460E-B0FD-E8ADB7BC8CC0}" type="presOf" srcId="{0F5475A3-A74B-4D7F-A955-4EA205F374EE}" destId="{76F3AC92-D143-425E-B550-8012D7547B50}" srcOrd="0" destOrd="0" presId="urn:microsoft.com/office/officeart/2005/8/layout/hList2"/>
    <dgm:cxn modelId="{64B28B0C-D3E6-4D60-A28F-5342EB084DC7}" type="presParOf" srcId="{89F0E764-7159-41E0-9632-F63FA19839F2}" destId="{79965385-B5FE-4F50-BF4A-E878AF47B1E3}" srcOrd="0" destOrd="0" presId="urn:microsoft.com/office/officeart/2005/8/layout/hList2"/>
    <dgm:cxn modelId="{2FA37D48-FD9E-4725-9D16-EAEBE46259F0}" type="presParOf" srcId="{79965385-B5FE-4F50-BF4A-E878AF47B1E3}" destId="{674BE76E-ABBD-4DA4-B293-8D2B5D68DD15}" srcOrd="0" destOrd="0" presId="urn:microsoft.com/office/officeart/2005/8/layout/hList2"/>
    <dgm:cxn modelId="{338FDA20-F084-498B-B483-9CB7CD7B00AD}" type="presParOf" srcId="{79965385-B5FE-4F50-BF4A-E878AF47B1E3}" destId="{CF8880F5-B1BE-4068-8081-C7C81443D4C3}" srcOrd="1" destOrd="0" presId="urn:microsoft.com/office/officeart/2005/8/layout/hList2"/>
    <dgm:cxn modelId="{2623346E-BB4D-46F6-9E33-651A7CDAF289}" type="presParOf" srcId="{79965385-B5FE-4F50-BF4A-E878AF47B1E3}" destId="{F1964B88-9888-461C-8235-8100E01E6B3C}" srcOrd="2" destOrd="0" presId="urn:microsoft.com/office/officeart/2005/8/layout/hList2"/>
    <dgm:cxn modelId="{785E0C92-6B7E-48AF-992D-BA656516D4B4}" type="presParOf" srcId="{89F0E764-7159-41E0-9632-F63FA19839F2}" destId="{F345E41E-7A87-475D-B21A-7A4670FD19DB}" srcOrd="1" destOrd="0" presId="urn:microsoft.com/office/officeart/2005/8/layout/hList2"/>
    <dgm:cxn modelId="{403C68C9-7358-4D3C-A0A4-5101D9DBB7F4}" type="presParOf" srcId="{89F0E764-7159-41E0-9632-F63FA19839F2}" destId="{6657DBF0-4D58-4529-8E70-1466DE8367AF}" srcOrd="2" destOrd="0" presId="urn:microsoft.com/office/officeart/2005/8/layout/hList2"/>
    <dgm:cxn modelId="{43BC33DE-D6D0-415D-8AF1-2D9A50B243A7}" type="presParOf" srcId="{6657DBF0-4D58-4529-8E70-1466DE8367AF}" destId="{64A680E5-C9F5-46E1-8472-61DE872E0E2A}" srcOrd="0" destOrd="0" presId="urn:microsoft.com/office/officeart/2005/8/layout/hList2"/>
    <dgm:cxn modelId="{F6C809E6-2704-4F07-A548-1A51D917AE0A}" type="presParOf" srcId="{6657DBF0-4D58-4529-8E70-1466DE8367AF}" destId="{76F3AC92-D143-425E-B550-8012D7547B50}" srcOrd="1" destOrd="0" presId="urn:microsoft.com/office/officeart/2005/8/layout/hList2"/>
    <dgm:cxn modelId="{23123566-1C90-455D-9390-E1EFD1DF8257}" type="presParOf" srcId="{6657DBF0-4D58-4529-8E70-1466DE8367AF}" destId="{2399E565-514F-4AA7-8DE9-E87AE69FF488}" srcOrd="2" destOrd="0" presId="urn:microsoft.com/office/officeart/2005/8/layout/hList2"/>
    <dgm:cxn modelId="{A0E6ADAE-93BF-4608-B4C6-AEADD35F1887}" type="presParOf" srcId="{89F0E764-7159-41E0-9632-F63FA19839F2}" destId="{401E0842-A65C-44AB-8277-6D9D0A51D343}" srcOrd="3" destOrd="0" presId="urn:microsoft.com/office/officeart/2005/8/layout/hList2"/>
    <dgm:cxn modelId="{9CC9CEC4-2B04-408C-AAD8-CBB59C873661}" type="presParOf" srcId="{89F0E764-7159-41E0-9632-F63FA19839F2}" destId="{D8206231-5E76-47C9-BE49-2B519D94CB34}" srcOrd="4" destOrd="0" presId="urn:microsoft.com/office/officeart/2005/8/layout/hList2"/>
    <dgm:cxn modelId="{64E4A851-A4A5-4AA0-9D33-11A4F706B040}" type="presParOf" srcId="{D8206231-5E76-47C9-BE49-2B519D94CB34}" destId="{5AB8860E-7A04-4741-A68B-8132C95A2960}" srcOrd="0" destOrd="0" presId="urn:microsoft.com/office/officeart/2005/8/layout/hList2"/>
    <dgm:cxn modelId="{4112342D-DF5F-4C03-ACC1-6E428F62C5FC}" type="presParOf" srcId="{D8206231-5E76-47C9-BE49-2B519D94CB34}" destId="{FC1BE805-AE4D-4AEE-9BD7-D78D6D4F2F75}" srcOrd="1" destOrd="0" presId="urn:microsoft.com/office/officeart/2005/8/layout/hList2"/>
    <dgm:cxn modelId="{ED353D70-9E90-4DF8-860C-EFE2B1766555}" type="presParOf" srcId="{D8206231-5E76-47C9-BE49-2B519D94CB34}" destId="{7C656DB7-3E62-45EE-AF64-1276DFEF6B8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3841F-4600-47E4-B923-DB619B3DDFDC}">
      <dsp:nvSpPr>
        <dsp:cNvPr id="0" name=""/>
        <dsp:cNvSpPr/>
      </dsp:nvSpPr>
      <dsp:spPr>
        <a:xfrm>
          <a:off x="2670810" y="50641"/>
          <a:ext cx="2430780" cy="24307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err="1" smtClean="0"/>
            <a:t>What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is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multicultural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education</a:t>
          </a:r>
          <a:r>
            <a:rPr lang="cs-CZ" sz="2300" kern="1200" dirty="0" smtClean="0"/>
            <a:t>?</a:t>
          </a:r>
          <a:endParaRPr lang="cs-CZ" sz="2300" kern="1200" dirty="0"/>
        </a:p>
      </dsp:txBody>
      <dsp:txXfrm>
        <a:off x="2994914" y="476027"/>
        <a:ext cx="1782572" cy="1093851"/>
      </dsp:txXfrm>
    </dsp:sp>
    <dsp:sp modelId="{FA155911-E783-4500-807B-0EBBAD719938}">
      <dsp:nvSpPr>
        <dsp:cNvPr id="0" name=""/>
        <dsp:cNvSpPr/>
      </dsp:nvSpPr>
      <dsp:spPr>
        <a:xfrm>
          <a:off x="3547916" y="1569878"/>
          <a:ext cx="2430780" cy="24307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err="1" smtClean="0"/>
            <a:t>Why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shall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we</a:t>
          </a:r>
          <a:r>
            <a:rPr lang="cs-CZ" sz="2300" kern="1200" dirty="0" smtClean="0"/>
            <a:t> do </a:t>
          </a:r>
          <a:r>
            <a:rPr lang="cs-CZ" sz="2300" kern="1200" dirty="0" err="1" smtClean="0"/>
            <a:t>it</a:t>
          </a:r>
          <a:r>
            <a:rPr lang="cs-CZ" sz="2300" kern="1200" dirty="0" smtClean="0"/>
            <a:t>?</a:t>
          </a:r>
          <a:endParaRPr lang="cs-CZ" sz="2300" kern="1200" dirty="0"/>
        </a:p>
      </dsp:txBody>
      <dsp:txXfrm>
        <a:off x="4291330" y="2197830"/>
        <a:ext cx="1458468" cy="1336929"/>
      </dsp:txXfrm>
    </dsp:sp>
    <dsp:sp modelId="{D563ECE1-8F43-417B-B466-FFB031C7C937}">
      <dsp:nvSpPr>
        <dsp:cNvPr id="0" name=""/>
        <dsp:cNvSpPr/>
      </dsp:nvSpPr>
      <dsp:spPr>
        <a:xfrm>
          <a:off x="1793703" y="1569878"/>
          <a:ext cx="2430780" cy="24307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err="1" smtClean="0"/>
            <a:t>How</a:t>
          </a:r>
          <a:r>
            <a:rPr lang="cs-CZ" sz="2300" b="1" kern="1200" dirty="0" smtClean="0"/>
            <a:t> </a:t>
          </a:r>
          <a:r>
            <a:rPr lang="cs-CZ" sz="2300" kern="1200" dirty="0" err="1" smtClean="0"/>
            <a:t>can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we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carry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it</a:t>
          </a:r>
          <a:r>
            <a:rPr lang="cs-CZ" sz="2300" kern="1200" dirty="0" smtClean="0"/>
            <a:t> </a:t>
          </a:r>
          <a:r>
            <a:rPr lang="cs-CZ" sz="2300" kern="1200" dirty="0" err="1" smtClean="0"/>
            <a:t>out</a:t>
          </a:r>
          <a:r>
            <a:rPr lang="cs-CZ" sz="2300" kern="1200" dirty="0" smtClean="0"/>
            <a:t>?</a:t>
          </a:r>
          <a:endParaRPr lang="cs-CZ" sz="2300" kern="1200" dirty="0"/>
        </a:p>
      </dsp:txBody>
      <dsp:txXfrm>
        <a:off x="2022602" y="2197830"/>
        <a:ext cx="1458468" cy="1336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64B88-9888-461C-8235-8100E01E6B3C}">
      <dsp:nvSpPr>
        <dsp:cNvPr id="0" name=""/>
        <dsp:cNvSpPr/>
      </dsp:nvSpPr>
      <dsp:spPr>
        <a:xfrm rot="16200000">
          <a:off x="-910646" y="1490631"/>
          <a:ext cx="2241638" cy="335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5911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1st </a:t>
          </a:r>
          <a:r>
            <a:rPr lang="cs-CZ" sz="2300" kern="1200" dirty="0" err="1" smtClean="0"/>
            <a:t>group</a:t>
          </a:r>
          <a:endParaRPr lang="cs-CZ" sz="2300" kern="1200" dirty="0"/>
        </a:p>
      </dsp:txBody>
      <dsp:txXfrm>
        <a:off x="-910646" y="1490631"/>
        <a:ext cx="2241638" cy="335521"/>
      </dsp:txXfrm>
    </dsp:sp>
    <dsp:sp modelId="{CF8880F5-B1BE-4068-8081-C7C81443D4C3}">
      <dsp:nvSpPr>
        <dsp:cNvPr id="0" name=""/>
        <dsp:cNvSpPr/>
      </dsp:nvSpPr>
      <dsp:spPr>
        <a:xfrm>
          <a:off x="377933" y="537572"/>
          <a:ext cx="1671251" cy="2241638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95911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to </a:t>
          </a:r>
          <a:r>
            <a:rPr lang="cs-CZ" sz="1400" kern="1200" dirty="0" err="1" smtClean="0"/>
            <a:t>respect</a:t>
          </a:r>
          <a:r>
            <a:rPr lang="cs-CZ" sz="1400" kern="1200" dirty="0" smtClean="0"/>
            <a:t> and </a:t>
          </a:r>
          <a:r>
            <a:rPr lang="cs-CZ" sz="1400" kern="1200" dirty="0" err="1" smtClean="0"/>
            <a:t>appreciate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people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from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different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cultural</a:t>
          </a:r>
          <a:r>
            <a:rPr lang="cs-CZ" sz="1400" kern="1200" dirty="0" smtClean="0"/>
            <a:t> background, to </a:t>
          </a:r>
          <a:r>
            <a:rPr lang="cs-CZ" sz="1400" kern="1200" dirty="0" err="1" smtClean="0"/>
            <a:t>discover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their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culture</a:t>
          </a:r>
          <a:r>
            <a:rPr lang="cs-CZ" sz="1400" kern="1200" dirty="0" smtClean="0"/>
            <a:t> and </a:t>
          </a:r>
          <a:r>
            <a:rPr lang="cs-CZ" sz="1400" kern="1200" dirty="0" err="1" smtClean="0"/>
            <a:t>language</a:t>
          </a:r>
          <a:endParaRPr lang="cs-CZ" sz="1400" kern="1200" dirty="0"/>
        </a:p>
      </dsp:txBody>
      <dsp:txXfrm>
        <a:off x="377933" y="537572"/>
        <a:ext cx="1671251" cy="2241638"/>
      </dsp:txXfrm>
    </dsp:sp>
    <dsp:sp modelId="{674BE76E-ABBD-4DA4-B293-8D2B5D68DD15}">
      <dsp:nvSpPr>
        <dsp:cNvPr id="0" name=""/>
        <dsp:cNvSpPr/>
      </dsp:nvSpPr>
      <dsp:spPr>
        <a:xfrm>
          <a:off x="42412" y="94684"/>
          <a:ext cx="671042" cy="67104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9E565-514F-4AA7-8DE9-E87AE69FF488}">
      <dsp:nvSpPr>
        <dsp:cNvPr id="0" name=""/>
        <dsp:cNvSpPr/>
      </dsp:nvSpPr>
      <dsp:spPr>
        <a:xfrm rot="16200000">
          <a:off x="1539229" y="1490631"/>
          <a:ext cx="2241638" cy="335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5911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2nd </a:t>
          </a:r>
          <a:r>
            <a:rPr lang="cs-CZ" sz="2300" kern="1200" dirty="0" err="1" smtClean="0"/>
            <a:t>group</a:t>
          </a:r>
          <a:endParaRPr lang="cs-CZ" sz="2300" kern="1200" dirty="0"/>
        </a:p>
      </dsp:txBody>
      <dsp:txXfrm>
        <a:off x="1539229" y="1490631"/>
        <a:ext cx="2241638" cy="335521"/>
      </dsp:txXfrm>
    </dsp:sp>
    <dsp:sp modelId="{76F3AC92-D143-425E-B550-8012D7547B50}">
      <dsp:nvSpPr>
        <dsp:cNvPr id="0" name=""/>
        <dsp:cNvSpPr/>
      </dsp:nvSpPr>
      <dsp:spPr>
        <a:xfrm>
          <a:off x="2827809" y="537572"/>
          <a:ext cx="1671251" cy="2241638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95911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to </a:t>
          </a:r>
          <a:r>
            <a:rPr lang="cs-CZ" sz="1400" kern="1200" dirty="0" err="1" smtClean="0"/>
            <a:t>experience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how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the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people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from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different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cultural</a:t>
          </a:r>
          <a:r>
            <a:rPr lang="cs-CZ" sz="1400" kern="1200" dirty="0" smtClean="0"/>
            <a:t> background </a:t>
          </a:r>
          <a:r>
            <a:rPr lang="cs-CZ" sz="1400" kern="1200" dirty="0" err="1" smtClean="0"/>
            <a:t>might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feel</a:t>
          </a:r>
          <a:r>
            <a:rPr lang="cs-CZ" sz="1400" kern="1200" dirty="0" smtClean="0"/>
            <a:t> in a </a:t>
          </a:r>
          <a:r>
            <a:rPr lang="cs-CZ" sz="1400" kern="1200" dirty="0" err="1" smtClean="0"/>
            <a:t>foreign</a:t>
          </a:r>
          <a:r>
            <a:rPr lang="cs-CZ" sz="1400" kern="1200" dirty="0" smtClean="0"/>
            <a:t> country</a:t>
          </a:r>
          <a:endParaRPr lang="cs-CZ" sz="1400" kern="1200" dirty="0"/>
        </a:p>
      </dsp:txBody>
      <dsp:txXfrm>
        <a:off x="2827809" y="537572"/>
        <a:ext cx="1671251" cy="2241638"/>
      </dsp:txXfrm>
    </dsp:sp>
    <dsp:sp modelId="{64A680E5-C9F5-46E1-8472-61DE872E0E2A}">
      <dsp:nvSpPr>
        <dsp:cNvPr id="0" name=""/>
        <dsp:cNvSpPr/>
      </dsp:nvSpPr>
      <dsp:spPr>
        <a:xfrm>
          <a:off x="2492288" y="94684"/>
          <a:ext cx="671042" cy="671042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656DB7-3E62-45EE-AF64-1276DFEF6B8B}">
      <dsp:nvSpPr>
        <dsp:cNvPr id="0" name=""/>
        <dsp:cNvSpPr/>
      </dsp:nvSpPr>
      <dsp:spPr>
        <a:xfrm rot="16200000">
          <a:off x="3989106" y="1490631"/>
          <a:ext cx="2241638" cy="335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5911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3rd </a:t>
          </a:r>
          <a:r>
            <a:rPr lang="cs-CZ" sz="2300" kern="1200" dirty="0" err="1" smtClean="0"/>
            <a:t>group</a:t>
          </a:r>
          <a:endParaRPr lang="cs-CZ" sz="2300" kern="1200" dirty="0"/>
        </a:p>
      </dsp:txBody>
      <dsp:txXfrm>
        <a:off x="3989106" y="1490631"/>
        <a:ext cx="2241638" cy="335521"/>
      </dsp:txXfrm>
    </dsp:sp>
    <dsp:sp modelId="{FC1BE805-AE4D-4AEE-9BD7-D78D6D4F2F75}">
      <dsp:nvSpPr>
        <dsp:cNvPr id="0" name=""/>
        <dsp:cNvSpPr/>
      </dsp:nvSpPr>
      <dsp:spPr>
        <a:xfrm>
          <a:off x="5277686" y="537572"/>
          <a:ext cx="1671251" cy="2241638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95911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to </a:t>
          </a:r>
          <a:r>
            <a:rPr lang="cs-CZ" sz="1400" kern="1200" dirty="0" err="1" smtClean="0"/>
            <a:t>realize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that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all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human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beings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have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something</a:t>
          </a:r>
          <a:r>
            <a:rPr lang="cs-CZ" sz="1400" kern="1200" dirty="0" smtClean="0"/>
            <a:t> in </a:t>
          </a:r>
          <a:r>
            <a:rPr lang="cs-CZ" sz="1400" kern="1200" dirty="0" err="1" smtClean="0"/>
            <a:t>common</a:t>
          </a:r>
          <a:r>
            <a:rPr lang="cs-CZ" sz="1400" kern="1200" dirty="0" smtClean="0"/>
            <a:t> (</a:t>
          </a:r>
          <a:r>
            <a:rPr lang="cs-CZ" sz="1400" kern="1200" dirty="0" err="1" smtClean="0"/>
            <a:t>needs</a:t>
          </a:r>
          <a:r>
            <a:rPr lang="cs-CZ" sz="1400" kern="1200" dirty="0" smtClean="0"/>
            <a:t>, </a:t>
          </a:r>
          <a:r>
            <a:rPr lang="cs-CZ" sz="1400" kern="1200" dirty="0" err="1" smtClean="0"/>
            <a:t>dreams</a:t>
          </a:r>
          <a:r>
            <a:rPr lang="cs-CZ" sz="1400" kern="1200" dirty="0" smtClean="0"/>
            <a:t> and </a:t>
          </a:r>
          <a:r>
            <a:rPr lang="cs-CZ" sz="1400" kern="1200" dirty="0" err="1" smtClean="0"/>
            <a:t>rights</a:t>
          </a:r>
          <a:r>
            <a:rPr lang="cs-CZ" sz="1400" kern="1200" dirty="0" smtClean="0"/>
            <a:t>)</a:t>
          </a:r>
          <a:endParaRPr lang="cs-CZ" sz="1400" kern="1200" dirty="0"/>
        </a:p>
      </dsp:txBody>
      <dsp:txXfrm>
        <a:off x="5277686" y="537572"/>
        <a:ext cx="1671251" cy="2241638"/>
      </dsp:txXfrm>
    </dsp:sp>
    <dsp:sp modelId="{5AB8860E-7A04-4741-A68B-8132C95A2960}">
      <dsp:nvSpPr>
        <dsp:cNvPr id="0" name=""/>
        <dsp:cNvSpPr/>
      </dsp:nvSpPr>
      <dsp:spPr>
        <a:xfrm>
          <a:off x="4942165" y="94684"/>
          <a:ext cx="671042" cy="67104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113C1-5CF7-41D4-9757-873AC0DA8EA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951BF-44C4-48BC-A456-21E6536CEC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5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91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8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65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18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409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20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755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BC0D-534C-42FC-836B-C5AB3ED4268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785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242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8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68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26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14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22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28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48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8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36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007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4E6091-5512-48C6-BAF9-76A218F5383D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B6CAEED-2759-47C5-A245-15E269EE78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40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ytoday.tests.psychtests.com/take_test.php?idRegTest=320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Dealing</a:t>
            </a:r>
            <a:r>
              <a:rPr lang="cs-CZ" sz="4000" dirty="0" smtClean="0"/>
              <a:t> </a:t>
            </a:r>
            <a:r>
              <a:rPr lang="cs-CZ" sz="4000" dirty="0" err="1" smtClean="0"/>
              <a:t>with</a:t>
            </a:r>
            <a:r>
              <a:rPr lang="cs-CZ" sz="4000" dirty="0" smtClean="0"/>
              <a:t> </a:t>
            </a:r>
            <a:r>
              <a:rPr lang="cs-CZ" sz="4000" dirty="0" err="1" smtClean="0"/>
              <a:t>multicultural</a:t>
            </a:r>
            <a:r>
              <a:rPr lang="cs-CZ" sz="4000" dirty="0" smtClean="0"/>
              <a:t> </a:t>
            </a:r>
            <a:r>
              <a:rPr lang="cs-CZ" sz="4000" dirty="0" err="1" smtClean="0"/>
              <a:t>CLass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</a:t>
            </a:r>
            <a:r>
              <a:rPr lang="cs-CZ" dirty="0" err="1" smtClean="0"/>
              <a:t>Vallin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7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červená                         babička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88" y="2348880"/>
            <a:ext cx="4184294" cy="345141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909" y="2348880"/>
            <a:ext cx="3727910" cy="3727910"/>
          </a:xfrm>
          <a:prstGeom prst="rect">
            <a:avLst/>
          </a:prstGeom>
        </p:spPr>
      </p:pic>
      <p:sp>
        <p:nvSpPr>
          <p:cNvPr id="11" name="Šipka doprava 10"/>
          <p:cNvSpPr/>
          <p:nvPr/>
        </p:nvSpPr>
        <p:spPr>
          <a:xfrm>
            <a:off x="8400864" y="1953009"/>
            <a:ext cx="1733265" cy="2338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eva 11"/>
          <p:cNvSpPr/>
          <p:nvPr/>
        </p:nvSpPr>
        <p:spPr>
          <a:xfrm>
            <a:off x="936088" y="1953009"/>
            <a:ext cx="1719618" cy="2338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5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G</a:t>
            </a:r>
            <a:r>
              <a:rPr lang="cs-CZ" dirty="0" err="1" smtClean="0"/>
              <a:t>ames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multicultural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24100" y="2259559"/>
            <a:ext cx="7543800" cy="3123973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What</a:t>
            </a:r>
            <a:r>
              <a:rPr lang="cs-CZ" b="1" dirty="0" smtClean="0"/>
              <a:t> are </a:t>
            </a:r>
            <a:r>
              <a:rPr lang="cs-CZ" b="1" dirty="0" err="1" smtClean="0"/>
              <a:t>they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/>
              <a:t>?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6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152650" y="2587104"/>
          <a:ext cx="6991350" cy="2873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318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Adapting teaching</a:t>
            </a:r>
            <a:r>
              <a:rPr lang="cs-CZ" sz="4000" dirty="0"/>
              <a:t> </a:t>
            </a:r>
            <a:r>
              <a:rPr lang="en-US" sz="4000" dirty="0"/>
              <a:t>materials 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en-US" sz="4000" dirty="0"/>
              <a:t>to suit the needs of differentiated classes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</a:t>
            </a:r>
            <a:r>
              <a:rPr lang="cs-CZ" dirty="0" err="1" smtClean="0"/>
              <a:t>Vallin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4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Adapting teaching</a:t>
            </a:r>
            <a:r>
              <a:rPr lang="cs-CZ" sz="3600" dirty="0" smtClean="0"/>
              <a:t> </a:t>
            </a:r>
            <a:r>
              <a:rPr lang="en-US" sz="3600" dirty="0" smtClean="0"/>
              <a:t>materials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en-US" sz="3600" dirty="0" smtClean="0"/>
              <a:t>to </a:t>
            </a:r>
            <a:r>
              <a:rPr lang="en-US" sz="3600" dirty="0"/>
              <a:t>suit the needs of differentiated classes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There</a:t>
            </a:r>
            <a:r>
              <a:rPr lang="cs-CZ" dirty="0" smtClean="0"/>
              <a:t> are 2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do </a:t>
            </a:r>
            <a:r>
              <a:rPr lang="cs-CZ" dirty="0" err="1" smtClean="0"/>
              <a:t>it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b="1" dirty="0" smtClean="0"/>
              <a:t>through </a:t>
            </a:r>
            <a:r>
              <a:rPr lang="cs-CZ" b="1" dirty="0" smtClean="0"/>
              <a:t>Gardner‘s theory </a:t>
            </a:r>
            <a:r>
              <a:rPr lang="cs-CZ" dirty="0" smtClean="0"/>
              <a:t>(to suit as many different</a:t>
            </a:r>
            <a:r>
              <a:rPr lang="cs-CZ" dirty="0"/>
              <a:t> </a:t>
            </a:r>
            <a:r>
              <a:rPr lang="cs-CZ" dirty="0" smtClean="0"/>
              <a:t>intelligences as possible)</a:t>
            </a:r>
          </a:p>
          <a:p>
            <a:r>
              <a:rPr lang="cs-CZ" b="1" dirty="0" smtClean="0"/>
              <a:t>through </a:t>
            </a:r>
            <a:r>
              <a:rPr lang="cs-CZ" b="1" dirty="0"/>
              <a:t>Bloom‘s Taxonomy</a:t>
            </a:r>
            <a:r>
              <a:rPr lang="cs-CZ" dirty="0"/>
              <a:t> (to offer tasks demanding higher cognitive thinking)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3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Gardner‘s</a:t>
            </a:r>
            <a:r>
              <a:rPr lang="cs-CZ" dirty="0" smtClean="0"/>
              <a:t> </a:t>
            </a:r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8 </a:t>
            </a:r>
            <a:r>
              <a:rPr lang="cs-CZ" b="1" dirty="0" err="1" smtClean="0"/>
              <a:t>different</a:t>
            </a:r>
            <a:r>
              <a:rPr lang="cs-CZ" b="1" dirty="0" smtClean="0"/>
              <a:t> </a:t>
            </a:r>
            <a:r>
              <a:rPr lang="cs-CZ" b="1" dirty="0" err="1" smtClean="0"/>
              <a:t>kinds</a:t>
            </a:r>
            <a:r>
              <a:rPr lang="cs-CZ" b="1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intelligence</a:t>
            </a:r>
            <a:endParaRPr lang="cs-CZ" dirty="0" smtClean="0"/>
          </a:p>
          <a:p>
            <a:r>
              <a:rPr lang="cs-CZ" dirty="0" err="1" smtClean="0"/>
              <a:t>everybody</a:t>
            </a:r>
            <a:r>
              <a:rPr lang="cs-CZ" dirty="0" smtClean="0"/>
              <a:t> has a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b="1" dirty="0" smtClean="0"/>
              <a:t>mix </a:t>
            </a:r>
            <a:r>
              <a:rPr lang="cs-CZ" b="1" dirty="0" err="1" smtClean="0"/>
              <a:t>of</a:t>
            </a:r>
            <a:r>
              <a:rPr lang="cs-CZ" b="1" dirty="0" smtClean="0"/>
              <a:t> „</a:t>
            </a:r>
            <a:r>
              <a:rPr lang="cs-CZ" b="1" dirty="0" err="1" smtClean="0"/>
              <a:t>intelligences</a:t>
            </a:r>
            <a:r>
              <a:rPr lang="cs-CZ" dirty="0" smtClean="0"/>
              <a:t>“  </a:t>
            </a:r>
          </a:p>
          <a:p>
            <a:r>
              <a:rPr lang="cs-CZ" b="1" dirty="0" err="1" smtClean="0"/>
              <a:t>challenging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b="1" dirty="0" err="1" smtClean="0"/>
              <a:t>inspiring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30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197" y="257205"/>
            <a:ext cx="6373505" cy="6323997"/>
          </a:xfrm>
        </p:spPr>
      </p:pic>
    </p:spTree>
    <p:extLst>
      <p:ext uri="{BB962C8B-B14F-4D97-AF65-F5344CB8AC3E}">
        <p14:creationId xmlns:p14="http://schemas.microsoft.com/office/powerpoint/2010/main" val="33864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5342" y="665376"/>
            <a:ext cx="10398457" cy="1325563"/>
          </a:xfrm>
        </p:spPr>
        <p:txBody>
          <a:bodyPr>
            <a:normAutofit/>
          </a:bodyPr>
          <a:lstStyle/>
          <a:p>
            <a:endParaRPr lang="cs-CZ" sz="36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171" y="365125"/>
            <a:ext cx="7238798" cy="6050162"/>
          </a:xfrm>
        </p:spPr>
      </p:pic>
    </p:spTree>
    <p:extLst>
      <p:ext uri="{BB962C8B-B14F-4D97-AF65-F5344CB8AC3E}">
        <p14:creationId xmlns:p14="http://schemas.microsoft.com/office/powerpoint/2010/main" val="24545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MULTIPLE INTELLIGENCE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psychologytoday.tests.psychtests.com/take_test.php?idRegTest=3209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9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r>
              <a:rPr lang="cs-CZ" dirty="0" smtClean="0"/>
              <a:t> 3: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You‘re going to work in groups of </a:t>
            </a:r>
            <a:r>
              <a:rPr lang="en-US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Imagine you are teaching the topic „</a:t>
            </a:r>
            <a:r>
              <a:rPr lang="cs-CZ" sz="2800" smtClean="0"/>
              <a:t>Human </a:t>
            </a:r>
            <a:r>
              <a:rPr lang="cs-CZ" sz="2800" smtClean="0"/>
              <a:t>Body“</a:t>
            </a:r>
            <a:r>
              <a:rPr lang="en-US" sz="2800" smtClean="0"/>
              <a:t> </a:t>
            </a:r>
            <a:r>
              <a:rPr lang="cs-CZ" sz="2800" dirty="0" smtClean="0"/>
              <a:t>(</a:t>
            </a:r>
            <a:r>
              <a:rPr lang="en-US" sz="2800" dirty="0" smtClean="0"/>
              <a:t>or an</a:t>
            </a:r>
            <a:r>
              <a:rPr lang="cs-CZ" sz="2800" dirty="0" smtClean="0"/>
              <a:t>y</a:t>
            </a:r>
            <a:r>
              <a:rPr lang="en-US" sz="2800" dirty="0" smtClean="0"/>
              <a:t> other topic</a:t>
            </a:r>
            <a:r>
              <a:rPr lang="cs-CZ" sz="2800" dirty="0" smtClean="0"/>
              <a:t>) </a:t>
            </a:r>
            <a:r>
              <a:rPr lang="cs-CZ" sz="2800" dirty="0" smtClean="0"/>
              <a:t>in your class. </a:t>
            </a:r>
            <a:r>
              <a:rPr lang="cs-CZ" sz="2800" dirty="0" err="1" smtClean="0"/>
              <a:t>Try</a:t>
            </a:r>
            <a:r>
              <a:rPr lang="cs-CZ" sz="2800" dirty="0" smtClean="0"/>
              <a:t> to </a:t>
            </a:r>
            <a:r>
              <a:rPr lang="cs-CZ" sz="2800" dirty="0" err="1" smtClean="0"/>
              <a:t>think</a:t>
            </a:r>
            <a:r>
              <a:rPr lang="cs-CZ" sz="2800" dirty="0" smtClean="0"/>
              <a:t> </a:t>
            </a:r>
            <a:r>
              <a:rPr lang="cs-CZ" sz="2800" dirty="0" err="1" smtClean="0"/>
              <a:t>about</a:t>
            </a:r>
            <a:r>
              <a:rPr lang="cs-CZ" sz="2800" dirty="0" smtClean="0"/>
              <a:t> 8 </a:t>
            </a:r>
            <a:r>
              <a:rPr lang="cs-CZ" sz="2800" dirty="0" err="1" smtClean="0"/>
              <a:t>different</a:t>
            </a:r>
            <a:r>
              <a:rPr lang="cs-CZ" sz="2800" dirty="0" smtClean="0"/>
              <a:t> </a:t>
            </a:r>
            <a:r>
              <a:rPr lang="cs-CZ" sz="2800" dirty="0" err="1" smtClean="0"/>
              <a:t>activities</a:t>
            </a:r>
            <a:r>
              <a:rPr lang="cs-CZ" sz="2800" dirty="0" smtClean="0"/>
              <a:t> </a:t>
            </a:r>
            <a:r>
              <a:rPr lang="cs-CZ" sz="2800" dirty="0" err="1" smtClean="0"/>
              <a:t>according</a:t>
            </a:r>
            <a:r>
              <a:rPr lang="cs-CZ" sz="2800" dirty="0" smtClean="0"/>
              <a:t> to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Gardner‘s</a:t>
            </a:r>
            <a:r>
              <a:rPr lang="cs-CZ" sz="2800" dirty="0" smtClean="0"/>
              <a:t> </a:t>
            </a:r>
            <a:r>
              <a:rPr lang="cs-CZ" sz="2800" dirty="0" err="1" smtClean="0"/>
              <a:t>theory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multiple</a:t>
            </a:r>
            <a:r>
              <a:rPr lang="cs-CZ" sz="2800" dirty="0" smtClean="0"/>
              <a:t> </a:t>
            </a:r>
            <a:r>
              <a:rPr lang="cs-CZ" sz="2800" dirty="0" err="1" smtClean="0"/>
              <a:t>intelligence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139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BLOOM‘S TAXONOMY?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</a:t>
            </a:r>
            <a:r>
              <a:rPr lang="en-US" dirty="0" smtClean="0"/>
              <a:t>a </a:t>
            </a:r>
            <a:r>
              <a:rPr lang="en-US" b="1" dirty="0"/>
              <a:t>classification system </a:t>
            </a:r>
            <a:r>
              <a:rPr lang="en-US" dirty="0"/>
              <a:t>used to define and distinguish different </a:t>
            </a:r>
            <a:r>
              <a:rPr lang="en-US" b="1" dirty="0"/>
              <a:t>levels of human </a:t>
            </a:r>
            <a:r>
              <a:rPr lang="en-US" b="1" dirty="0" err="1" smtClean="0"/>
              <a:t>cognit</a:t>
            </a:r>
            <a:r>
              <a:rPr lang="cs-CZ" b="1" dirty="0" err="1" smtClean="0"/>
              <a:t>ive</a:t>
            </a:r>
            <a:r>
              <a:rPr lang="cs-CZ" b="1" dirty="0" smtClean="0"/>
              <a:t> </a:t>
            </a:r>
            <a:r>
              <a:rPr lang="cs-CZ" b="1" dirty="0" err="1" smtClean="0"/>
              <a:t>skills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i.e</a:t>
            </a:r>
            <a:r>
              <a:rPr lang="en-US" dirty="0"/>
              <a:t>., thinking, learning, and </a:t>
            </a:r>
            <a:r>
              <a:rPr lang="en-US" dirty="0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dirty="0" smtClean="0"/>
              <a:t>- </a:t>
            </a:r>
            <a:r>
              <a:rPr lang="en-US" dirty="0" smtClean="0"/>
              <a:t>used </a:t>
            </a:r>
            <a:r>
              <a:rPr lang="en-US" dirty="0"/>
              <a:t>to inform or </a:t>
            </a:r>
            <a:r>
              <a:rPr lang="en-US" b="1" dirty="0"/>
              <a:t>guide the development of </a:t>
            </a:r>
            <a:r>
              <a:rPr lang="en-US" b="1" dirty="0" err="1" smtClean="0"/>
              <a:t>assessm</a:t>
            </a:r>
            <a:r>
              <a:rPr lang="cs-CZ" b="1" dirty="0" err="1" smtClean="0"/>
              <a:t>ents</a:t>
            </a:r>
            <a:r>
              <a:rPr lang="en-US" b="1" dirty="0" smtClean="0"/>
              <a:t> </a:t>
            </a:r>
            <a:r>
              <a:rPr lang="en-US" dirty="0"/>
              <a:t>(tests and other evaluations of student learning), curriculum (units, lessons, projects, and other learning activities), and instructional methods such as questioning </a:t>
            </a:r>
            <a:r>
              <a:rPr lang="en-US" dirty="0" smtClean="0"/>
              <a:t>strategies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published</a:t>
            </a:r>
            <a:r>
              <a:rPr lang="cs-CZ" dirty="0" smtClean="0"/>
              <a:t> in 1956 by a </a:t>
            </a:r>
            <a:r>
              <a:rPr lang="cs-CZ" b="1" dirty="0" err="1" smtClean="0"/>
              <a:t>group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/>
              <a:t>American</a:t>
            </a:r>
            <a:r>
              <a:rPr lang="cs-CZ" b="1" dirty="0"/>
              <a:t> </a:t>
            </a:r>
            <a:r>
              <a:rPr lang="cs-CZ" b="1" dirty="0" err="1" smtClean="0"/>
              <a:t>psychologists</a:t>
            </a:r>
            <a:r>
              <a:rPr lang="cs-CZ" b="1" dirty="0" smtClean="0"/>
              <a:t> </a:t>
            </a:r>
            <a:r>
              <a:rPr lang="cs-CZ" dirty="0" smtClean="0"/>
              <a:t>(Benjamin </a:t>
            </a:r>
            <a:r>
              <a:rPr lang="cs-CZ" dirty="0" err="1" smtClean="0"/>
              <a:t>Bloom</a:t>
            </a:r>
            <a:r>
              <a:rPr lang="cs-CZ" dirty="0" smtClean="0"/>
              <a:t>), </a:t>
            </a:r>
            <a:r>
              <a:rPr lang="cs-CZ" dirty="0" err="1" smtClean="0"/>
              <a:t>revised</a:t>
            </a:r>
            <a:r>
              <a:rPr lang="cs-CZ" dirty="0" smtClean="0"/>
              <a:t> in 2001 by Anderson </a:t>
            </a:r>
            <a:r>
              <a:rPr lang="cs-CZ" dirty="0"/>
              <a:t>a </a:t>
            </a:r>
            <a:r>
              <a:rPr lang="cs-CZ" dirty="0" err="1" smtClean="0"/>
              <a:t>Kratwohl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 err="1" smtClean="0"/>
              <a:t>created</a:t>
            </a:r>
            <a:r>
              <a:rPr lang="cs-CZ" dirty="0" smtClean="0"/>
              <a:t> in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b="1" dirty="0"/>
              <a:t>promote higher forms of thinking </a:t>
            </a:r>
            <a:r>
              <a:rPr lang="en-US" dirty="0"/>
              <a:t>in </a:t>
            </a:r>
            <a:r>
              <a:rPr lang="en-US" dirty="0" smtClean="0"/>
              <a:t>education</a:t>
            </a:r>
            <a:r>
              <a:rPr lang="cs-CZ" dirty="0" smtClean="0"/>
              <a:t> (</a:t>
            </a:r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promotes</a:t>
            </a:r>
            <a:r>
              <a:rPr lang="cs-CZ" dirty="0" smtClean="0"/>
              <a:t>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such as </a:t>
            </a:r>
            <a:r>
              <a:rPr lang="cs-CZ" dirty="0" err="1" smtClean="0"/>
              <a:t>remembering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9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Multicultural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2209800" y="2120900"/>
          <a:ext cx="7772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74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8726" cy="6858000"/>
          </a:xfrm>
        </p:spPr>
      </p:pic>
    </p:spTree>
    <p:extLst>
      <p:ext uri="{BB962C8B-B14F-4D97-AF65-F5344CB8AC3E}">
        <p14:creationId xmlns:p14="http://schemas.microsoft.com/office/powerpoint/2010/main" val="24350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Petra </a:t>
            </a:r>
            <a:r>
              <a:rPr lang="cs-CZ" sz="2800" dirty="0" err="1" smtClean="0"/>
              <a:t>Vallin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cs-CZ" dirty="0" smtClean="0"/>
              <a:t>Faculty </a:t>
            </a:r>
            <a:r>
              <a:rPr lang="cs-CZ" dirty="0" smtClean="0"/>
              <a:t>of Education</a:t>
            </a:r>
          </a:p>
          <a:p>
            <a:pPr marL="0" indent="0" algn="ctr">
              <a:buNone/>
            </a:pPr>
            <a:r>
              <a:rPr lang="cs-CZ" dirty="0" smtClean="0"/>
              <a:t>Charles University in Prague</a:t>
            </a:r>
          </a:p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etra.koukalova@pedf.cuni.cz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586" y="1475305"/>
            <a:ext cx="2048827" cy="30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TASK 1: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Walk</a:t>
            </a:r>
            <a:r>
              <a:rPr lang="cs-CZ" sz="2800" dirty="0" smtClean="0"/>
              <a:t> </a:t>
            </a:r>
            <a:r>
              <a:rPr lang="cs-CZ" sz="2800" dirty="0" err="1" smtClean="0"/>
              <a:t>around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classroom</a:t>
            </a:r>
            <a:r>
              <a:rPr lang="cs-CZ" sz="2800" dirty="0" smtClean="0"/>
              <a:t> and </a:t>
            </a:r>
            <a:r>
              <a:rPr lang="cs-CZ" sz="2800" dirty="0" err="1" smtClean="0"/>
              <a:t>read</a:t>
            </a:r>
            <a:r>
              <a:rPr lang="cs-CZ" sz="2800" dirty="0" smtClean="0"/>
              <a:t> </a:t>
            </a:r>
            <a:r>
              <a:rPr lang="cs-CZ" sz="2800" dirty="0" err="1" smtClean="0"/>
              <a:t>all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definitions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„</a:t>
            </a:r>
            <a:r>
              <a:rPr lang="cs-CZ" sz="2800" dirty="0" err="1" smtClean="0"/>
              <a:t>multicultural</a:t>
            </a:r>
            <a:r>
              <a:rPr lang="cs-CZ" sz="2800" dirty="0" smtClean="0"/>
              <a:t> </a:t>
            </a:r>
            <a:r>
              <a:rPr lang="cs-CZ" sz="2800" dirty="0" err="1" smtClean="0"/>
              <a:t>education</a:t>
            </a:r>
            <a:r>
              <a:rPr lang="cs-CZ" sz="2800" dirty="0" smtClean="0"/>
              <a:t>“. </a:t>
            </a:r>
            <a:r>
              <a:rPr lang="cs-CZ" sz="2800" dirty="0" err="1" smtClean="0"/>
              <a:t>Choose</a:t>
            </a:r>
            <a:r>
              <a:rPr lang="cs-CZ" sz="2800" dirty="0" smtClean="0"/>
              <a:t> ONE </a:t>
            </a:r>
            <a:r>
              <a:rPr lang="cs-CZ" sz="2800" dirty="0" err="1" smtClean="0"/>
              <a:t>which</a:t>
            </a:r>
            <a:r>
              <a:rPr lang="cs-CZ" sz="2800" dirty="0" smtClean="0"/>
              <a:t> </a:t>
            </a:r>
            <a:r>
              <a:rPr lang="cs-CZ" sz="2800" dirty="0" err="1" smtClean="0"/>
              <a:t>represents</a:t>
            </a:r>
            <a:r>
              <a:rPr lang="cs-CZ" sz="2800" dirty="0"/>
              <a:t> </a:t>
            </a:r>
            <a:r>
              <a:rPr lang="cs-CZ" sz="2800" dirty="0" smtClean="0"/>
              <a:t>YOUR </a:t>
            </a:r>
            <a:r>
              <a:rPr lang="cs-CZ" sz="2800" dirty="0" err="1" smtClean="0"/>
              <a:t>own</a:t>
            </a:r>
            <a:r>
              <a:rPr lang="cs-CZ" sz="2800" dirty="0" smtClean="0"/>
              <a:t> </a:t>
            </a:r>
            <a:r>
              <a:rPr lang="cs-CZ" sz="2800" dirty="0" err="1" smtClean="0"/>
              <a:t>approach</a:t>
            </a:r>
            <a:r>
              <a:rPr lang="cs-CZ" sz="2800" dirty="0" smtClean="0"/>
              <a:t> to „</a:t>
            </a:r>
            <a:r>
              <a:rPr lang="cs-CZ" sz="2800" dirty="0" err="1" smtClean="0"/>
              <a:t>multicultural</a:t>
            </a:r>
            <a:r>
              <a:rPr lang="cs-CZ" sz="2800" dirty="0" smtClean="0"/>
              <a:t> </a:t>
            </a:r>
            <a:r>
              <a:rPr lang="cs-CZ" sz="2800" dirty="0" err="1" smtClean="0"/>
              <a:t>education</a:t>
            </a:r>
            <a:r>
              <a:rPr lang="cs-CZ" sz="2800" dirty="0" smtClean="0"/>
              <a:t>“. </a:t>
            </a:r>
            <a:r>
              <a:rPr lang="cs-CZ" sz="2800" dirty="0" err="1" smtClean="0"/>
              <a:t>Stand</a:t>
            </a:r>
            <a:r>
              <a:rPr lang="cs-CZ" sz="2800" dirty="0" smtClean="0"/>
              <a:t> </a:t>
            </a:r>
            <a:r>
              <a:rPr lang="cs-CZ" sz="2800" dirty="0" err="1" smtClean="0"/>
              <a:t>next</a:t>
            </a:r>
            <a:r>
              <a:rPr lang="cs-CZ" sz="2800" dirty="0" smtClean="0"/>
              <a:t> to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definition</a:t>
            </a:r>
            <a:r>
              <a:rPr lang="cs-CZ" sz="2800" dirty="0" smtClean="0"/>
              <a:t> </a:t>
            </a:r>
            <a:r>
              <a:rPr lang="cs-CZ" sz="2800" dirty="0" err="1" smtClean="0"/>
              <a:t>which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 </a:t>
            </a:r>
            <a:r>
              <a:rPr lang="cs-CZ" sz="2800" dirty="0" err="1" smtClean="0"/>
              <a:t>prefer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010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0" y="16288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„</a:t>
            </a:r>
            <a:r>
              <a:rPr lang="cs-CZ" b="1" dirty="0" err="1" smtClean="0"/>
              <a:t>Multicultural</a:t>
            </a:r>
            <a:r>
              <a:rPr lang="cs-CZ" b="1" dirty="0" smtClean="0"/>
              <a:t> </a:t>
            </a:r>
            <a:r>
              <a:rPr lang="cs-CZ" b="1" dirty="0" err="1"/>
              <a:t>education</a:t>
            </a:r>
            <a:r>
              <a:rPr lang="cs-CZ" dirty="0"/>
              <a:t> </a:t>
            </a:r>
            <a:r>
              <a:rPr lang="cs-CZ" dirty="0" err="1"/>
              <a:t>refers</a:t>
            </a:r>
            <a:r>
              <a:rPr lang="cs-CZ" dirty="0"/>
              <a:t> to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/>
              <a:t>teaching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incorporates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histories</a:t>
            </a:r>
            <a:r>
              <a:rPr lang="cs-CZ" dirty="0" smtClean="0"/>
              <a:t>, </a:t>
            </a:r>
            <a:r>
              <a:rPr lang="cs-CZ" dirty="0" err="1"/>
              <a:t>values</a:t>
            </a:r>
            <a:r>
              <a:rPr lang="cs-CZ" dirty="0"/>
              <a:t>, </a:t>
            </a:r>
            <a:r>
              <a:rPr lang="cs-CZ" dirty="0" err="1"/>
              <a:t>beliefs</a:t>
            </a:r>
            <a:r>
              <a:rPr lang="cs-CZ" dirty="0"/>
              <a:t>, and </a:t>
            </a:r>
            <a:r>
              <a:rPr lang="cs-CZ" dirty="0" err="1"/>
              <a:t>perspectives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backgrounds</a:t>
            </a:r>
            <a:r>
              <a:rPr lang="cs-CZ" dirty="0"/>
              <a:t>. At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classroom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,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</a:t>
            </a:r>
            <a:r>
              <a:rPr lang="cs-CZ" dirty="0" err="1"/>
              <a:t>teachers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 smtClean="0"/>
              <a:t>modify</a:t>
            </a:r>
            <a:r>
              <a:rPr lang="cs-CZ" dirty="0" smtClean="0"/>
              <a:t> </a:t>
            </a:r>
            <a:r>
              <a:rPr lang="cs-CZ" dirty="0" err="1"/>
              <a:t>lessons</a:t>
            </a:r>
            <a:r>
              <a:rPr lang="cs-CZ" dirty="0"/>
              <a:t> to </a:t>
            </a:r>
            <a:r>
              <a:rPr lang="cs-CZ" dirty="0" err="1"/>
              <a:t>reflect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cultural</a:t>
            </a:r>
            <a:r>
              <a:rPr lang="cs-CZ" dirty="0"/>
              <a:t> diversity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/>
              <a:t>in a 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. In many </a:t>
            </a:r>
            <a:r>
              <a:rPr lang="cs-CZ" dirty="0" err="1"/>
              <a:t>cases</a:t>
            </a:r>
            <a:r>
              <a:rPr lang="cs-CZ" dirty="0"/>
              <a:t>, “</a:t>
            </a:r>
            <a:r>
              <a:rPr lang="cs-CZ" dirty="0" err="1"/>
              <a:t>culture</a:t>
            </a:r>
            <a:r>
              <a:rPr lang="cs-CZ" dirty="0"/>
              <a:t>”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broadest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, </a:t>
            </a:r>
            <a:r>
              <a:rPr lang="cs-CZ" dirty="0" err="1"/>
              <a:t>encompassing</a:t>
            </a:r>
            <a:r>
              <a:rPr lang="cs-CZ" dirty="0"/>
              <a:t> </a:t>
            </a:r>
            <a:r>
              <a:rPr lang="cs-CZ" dirty="0" err="1"/>
              <a:t>race</a:t>
            </a:r>
            <a:r>
              <a:rPr lang="cs-CZ" dirty="0"/>
              <a:t>, </a:t>
            </a:r>
            <a:r>
              <a:rPr lang="cs-CZ" dirty="0" err="1"/>
              <a:t>ethnicity</a:t>
            </a:r>
            <a:r>
              <a:rPr lang="cs-CZ" dirty="0"/>
              <a:t>, </a:t>
            </a:r>
            <a:r>
              <a:rPr lang="cs-CZ" dirty="0" err="1"/>
              <a:t>nationality</a:t>
            </a:r>
            <a:r>
              <a:rPr lang="cs-CZ" dirty="0"/>
              <a:t>, </a:t>
            </a:r>
            <a:r>
              <a:rPr lang="cs-CZ" dirty="0" err="1"/>
              <a:t>language</a:t>
            </a:r>
            <a:r>
              <a:rPr lang="cs-CZ" dirty="0"/>
              <a:t>, religion, </a:t>
            </a:r>
            <a:r>
              <a:rPr lang="cs-CZ" dirty="0" err="1"/>
              <a:t>class</a:t>
            </a:r>
            <a:r>
              <a:rPr lang="cs-CZ" dirty="0"/>
              <a:t>, gender,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orientation</a:t>
            </a:r>
            <a:r>
              <a:rPr lang="cs-CZ" dirty="0"/>
              <a:t>, and “</a:t>
            </a:r>
            <a:r>
              <a:rPr lang="cs-CZ" dirty="0" err="1"/>
              <a:t>exceptionality</a:t>
            </a:r>
            <a:r>
              <a:rPr lang="cs-CZ" dirty="0"/>
              <a:t>”—a term </a:t>
            </a:r>
            <a:r>
              <a:rPr lang="cs-CZ" dirty="0" err="1"/>
              <a:t>applied</a:t>
            </a:r>
            <a:r>
              <a:rPr lang="cs-CZ" dirty="0"/>
              <a:t> to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specialized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disabilities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r>
              <a:rPr lang="cs-CZ" sz="1700" dirty="0"/>
              <a:t>(</a:t>
            </a:r>
            <a:r>
              <a:rPr lang="cs-CZ" sz="1700" dirty="0" err="1"/>
              <a:t>The</a:t>
            </a:r>
            <a:r>
              <a:rPr lang="cs-CZ" sz="1700" dirty="0"/>
              <a:t> </a:t>
            </a:r>
            <a:r>
              <a:rPr lang="cs-CZ" sz="1700" dirty="0" err="1"/>
              <a:t>Glossary</a:t>
            </a:r>
            <a:r>
              <a:rPr lang="cs-CZ" sz="1700" dirty="0"/>
              <a:t> </a:t>
            </a:r>
            <a:r>
              <a:rPr lang="cs-CZ" sz="1700" dirty="0" err="1"/>
              <a:t>of</a:t>
            </a:r>
            <a:r>
              <a:rPr lang="cs-CZ" sz="1700" dirty="0"/>
              <a:t> </a:t>
            </a:r>
            <a:r>
              <a:rPr lang="cs-CZ" sz="1700" dirty="0" err="1"/>
              <a:t>Education</a:t>
            </a:r>
            <a:r>
              <a:rPr lang="cs-CZ" sz="1700" dirty="0"/>
              <a:t> </a:t>
            </a:r>
            <a:r>
              <a:rPr lang="cs-CZ" sz="1700" dirty="0" err="1"/>
              <a:t>Reform</a:t>
            </a:r>
            <a:r>
              <a:rPr lang="cs-CZ" sz="1700" dirty="0"/>
              <a:t>, </a:t>
            </a:r>
            <a:r>
              <a:rPr lang="cs-CZ" sz="1700" dirty="0" err="1"/>
              <a:t>available</a:t>
            </a:r>
            <a:r>
              <a:rPr lang="cs-CZ" sz="1700" dirty="0"/>
              <a:t> on http://edglossary.org/</a:t>
            </a:r>
            <a:r>
              <a:rPr lang="cs-CZ" sz="1700" dirty="0" err="1"/>
              <a:t>multicultural-education</a:t>
            </a:r>
            <a:r>
              <a:rPr lang="cs-CZ" sz="1700" dirty="0"/>
              <a:t>/)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4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Multicultural</a:t>
            </a:r>
            <a:r>
              <a:rPr lang="cs-CZ" dirty="0" smtClean="0"/>
              <a:t> vs. </a:t>
            </a:r>
            <a:r>
              <a:rPr lang="cs-CZ" dirty="0" err="1" smtClean="0"/>
              <a:t>Intercultural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„</a:t>
            </a:r>
            <a:r>
              <a:rPr lang="en-US" b="1"/>
              <a:t>Multicultural education </a:t>
            </a:r>
            <a:r>
              <a:rPr lang="en-US"/>
              <a:t>uses learning about other cultures in order to produce </a:t>
            </a:r>
            <a:r>
              <a:rPr lang="en-US" u="sng"/>
              <a:t>acceptance</a:t>
            </a:r>
            <a:r>
              <a:rPr lang="en-US"/>
              <a:t>, or at least </a:t>
            </a:r>
            <a:r>
              <a:rPr lang="en-US" u="sng"/>
              <a:t>tolerance</a:t>
            </a:r>
            <a:r>
              <a:rPr lang="en-US"/>
              <a:t>, of these cultures. </a:t>
            </a:r>
            <a:r>
              <a:rPr lang="en-US" b="1" dirty="0"/>
              <a:t>Intercultural Education </a:t>
            </a:r>
            <a:r>
              <a:rPr lang="en-US" dirty="0"/>
              <a:t>aims to go beyond passive coexistence, to achieve a developing and sustainable way of living together in multicultural societies through the creation of understanding of, </a:t>
            </a:r>
            <a:r>
              <a:rPr lang="en-US" u="sng" dirty="0"/>
              <a:t>respect</a:t>
            </a:r>
            <a:r>
              <a:rPr lang="en-US" dirty="0"/>
              <a:t> for and </a:t>
            </a:r>
            <a:r>
              <a:rPr lang="en-US" u="sng" dirty="0"/>
              <a:t>dialogue</a:t>
            </a:r>
            <a:r>
              <a:rPr lang="en-US" dirty="0"/>
              <a:t> between the different cultural groups.</a:t>
            </a:r>
            <a:r>
              <a:rPr lang="cs-CZ"/>
              <a:t>“ </a:t>
            </a:r>
            <a:r>
              <a:rPr lang="cs-CZ" sz="1600"/>
              <a:t>(UNESCO Guidelines on Intercultural Education, available on http://unesdoc.unesco.org/images/0014/001478/147878e.pdf)</a:t>
            </a:r>
            <a:endParaRPr lang="en-US" sz="160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7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TASK 2: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Get into groups of </a:t>
            </a:r>
            <a:r>
              <a:rPr lang="en-US" sz="2800" dirty="0"/>
              <a:t>5</a:t>
            </a:r>
            <a:r>
              <a:rPr lang="cs-CZ" sz="2800" dirty="0" smtClean="0"/>
              <a:t> </a:t>
            </a:r>
            <a:r>
              <a:rPr lang="cs-CZ" sz="2800" dirty="0" smtClean="0"/>
              <a:t>and discuss together the goals of multicultural education. </a:t>
            </a:r>
            <a:r>
              <a:rPr lang="cs-CZ" sz="2800" dirty="0" err="1" smtClean="0"/>
              <a:t>Try</a:t>
            </a:r>
            <a:r>
              <a:rPr lang="cs-CZ" sz="2800" dirty="0" smtClean="0"/>
              <a:t> to make a list </a:t>
            </a:r>
            <a:r>
              <a:rPr lang="cs-CZ" sz="2800" dirty="0" err="1" smtClean="0"/>
              <a:t>of</a:t>
            </a:r>
            <a:r>
              <a:rPr lang="cs-CZ" sz="2800" dirty="0" smtClean="0"/>
              <a:t> 4 – 7 </a:t>
            </a:r>
            <a:r>
              <a:rPr lang="cs-CZ" sz="2800" dirty="0" err="1" smtClean="0"/>
              <a:t>objectives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16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goals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multicultural</a:t>
            </a:r>
            <a:r>
              <a:rPr lang="cs-CZ" sz="4000" dirty="0"/>
              <a:t> </a:t>
            </a:r>
            <a:r>
              <a:rPr lang="cs-CZ" sz="4000" dirty="0" err="1"/>
              <a:t>education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Creating a safe, accepting and successful learning environment for </a:t>
            </a:r>
            <a:r>
              <a:rPr lang="cs-CZ" dirty="0" smtClean="0"/>
              <a:t>all</a:t>
            </a:r>
            <a:endParaRPr lang="cs-CZ" dirty="0" smtClean="0"/>
          </a:p>
          <a:p>
            <a:r>
              <a:rPr lang="cs-CZ" dirty="0" err="1" smtClean="0"/>
              <a:t>Opening</a:t>
            </a:r>
            <a:r>
              <a:rPr lang="cs-CZ" dirty="0" smtClean="0"/>
              <a:t> </a:t>
            </a:r>
            <a:r>
              <a:rPr lang="cs-CZ" dirty="0" err="1" smtClean="0"/>
              <a:t>windows</a:t>
            </a:r>
            <a:r>
              <a:rPr lang="cs-CZ" dirty="0" smtClean="0"/>
              <a:t> to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cultures</a:t>
            </a:r>
            <a:endParaRPr lang="cs-CZ" dirty="0"/>
          </a:p>
          <a:p>
            <a:r>
              <a:rPr lang="cs-CZ" dirty="0" smtClean="0"/>
              <a:t>Preventing </a:t>
            </a:r>
            <a:r>
              <a:rPr lang="cs-CZ" dirty="0"/>
              <a:t>prejudice and </a:t>
            </a:r>
            <a:r>
              <a:rPr lang="cs-CZ" dirty="0" smtClean="0"/>
              <a:t>discrimination</a:t>
            </a:r>
            <a:endParaRPr lang="en-US" dirty="0" smtClean="0"/>
          </a:p>
          <a:p>
            <a:r>
              <a:rPr lang="cs-CZ" dirty="0"/>
              <a:t>Strengthening intercultural </a:t>
            </a:r>
            <a:r>
              <a:rPr lang="cs-CZ" dirty="0" smtClean="0"/>
              <a:t>dialog</a:t>
            </a:r>
            <a:endParaRPr lang="cs-CZ" dirty="0"/>
          </a:p>
          <a:p>
            <a:r>
              <a:rPr lang="cs-CZ" dirty="0"/>
              <a:t>Increasing awareness of global issues </a:t>
            </a:r>
            <a:endParaRPr lang="en-US" dirty="0" smtClean="0"/>
          </a:p>
          <a:p>
            <a:r>
              <a:rPr lang="cs-CZ" dirty="0" smtClean="0"/>
              <a:t>Encouraging </a:t>
            </a:r>
            <a:r>
              <a:rPr lang="cs-CZ" dirty="0"/>
              <a:t>critical thinking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157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Activities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strengthen</a:t>
            </a:r>
            <a:r>
              <a:rPr lang="cs-CZ" dirty="0" smtClean="0"/>
              <a:t> </a:t>
            </a:r>
            <a:r>
              <a:rPr lang="cs-CZ" dirty="0" err="1" smtClean="0"/>
              <a:t>multicultural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classroom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ladybird</a:t>
            </a:r>
            <a:endParaRPr lang="cs-CZ" dirty="0" smtClean="0"/>
          </a:p>
          <a:p>
            <a:r>
              <a:rPr lang="cs-CZ" dirty="0" smtClean="0"/>
              <a:t>Červená Karkulka</a:t>
            </a:r>
          </a:p>
          <a:p>
            <a:r>
              <a:rPr lang="cs-CZ" dirty="0" smtClean="0"/>
              <a:t>Štrúdl</a:t>
            </a:r>
          </a:p>
          <a:p>
            <a:r>
              <a:rPr lang="cs-CZ" dirty="0" err="1" smtClean="0"/>
              <a:t>Riverbanks</a:t>
            </a:r>
            <a:endParaRPr lang="cs-CZ" dirty="0" smtClean="0"/>
          </a:p>
          <a:p>
            <a:r>
              <a:rPr lang="cs-CZ" dirty="0" err="1" smtClean="0"/>
              <a:t>Labels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46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ladybird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Instructions</a:t>
            </a:r>
            <a:r>
              <a:rPr lang="cs-CZ" b="1" dirty="0" smtClean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5 and </a:t>
            </a:r>
            <a:r>
              <a:rPr lang="cs-CZ" dirty="0" err="1" smtClean="0"/>
              <a:t>discuss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and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. 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5 </a:t>
            </a:r>
            <a:r>
              <a:rPr lang="cs-CZ" dirty="0" err="1" smtClean="0"/>
              <a:t>things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/>
              <a:t> </a:t>
            </a:r>
            <a:r>
              <a:rPr lang="cs-CZ" b="1" u="sng" dirty="0" smtClean="0"/>
              <a:t>in </a:t>
            </a:r>
            <a:r>
              <a:rPr lang="cs-CZ" b="1" u="sng" dirty="0" err="1" smtClean="0"/>
              <a:t>common</a:t>
            </a:r>
            <a:r>
              <a:rPr lang="cs-CZ" b="1" u="sng" dirty="0" smtClean="0"/>
              <a:t> </a:t>
            </a:r>
            <a:r>
              <a:rPr lang="cs-CZ" b="1" dirty="0" err="1" smtClean="0"/>
              <a:t>into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dots</a:t>
            </a:r>
            <a:r>
              <a:rPr lang="cs-CZ" b="1" dirty="0" smtClean="0"/>
              <a:t>!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legs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ladybird</a:t>
            </a:r>
            <a:r>
              <a:rPr lang="cs-CZ" dirty="0" smtClean="0"/>
              <a:t> are </a:t>
            </a:r>
            <a:r>
              <a:rPr lang="cs-CZ" dirty="0" err="1" smtClean="0"/>
              <a:t>reserved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facts</a:t>
            </a:r>
            <a:r>
              <a:rPr lang="cs-CZ" dirty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b="1" u="sng" dirty="0" err="1" smtClean="0"/>
              <a:t>unique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r>
              <a:rPr lang="cs-CZ" b="1" dirty="0" err="1" smtClean="0"/>
              <a:t>Reflection</a:t>
            </a:r>
            <a:r>
              <a:rPr lang="cs-CZ" b="1" dirty="0" smtClean="0"/>
              <a:t>: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teaches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pupils</a:t>
            </a:r>
            <a:r>
              <a:rPr lang="cs-CZ" dirty="0" smtClean="0"/>
              <a:t> to </a:t>
            </a:r>
            <a:r>
              <a:rPr lang="cs-CZ" dirty="0" err="1" smtClean="0"/>
              <a:t>respect</a:t>
            </a:r>
            <a:r>
              <a:rPr lang="cs-CZ" dirty="0" smtClean="0"/>
              <a:t> and </a:t>
            </a:r>
            <a:r>
              <a:rPr lang="cs-CZ" dirty="0" err="1" smtClean="0"/>
              <a:t>appreciate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helps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realize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unique</a:t>
            </a:r>
            <a:r>
              <a:rPr lang="cs-CZ" dirty="0" smtClean="0"/>
              <a:t> but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hand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in </a:t>
            </a:r>
            <a:r>
              <a:rPr lang="cs-CZ" dirty="0" err="1" smtClean="0"/>
              <a:t>common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396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192</TotalTime>
  <Words>754</Words>
  <Application>Microsoft Office PowerPoint</Application>
  <PresentationFormat>Widescreen</PresentationFormat>
  <Paragraphs>85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Century Gothic</vt:lpstr>
      <vt:lpstr>Garamond</vt:lpstr>
      <vt:lpstr>Mýdlo</vt:lpstr>
      <vt:lpstr>Dealing with multicultural CLass</vt:lpstr>
      <vt:lpstr>Multicultural education</vt:lpstr>
      <vt:lpstr>TASK 1:</vt:lpstr>
      <vt:lpstr>Definition</vt:lpstr>
      <vt:lpstr>Multicultural vs. Intercultural education</vt:lpstr>
      <vt:lpstr>TASK 2:</vt:lpstr>
      <vt:lpstr>The goals of multicultural education</vt:lpstr>
      <vt:lpstr>Activities to strengthen multicultural education in your classroom</vt:lpstr>
      <vt:lpstr>The ladybird activity</vt:lpstr>
      <vt:lpstr>červená                         babička   </vt:lpstr>
      <vt:lpstr>Games for multicultural classes</vt:lpstr>
      <vt:lpstr>Adapting teaching materials  to suit the needs of differentiated classes</vt:lpstr>
      <vt:lpstr>Adapting teaching materials  to suit the needs of differentiated classes</vt:lpstr>
      <vt:lpstr>Gardner‘s Multiple intelligence</vt:lpstr>
      <vt:lpstr>PowerPoint Presentation</vt:lpstr>
      <vt:lpstr>PowerPoint Presentation</vt:lpstr>
      <vt:lpstr>MULTIPLE INTELLIGENCE TEST</vt:lpstr>
      <vt:lpstr>Task 3:</vt:lpstr>
      <vt:lpstr>What is BLOOM‘S TAXONOMY?</vt:lpstr>
      <vt:lpstr>PowerPoint Presentation</vt:lpstr>
      <vt:lpstr>Petra Vallin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multicultural CLass</dc:title>
  <dc:creator>Petra Koukalová</dc:creator>
  <cp:lastModifiedBy>admin</cp:lastModifiedBy>
  <cp:revision>3</cp:revision>
  <dcterms:created xsi:type="dcterms:W3CDTF">2017-04-17T15:54:45Z</dcterms:created>
  <dcterms:modified xsi:type="dcterms:W3CDTF">2017-05-24T13:51:44Z</dcterms:modified>
</cp:coreProperties>
</file>