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C803E2D-923C-4677-A7AE-61C4C1B9AF15}" type="datetimeFigureOut">
              <a:rPr lang="de-DE" smtClean="0"/>
              <a:t>06.04.2017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2941463-8599-4F7C-891D-4EE1FD521EC9}" type="slidenum">
              <a:rPr lang="de-DE" smtClean="0"/>
              <a:t>‹N›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0128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JULIAN" panose="02000000000000000000" pitchFamily="2" charset="0"/>
              </a:rPr>
              <a:t>Erasmus+ KA2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JULIAN" panose="02000000000000000000" pitchFamily="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2133600"/>
            <a:ext cx="6400800" cy="914400"/>
          </a:xfrm>
        </p:spPr>
        <p:txBody>
          <a:bodyPr>
            <a:noAutofit/>
          </a:bodyPr>
          <a:lstStyle/>
          <a:p>
            <a:r>
              <a:rPr lang="it-IT" sz="3600" b="1" dirty="0" err="1" smtClean="0">
                <a:latin typeface="AR JULIAN" panose="02000000000000000000" pitchFamily="2" charset="0"/>
              </a:rPr>
              <a:t>Finland</a:t>
            </a:r>
            <a:r>
              <a:rPr lang="it-IT" sz="3600" b="1" dirty="0" smtClean="0">
                <a:latin typeface="AR JULIAN" panose="02000000000000000000" pitchFamily="2" charset="0"/>
              </a:rPr>
              <a:t> </a:t>
            </a:r>
            <a:r>
              <a:rPr lang="it-IT" sz="3600" b="1" dirty="0" err="1" smtClean="0">
                <a:latin typeface="AR JULIAN" panose="02000000000000000000" pitchFamily="2" charset="0"/>
              </a:rPr>
              <a:t>December</a:t>
            </a:r>
            <a:r>
              <a:rPr lang="it-IT" sz="3600" b="1" dirty="0" smtClean="0">
                <a:latin typeface="AR JULIAN" panose="02000000000000000000" pitchFamily="2" charset="0"/>
              </a:rPr>
              <a:t> 2016 </a:t>
            </a:r>
          </a:p>
          <a:p>
            <a:r>
              <a:rPr lang="it-IT" sz="3600" b="1" dirty="0" smtClean="0">
                <a:latin typeface="AR JULIAN" panose="02000000000000000000" pitchFamily="2" charset="0"/>
              </a:rPr>
              <a:t>Video-</a:t>
            </a:r>
            <a:r>
              <a:rPr lang="it-IT" sz="3600" b="1" dirty="0" err="1" smtClean="0">
                <a:latin typeface="AR JULIAN" panose="02000000000000000000" pitchFamily="2" charset="0"/>
              </a:rPr>
              <a:t>making</a:t>
            </a:r>
            <a:r>
              <a:rPr lang="it-IT" sz="3600" b="1" dirty="0" smtClean="0">
                <a:latin typeface="AR JULIAN" panose="02000000000000000000" pitchFamily="2" charset="0"/>
              </a:rPr>
              <a:t> and life </a:t>
            </a:r>
            <a:r>
              <a:rPr lang="it-IT" sz="3600" b="1" dirty="0" err="1" smtClean="0">
                <a:latin typeface="AR JULIAN" panose="02000000000000000000" pitchFamily="2" charset="0"/>
              </a:rPr>
              <a:t>experiences</a:t>
            </a:r>
            <a:endParaRPr lang="de-DE" sz="3600" b="1" dirty="0">
              <a:latin typeface="AR JULI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970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language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cinema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it-IT" b="1" dirty="0" smtClean="0"/>
              <a:t>Visual </a:t>
            </a:r>
            <a:r>
              <a:rPr lang="it-IT" b="1" dirty="0" err="1" smtClean="0"/>
              <a:t>literacy</a:t>
            </a:r>
            <a:endParaRPr lang="it-IT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 smtClean="0"/>
              <a:t>Camera-</a:t>
            </a:r>
            <a:r>
              <a:rPr lang="it-IT" dirty="0" err="1" smtClean="0"/>
              <a:t>pen</a:t>
            </a:r>
            <a:r>
              <a:rPr lang="it-IT" dirty="0"/>
              <a:t> </a:t>
            </a:r>
            <a:r>
              <a:rPr lang="it-IT" dirty="0" err="1" smtClean="0"/>
              <a:t>method</a:t>
            </a:r>
            <a:r>
              <a:rPr lang="it-IT" dirty="0" smtClean="0"/>
              <a:t> </a:t>
            </a:r>
          </a:p>
          <a:p>
            <a:pPr marL="0" indent="0" algn="ctr">
              <a:buNone/>
            </a:pPr>
            <a:r>
              <a:rPr lang="it-IT" i="1" dirty="0" smtClean="0"/>
              <a:t>To </a:t>
            </a:r>
            <a:r>
              <a:rPr lang="it-IT" i="1" dirty="0" err="1" smtClean="0"/>
              <a:t>utilise</a:t>
            </a:r>
            <a:r>
              <a:rPr lang="it-IT" i="1" dirty="0" smtClean="0"/>
              <a:t> images and </a:t>
            </a:r>
            <a:r>
              <a:rPr lang="it-IT" i="1" dirty="0" err="1" smtClean="0"/>
              <a:t>videos</a:t>
            </a:r>
            <a:r>
              <a:rPr lang="it-IT" i="1" dirty="0" smtClean="0"/>
              <a:t> </a:t>
            </a:r>
            <a:r>
              <a:rPr lang="it-IT" i="1" dirty="0" err="1" smtClean="0"/>
              <a:t>as</a:t>
            </a:r>
            <a:r>
              <a:rPr lang="it-IT" i="1" dirty="0"/>
              <a:t> </a:t>
            </a:r>
            <a:r>
              <a:rPr lang="it-IT" i="1" dirty="0" err="1" smtClean="0"/>
              <a:t>communication</a:t>
            </a:r>
            <a:r>
              <a:rPr lang="it-IT" i="1" dirty="0" smtClean="0"/>
              <a:t> </a:t>
            </a:r>
            <a:r>
              <a:rPr lang="it-IT" i="1" dirty="0" err="1" smtClean="0"/>
              <a:t>tools</a:t>
            </a:r>
            <a:r>
              <a:rPr lang="it-IT" i="1" dirty="0" smtClean="0"/>
              <a:t> </a:t>
            </a:r>
            <a:r>
              <a:rPr lang="it-IT" i="1" dirty="0" err="1" smtClean="0"/>
              <a:t>as</a:t>
            </a:r>
            <a:r>
              <a:rPr lang="it-IT" i="1" dirty="0" smtClean="0"/>
              <a:t> </a:t>
            </a:r>
            <a:r>
              <a:rPr lang="it-IT" i="1" dirty="0" err="1" smtClean="0"/>
              <a:t>powerful</a:t>
            </a:r>
            <a:r>
              <a:rPr lang="it-IT" i="1" dirty="0" smtClean="0"/>
              <a:t>, creative and precise </a:t>
            </a:r>
            <a:r>
              <a:rPr lang="it-IT" i="1" dirty="0" err="1" smtClean="0"/>
              <a:t>as</a:t>
            </a:r>
            <a:r>
              <a:rPr lang="it-IT" i="1" dirty="0" smtClean="0"/>
              <a:t> </a:t>
            </a:r>
            <a:r>
              <a:rPr lang="it-IT" i="1" dirty="0" err="1" smtClean="0"/>
              <a:t>writing</a:t>
            </a:r>
            <a:r>
              <a:rPr lang="it-IT" i="1" dirty="0" smtClean="0"/>
              <a:t>.</a:t>
            </a:r>
          </a:p>
          <a:p>
            <a:pPr marL="0" indent="0" algn="ctr">
              <a:buNone/>
            </a:pPr>
            <a:endParaRPr lang="de-DE" i="1" dirty="0"/>
          </a:p>
        </p:txBody>
      </p:sp>
      <p:sp>
        <p:nvSpPr>
          <p:cNvPr id="6" name="Freccia a destra 5"/>
          <p:cNvSpPr/>
          <p:nvPr/>
        </p:nvSpPr>
        <p:spPr>
          <a:xfrm rot="5400000">
            <a:off x="3962400" y="4724400"/>
            <a:ext cx="1447800" cy="6858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096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ccia in giù 3"/>
          <p:cNvSpPr/>
          <p:nvPr/>
        </p:nvSpPr>
        <p:spPr>
          <a:xfrm>
            <a:off x="4472940" y="2221278"/>
            <a:ext cx="198119" cy="739942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CasellaDiTesto 5"/>
          <p:cNvSpPr txBox="1"/>
          <p:nvPr/>
        </p:nvSpPr>
        <p:spPr>
          <a:xfrm>
            <a:off x="1066800" y="2895600"/>
            <a:ext cx="70104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it-IT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</a:t>
            </a:r>
            <a:endParaRPr lang="it-IT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AutoNum type="arabicPeriod"/>
            </a:pPr>
            <a:endParaRPr lang="it-IT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AutoNum type="arabicPeriod"/>
            </a:pPr>
            <a:r>
              <a:rPr lang="it-IT" sz="3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Communicate</a:t>
            </a:r>
            <a:endParaRPr lang="it-IT" sz="3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AutoNum type="arabicPeriod"/>
            </a:pPr>
            <a:endParaRPr lang="it-IT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AutoNum type="arabicPeriod"/>
            </a:pPr>
            <a:r>
              <a:rPr lang="it-IT" sz="4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Express</a:t>
            </a:r>
            <a:endParaRPr lang="it-IT" sz="4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93189"/>
            <a:ext cx="2028825" cy="1602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009" y="3527294"/>
            <a:ext cx="1654194" cy="124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020" y="4660395"/>
            <a:ext cx="1830960" cy="1193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573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copyright </a:t>
            </a:r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standards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4400" y="2119257"/>
            <a:ext cx="7620000" cy="3603812"/>
          </a:xfrm>
        </p:spPr>
        <p:txBody>
          <a:bodyPr/>
          <a:lstStyle/>
          <a:p>
            <a:endParaRPr lang="it-IT" sz="2800" u="sng" dirty="0" smtClean="0">
              <a:solidFill>
                <a:srgbClr val="FF0000"/>
              </a:solidFill>
            </a:endParaRPr>
          </a:p>
          <a:p>
            <a:r>
              <a:rPr lang="it-IT" sz="2800" u="sng" dirty="0" smtClean="0">
                <a:solidFill>
                  <a:srgbClr val="FF0000"/>
                </a:solidFill>
              </a:rPr>
              <a:t>Right to </a:t>
            </a:r>
            <a:r>
              <a:rPr lang="it-IT" sz="2800" u="sng" dirty="0" err="1" smtClean="0">
                <a:solidFill>
                  <a:srgbClr val="FF0000"/>
                </a:solidFill>
              </a:rPr>
              <a:t>originality</a:t>
            </a:r>
            <a:r>
              <a:rPr lang="it-IT" sz="2800" u="sng" dirty="0" smtClean="0">
                <a:solidFill>
                  <a:srgbClr val="FF0000"/>
                </a:solidFill>
              </a:rPr>
              <a:t>: </a:t>
            </a:r>
            <a:r>
              <a:rPr lang="it-IT" sz="2800" i="1" dirty="0" smtClean="0"/>
              <a:t>creator of an </a:t>
            </a:r>
            <a:r>
              <a:rPr lang="it-IT" sz="2800" i="1" dirty="0" err="1" smtClean="0"/>
              <a:t>original</a:t>
            </a:r>
            <a:r>
              <a:rPr lang="it-IT" sz="2800" i="1" dirty="0" smtClean="0"/>
              <a:t> work </a:t>
            </a:r>
            <a:r>
              <a:rPr lang="it-IT" sz="2800" i="1" dirty="0" err="1" smtClean="0"/>
              <a:t>has</a:t>
            </a:r>
            <a:r>
              <a:rPr lang="it-IT" sz="2800" i="1" dirty="0" smtClean="0"/>
              <a:t> an </a:t>
            </a:r>
            <a:r>
              <a:rPr lang="it-IT" sz="2800" i="1" dirty="0" err="1" smtClean="0"/>
              <a:t>exclusive</a:t>
            </a:r>
            <a:r>
              <a:rPr lang="it-IT" sz="2800" i="1" dirty="0" smtClean="0"/>
              <a:t> right to </a:t>
            </a:r>
            <a:r>
              <a:rPr lang="it-IT" sz="2800" i="1" dirty="0" err="1" smtClean="0"/>
              <a:t>own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it</a:t>
            </a:r>
            <a:r>
              <a:rPr lang="it-IT" sz="2800" i="1" dirty="0" smtClean="0"/>
              <a:t> and </a:t>
            </a:r>
            <a:r>
              <a:rPr lang="it-IT" sz="2800" i="1" dirty="0" err="1" smtClean="0"/>
              <a:t>distribute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it</a:t>
            </a:r>
            <a:r>
              <a:rPr lang="it-IT" sz="2800" i="1" dirty="0" smtClean="0"/>
              <a:t>.</a:t>
            </a:r>
            <a:endParaRPr lang="de-DE" sz="2800" i="1" dirty="0"/>
          </a:p>
        </p:txBody>
      </p:sp>
      <p:pic>
        <p:nvPicPr>
          <p:cNvPr id="2050" name="Picture 2" descr="https://upload.wikimedia.org/wikipedia/commons/thumb/a/a3/Cc.logo.circle.svg/220px-Cc.logo.circl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69" y="3543720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762000" y="4879624"/>
            <a:ext cx="214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</a:t>
            </a:r>
            <a:r>
              <a:rPr lang="it-IT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Commons</a:t>
            </a:r>
            <a:endParaRPr lang="de-DE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2447059" y="4092318"/>
            <a:ext cx="914400" cy="5334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CasellaDiTesto 5"/>
          <p:cNvSpPr txBox="1"/>
          <p:nvPr/>
        </p:nvSpPr>
        <p:spPr>
          <a:xfrm>
            <a:off x="3657600" y="4085358"/>
            <a:ext cx="25908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i="1" dirty="0" smtClean="0"/>
              <a:t>Standard Copyright </a:t>
            </a:r>
            <a:r>
              <a:rPr lang="it-IT" i="1" dirty="0" err="1" smtClean="0"/>
              <a:t>Licence</a:t>
            </a:r>
            <a:endParaRPr lang="de-DE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657600" y="4872632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u="sng" dirty="0" smtClean="0"/>
              <a:t>Some </a:t>
            </a:r>
            <a:r>
              <a:rPr lang="it-IT" i="1" u="sng" dirty="0" err="1" smtClean="0"/>
              <a:t>rights</a:t>
            </a:r>
            <a:r>
              <a:rPr lang="it-IT" i="1" u="sng" dirty="0" smtClean="0"/>
              <a:t> </a:t>
            </a:r>
            <a:r>
              <a:rPr lang="it-IT" i="1" u="sng" dirty="0" err="1" smtClean="0"/>
              <a:t>reserved</a:t>
            </a:r>
            <a:endParaRPr lang="it-IT" i="1" u="sng" dirty="0" smtClean="0"/>
          </a:p>
          <a:p>
            <a:pPr algn="ctr"/>
            <a:r>
              <a:rPr lang="it-IT" i="1" dirty="0" smtClean="0"/>
              <a:t>The creator </a:t>
            </a:r>
            <a:r>
              <a:rPr lang="it-IT" i="1" dirty="0" err="1" smtClean="0"/>
              <a:t>decides</a:t>
            </a:r>
            <a:r>
              <a:rPr lang="it-IT" i="1" dirty="0" smtClean="0"/>
              <a:t> …</a:t>
            </a:r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782867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</a:t>
            </a:r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copyright </a:t>
            </a:r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licences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145184"/>
              </p:ext>
            </p:extLst>
          </p:nvPr>
        </p:nvGraphicFramePr>
        <p:xfrm>
          <a:off x="1463675" y="2119313"/>
          <a:ext cx="6196012" cy="33832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098006"/>
                <a:gridCol w="309800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BY</a:t>
                      </a:r>
                      <a:r>
                        <a:rPr lang="it-IT" baseline="0" dirty="0" smtClean="0"/>
                        <a:t> (ATTRIBUTION)</a:t>
                      </a:r>
                      <a:endParaRPr lang="de-DE" dirty="0"/>
                    </a:p>
                  </a:txBody>
                  <a:tcPr marL="68845" marR="68845"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You</a:t>
                      </a:r>
                      <a:r>
                        <a:rPr lang="it-IT" baseline="0" dirty="0" smtClean="0"/>
                        <a:t> must </a:t>
                      </a:r>
                      <a:r>
                        <a:rPr lang="it-IT" baseline="0" dirty="0" err="1" smtClean="0"/>
                        <a:t>tell</a:t>
                      </a:r>
                      <a:r>
                        <a:rPr lang="it-IT" baseline="0" dirty="0" smtClean="0"/>
                        <a:t> the </a:t>
                      </a:r>
                      <a:r>
                        <a:rPr lang="it-IT" baseline="0" dirty="0" err="1" smtClean="0"/>
                        <a:t>name</a:t>
                      </a:r>
                      <a:r>
                        <a:rPr lang="it-IT" baseline="0" dirty="0" smtClean="0"/>
                        <a:t> of the creator</a:t>
                      </a:r>
                      <a:endParaRPr lang="de-DE" dirty="0"/>
                    </a:p>
                  </a:txBody>
                  <a:tcPr marL="68845" marR="6884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           </a:t>
                      </a:r>
                    </a:p>
                    <a:p>
                      <a:pPr algn="ctr"/>
                      <a:r>
                        <a:rPr lang="it-IT" b="1" baseline="0" dirty="0" smtClean="0"/>
                        <a:t>    </a:t>
                      </a:r>
                      <a:r>
                        <a:rPr lang="it-IT" b="1" dirty="0" smtClean="0"/>
                        <a:t>NC</a:t>
                      </a:r>
                      <a:r>
                        <a:rPr lang="it-IT" b="1" baseline="0" dirty="0" smtClean="0"/>
                        <a:t> (NON-COMMERCIAL)</a:t>
                      </a:r>
                      <a:endParaRPr lang="de-DE" b="1" dirty="0"/>
                    </a:p>
                  </a:txBody>
                  <a:tcPr marL="68845" marR="68845"/>
                </a:tc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You</a:t>
                      </a:r>
                      <a:r>
                        <a:rPr lang="it-IT" b="1" dirty="0" smtClean="0"/>
                        <a:t> must </a:t>
                      </a:r>
                      <a:r>
                        <a:rPr lang="it-IT" b="1" dirty="0" err="1" smtClean="0"/>
                        <a:t>utilise</a:t>
                      </a:r>
                      <a:r>
                        <a:rPr lang="it-IT" b="1" dirty="0" smtClean="0"/>
                        <a:t> the work </a:t>
                      </a:r>
                      <a:r>
                        <a:rPr lang="it-IT" b="1" dirty="0" err="1" smtClean="0"/>
                        <a:t>only</a:t>
                      </a:r>
                      <a:r>
                        <a:rPr lang="it-IT" b="1" baseline="0" dirty="0" smtClean="0"/>
                        <a:t> for </a:t>
                      </a:r>
                    </a:p>
                    <a:p>
                      <a:r>
                        <a:rPr lang="it-IT" b="1" baseline="0" dirty="0" smtClean="0"/>
                        <a:t>non-commercial </a:t>
                      </a:r>
                      <a:r>
                        <a:rPr lang="it-IT" b="1" baseline="0" dirty="0" err="1" smtClean="0"/>
                        <a:t>purposese</a:t>
                      </a:r>
                      <a:endParaRPr lang="de-DE" b="1" dirty="0"/>
                    </a:p>
                  </a:txBody>
                  <a:tcPr marL="68845" marR="68845"/>
                </a:tc>
              </a:tr>
              <a:tr h="248920">
                <a:tc>
                  <a:txBody>
                    <a:bodyPr/>
                    <a:lstStyle/>
                    <a:p>
                      <a:pPr algn="ctr"/>
                      <a:endParaRPr lang="it-IT" b="1" dirty="0" smtClean="0"/>
                    </a:p>
                    <a:p>
                      <a:pPr algn="ctr"/>
                      <a:r>
                        <a:rPr lang="it-IT" b="1" baseline="0" dirty="0" smtClean="0"/>
                        <a:t>        </a:t>
                      </a:r>
                      <a:r>
                        <a:rPr lang="it-IT" b="1" dirty="0" smtClean="0"/>
                        <a:t>ND (NO DERIVATIVE</a:t>
                      </a:r>
                      <a:r>
                        <a:rPr lang="it-IT" b="1" baseline="0" dirty="0" smtClean="0"/>
                        <a:t> WORKS)</a:t>
                      </a:r>
                      <a:endParaRPr lang="de-DE" b="1" baseline="0" dirty="0" smtClean="0"/>
                    </a:p>
                  </a:txBody>
                  <a:tcPr marL="68845" marR="68845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You mustn’t modify the work of the creator</a:t>
                      </a:r>
                    </a:p>
                  </a:txBody>
                  <a:tcPr marL="68845" marR="68845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b="1" dirty="0" smtClean="0"/>
                    </a:p>
                    <a:p>
                      <a:pPr algn="ctr"/>
                      <a:r>
                        <a:rPr lang="it-IT" b="1" dirty="0" smtClean="0"/>
                        <a:t>SA</a:t>
                      </a:r>
                      <a:r>
                        <a:rPr lang="it-IT" b="1" baseline="0" dirty="0" smtClean="0"/>
                        <a:t> (SHARE-ALIKE)</a:t>
                      </a:r>
                      <a:endParaRPr lang="de-DE" b="1" dirty="0"/>
                    </a:p>
                  </a:txBody>
                  <a:tcPr marL="68845" marR="68845"/>
                </a:tc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You</a:t>
                      </a:r>
                      <a:r>
                        <a:rPr lang="it-IT" b="1" dirty="0" smtClean="0"/>
                        <a:t> must share derivative </a:t>
                      </a:r>
                      <a:r>
                        <a:rPr lang="it-IT" b="1" dirty="0" err="1" smtClean="0"/>
                        <a:t>works</a:t>
                      </a:r>
                      <a:r>
                        <a:rPr lang="it-IT" b="1" dirty="0" smtClean="0"/>
                        <a:t> </a:t>
                      </a:r>
                      <a:r>
                        <a:rPr lang="it-IT" b="1" dirty="0" err="1" smtClean="0"/>
                        <a:t>only</a:t>
                      </a:r>
                      <a:r>
                        <a:rPr lang="it-IT" b="1" dirty="0" smtClean="0"/>
                        <a:t> with the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dirty="0" err="1" smtClean="0"/>
                        <a:t>identical</a:t>
                      </a:r>
                      <a:r>
                        <a:rPr lang="it-IT" b="1" dirty="0" smtClean="0"/>
                        <a:t> </a:t>
                      </a:r>
                      <a:r>
                        <a:rPr lang="it-IT" b="1" dirty="0" err="1" smtClean="0"/>
                        <a:t>licence</a:t>
                      </a:r>
                      <a:r>
                        <a:rPr lang="it-IT" b="1" dirty="0" smtClean="0"/>
                        <a:t> of the </a:t>
                      </a:r>
                      <a:r>
                        <a:rPr lang="it-IT" b="1" dirty="0" err="1" smtClean="0"/>
                        <a:t>origina</a:t>
                      </a:r>
                      <a:r>
                        <a:rPr lang="it-IT" b="1" baseline="0" dirty="0" err="1" smtClean="0"/>
                        <a:t>l</a:t>
                      </a:r>
                      <a:r>
                        <a:rPr lang="it-IT" b="1" baseline="0" dirty="0" smtClean="0"/>
                        <a:t> work</a:t>
                      </a:r>
                      <a:endParaRPr lang="de-DE" b="1" dirty="0"/>
                    </a:p>
                  </a:txBody>
                  <a:tcPr marL="68845" marR="68845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38316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728" y="3048142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38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728" y="4876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2008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Ethics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journalism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sz="2000" b="1" dirty="0" err="1" smtClean="0">
                <a:solidFill>
                  <a:srgbClr val="FF0000"/>
                </a:solidFill>
              </a:rPr>
              <a:t>Journalism</a:t>
            </a:r>
            <a:r>
              <a:rPr lang="it-IT" sz="2000" b="1" dirty="0" smtClean="0">
                <a:solidFill>
                  <a:srgbClr val="FF0000"/>
                </a:solidFill>
              </a:rPr>
              <a:t>: </a:t>
            </a:r>
            <a:r>
              <a:rPr lang="it-IT" sz="2000" dirty="0" err="1" smtClean="0"/>
              <a:t>objective</a:t>
            </a:r>
            <a:r>
              <a:rPr lang="it-IT" sz="2000" dirty="0" smtClean="0"/>
              <a:t> and </a:t>
            </a:r>
            <a:r>
              <a:rPr lang="it-IT" sz="2000" dirty="0" err="1" smtClean="0"/>
              <a:t>responsible</a:t>
            </a:r>
            <a:endParaRPr lang="it-IT" sz="2000" dirty="0" smtClean="0"/>
          </a:p>
          <a:p>
            <a:pPr marL="0" indent="0" algn="ctr">
              <a:buNone/>
            </a:pPr>
            <a:r>
              <a:rPr lang="it-IT" sz="2000" b="1" dirty="0" err="1" smtClean="0">
                <a:solidFill>
                  <a:srgbClr val="FF0000"/>
                </a:solidFill>
              </a:rPr>
              <a:t>Primary</a:t>
            </a:r>
            <a:r>
              <a:rPr lang="it-IT" sz="2000" b="1" dirty="0" smtClean="0">
                <a:solidFill>
                  <a:srgbClr val="FF0000"/>
                </a:solidFill>
              </a:rPr>
              <a:t> goal: </a:t>
            </a:r>
            <a:r>
              <a:rPr lang="it-IT" sz="2000" dirty="0" err="1" smtClean="0"/>
              <a:t>faithful</a:t>
            </a:r>
            <a:r>
              <a:rPr lang="it-IT" sz="2000" dirty="0" smtClean="0"/>
              <a:t> and </a:t>
            </a:r>
            <a:r>
              <a:rPr lang="it-IT" sz="2000" dirty="0" err="1" smtClean="0"/>
              <a:t>comprehensive</a:t>
            </a:r>
            <a:r>
              <a:rPr lang="it-IT" sz="2000" dirty="0" smtClean="0"/>
              <a:t> </a:t>
            </a:r>
            <a:r>
              <a:rPr lang="it-IT" sz="2000" dirty="0" err="1" smtClean="0"/>
              <a:t>depiction</a:t>
            </a:r>
            <a:r>
              <a:rPr lang="it-IT" sz="2000" dirty="0" smtClean="0"/>
              <a:t> of the </a:t>
            </a:r>
            <a:r>
              <a:rPr lang="it-IT" sz="2000" dirty="0" err="1" smtClean="0"/>
              <a:t>subject</a:t>
            </a:r>
            <a:r>
              <a:rPr lang="it-IT" sz="2000" dirty="0" smtClean="0"/>
              <a:t> </a:t>
            </a:r>
            <a:r>
              <a:rPr lang="it-IT" sz="2000" dirty="0" err="1" smtClean="0"/>
              <a:t>at</a:t>
            </a:r>
            <a:r>
              <a:rPr lang="it-IT" sz="2000" dirty="0" smtClean="0"/>
              <a:t> </a:t>
            </a:r>
            <a:r>
              <a:rPr lang="it-IT" sz="2000" dirty="0" err="1" smtClean="0"/>
              <a:t>hand</a:t>
            </a:r>
            <a:endParaRPr lang="it-IT" sz="2000" dirty="0" smtClean="0"/>
          </a:p>
          <a:p>
            <a:pPr marL="0" indent="0" algn="ctr">
              <a:buNone/>
            </a:pPr>
            <a:r>
              <a:rPr lang="it-IT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Code of </a:t>
            </a:r>
            <a:r>
              <a:rPr lang="it-IT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ethics</a:t>
            </a:r>
            <a:endParaRPr lang="it-IT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787022" y="3480748"/>
            <a:ext cx="7696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u="sng" dirty="0" err="1" smtClean="0"/>
              <a:t>Objective</a:t>
            </a:r>
            <a:r>
              <a:rPr lang="it-IT" u="sng" dirty="0" smtClean="0"/>
              <a:t> information</a:t>
            </a:r>
            <a:r>
              <a:rPr lang="it-IT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u="sng" dirty="0" smtClean="0"/>
              <a:t>No </a:t>
            </a:r>
            <a:r>
              <a:rPr lang="it-IT" u="sng" dirty="0" err="1" smtClean="0"/>
              <a:t>stereotypes</a:t>
            </a:r>
            <a:r>
              <a:rPr lang="it-IT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u="sng" dirty="0" err="1" smtClean="0"/>
              <a:t>Respect</a:t>
            </a:r>
            <a:r>
              <a:rPr lang="it-IT" u="sng" dirty="0" smtClean="0"/>
              <a:t> and </a:t>
            </a:r>
            <a:r>
              <a:rPr lang="it-IT" u="sng" dirty="0" err="1" smtClean="0"/>
              <a:t>dignity</a:t>
            </a:r>
            <a:r>
              <a:rPr lang="it-IT" u="sng" dirty="0" smtClean="0"/>
              <a:t> </a:t>
            </a:r>
            <a:r>
              <a:rPr lang="it-IT" i="1" dirty="0" smtClean="0"/>
              <a:t>( special </a:t>
            </a:r>
            <a:r>
              <a:rPr lang="it-IT" i="1" dirty="0" err="1" smtClean="0"/>
              <a:t>consideration</a:t>
            </a:r>
            <a:r>
              <a:rPr lang="it-IT" i="1" dirty="0" smtClean="0"/>
              <a:t> for </a:t>
            </a:r>
            <a:r>
              <a:rPr lang="it-IT" i="1" dirty="0" err="1" smtClean="0"/>
              <a:t>vulnerable</a:t>
            </a:r>
            <a:r>
              <a:rPr lang="it-IT" i="1" dirty="0" smtClean="0"/>
              <a:t> </a:t>
            </a:r>
            <a:r>
              <a:rPr lang="it-IT" i="1" dirty="0" err="1" smtClean="0"/>
              <a:t>subjects</a:t>
            </a:r>
            <a:r>
              <a:rPr lang="it-IT" i="1" dirty="0" smtClean="0"/>
              <a:t> and </a:t>
            </a:r>
            <a:r>
              <a:rPr lang="it-IT" i="1" dirty="0" err="1" smtClean="0"/>
              <a:t>compassion</a:t>
            </a:r>
            <a:r>
              <a:rPr lang="it-IT" i="1" dirty="0" smtClean="0"/>
              <a:t> for </a:t>
            </a:r>
            <a:r>
              <a:rPr lang="it-IT" i="1" dirty="0" err="1" smtClean="0"/>
              <a:t>victims</a:t>
            </a:r>
            <a:r>
              <a:rPr lang="it-IT" i="1" dirty="0" smtClean="0"/>
              <a:t> of </a:t>
            </a:r>
            <a:r>
              <a:rPr lang="it-IT" i="1" dirty="0" err="1" smtClean="0"/>
              <a:t>crimes</a:t>
            </a:r>
            <a:r>
              <a:rPr lang="it-IT" i="1" dirty="0" smtClean="0"/>
              <a:t> or </a:t>
            </a:r>
            <a:r>
              <a:rPr lang="it-IT" i="1" dirty="0" err="1" smtClean="0"/>
              <a:t>tragedies</a:t>
            </a:r>
            <a:r>
              <a:rPr lang="it-IT" i="1" dirty="0" smtClean="0"/>
              <a:t>), (private </a:t>
            </a:r>
            <a:r>
              <a:rPr lang="it-IT" i="1" dirty="0" err="1" smtClean="0"/>
              <a:t>moments</a:t>
            </a:r>
            <a:r>
              <a:rPr lang="it-IT" i="1" dirty="0" smtClean="0"/>
              <a:t> </a:t>
            </a:r>
            <a:r>
              <a:rPr lang="it-IT" i="1" dirty="0" err="1" smtClean="0"/>
              <a:t>only</a:t>
            </a:r>
            <a:r>
              <a:rPr lang="it-IT" i="1" dirty="0" smtClean="0"/>
              <a:t> </a:t>
            </a:r>
            <a:r>
              <a:rPr lang="it-IT" i="1" dirty="0" err="1" smtClean="0"/>
              <a:t>when</a:t>
            </a:r>
            <a:r>
              <a:rPr lang="it-IT" i="1" dirty="0" smtClean="0"/>
              <a:t> </a:t>
            </a:r>
            <a:r>
              <a:rPr lang="it-IT" i="1" dirty="0" err="1" smtClean="0"/>
              <a:t>it</a:t>
            </a:r>
            <a:r>
              <a:rPr lang="it-IT" i="1" dirty="0"/>
              <a:t> </a:t>
            </a:r>
            <a:r>
              <a:rPr lang="it-IT" i="1" dirty="0" err="1" smtClean="0"/>
              <a:t>is</a:t>
            </a:r>
            <a:r>
              <a:rPr lang="it-IT" i="1" dirty="0" smtClean="0"/>
              <a:t> </a:t>
            </a:r>
            <a:r>
              <a:rPr lang="it-IT" i="1" dirty="0" err="1" smtClean="0"/>
              <a:t>necessary</a:t>
            </a:r>
            <a:r>
              <a:rPr lang="it-IT" i="1" dirty="0" smtClean="0"/>
              <a:t>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u="sng" dirty="0" smtClean="0"/>
              <a:t>No </a:t>
            </a:r>
            <a:r>
              <a:rPr lang="it-IT" u="sng" dirty="0" err="1" smtClean="0"/>
              <a:t>depiction</a:t>
            </a:r>
            <a:r>
              <a:rPr lang="it-IT" u="sng" dirty="0" smtClean="0"/>
              <a:t> of </a:t>
            </a:r>
            <a:r>
              <a:rPr lang="it-IT" u="sng" dirty="0" err="1" smtClean="0"/>
              <a:t>other</a:t>
            </a:r>
            <a:r>
              <a:rPr lang="it-IT" u="sng" dirty="0" smtClean="0"/>
              <a:t> </a:t>
            </a:r>
            <a:r>
              <a:rPr lang="it-IT" u="sng" dirty="0" err="1" smtClean="0"/>
              <a:t>events</a:t>
            </a:r>
            <a:r>
              <a:rPr lang="it-IT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u="sng" dirty="0" smtClean="0"/>
              <a:t>Editing </a:t>
            </a:r>
            <a:r>
              <a:rPr lang="it-IT" u="sng" dirty="0" err="1" smtClean="0"/>
              <a:t>shall</a:t>
            </a:r>
            <a:r>
              <a:rPr lang="it-IT" u="sng" dirty="0" smtClean="0"/>
              <a:t> </a:t>
            </a:r>
            <a:r>
              <a:rPr lang="it-IT" u="sng" dirty="0" err="1" smtClean="0"/>
              <a:t>mantain</a:t>
            </a:r>
            <a:r>
              <a:rPr lang="it-IT" u="sng" dirty="0" smtClean="0"/>
              <a:t> </a:t>
            </a:r>
            <a:r>
              <a:rPr lang="it-IT" u="sng" dirty="0" err="1" smtClean="0"/>
              <a:t>integrity</a:t>
            </a:r>
            <a:r>
              <a:rPr lang="it-IT" u="sng" dirty="0" smtClean="0"/>
              <a:t> of </a:t>
            </a:r>
            <a:r>
              <a:rPr lang="it-IT" u="sng" dirty="0" err="1" smtClean="0"/>
              <a:t>pictures</a:t>
            </a:r>
            <a:r>
              <a:rPr lang="it-IT" u="sng" dirty="0"/>
              <a:t> </a:t>
            </a:r>
            <a:r>
              <a:rPr lang="it-IT" i="1" dirty="0" smtClean="0"/>
              <a:t>(</a:t>
            </a:r>
            <a:r>
              <a:rPr lang="it-IT" i="1" dirty="0" err="1" smtClean="0"/>
              <a:t>not</a:t>
            </a:r>
            <a:r>
              <a:rPr lang="it-IT" i="1" dirty="0" smtClean="0"/>
              <a:t> to </a:t>
            </a:r>
            <a:r>
              <a:rPr lang="it-IT" i="1" dirty="0" err="1" smtClean="0"/>
              <a:t>modify</a:t>
            </a:r>
            <a:r>
              <a:rPr lang="it-IT" i="1" dirty="0" smtClean="0"/>
              <a:t> in </a:t>
            </a:r>
            <a:r>
              <a:rPr lang="it-IT" i="1" dirty="0" err="1" smtClean="0"/>
              <a:t>order</a:t>
            </a:r>
            <a:r>
              <a:rPr lang="it-IT" i="1" dirty="0" smtClean="0"/>
              <a:t> to </a:t>
            </a:r>
            <a:r>
              <a:rPr lang="it-IT" i="1" dirty="0" err="1" smtClean="0"/>
              <a:t>change</a:t>
            </a:r>
            <a:r>
              <a:rPr lang="it-IT" i="1" dirty="0" smtClean="0"/>
              <a:t> </a:t>
            </a:r>
            <a:r>
              <a:rPr lang="it-IT" i="1" dirty="0" err="1" smtClean="0"/>
              <a:t>meanings</a:t>
            </a:r>
            <a:r>
              <a:rPr lang="it-IT" i="1" dirty="0" smtClean="0"/>
              <a:t>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u="sng" dirty="0" smtClean="0"/>
              <a:t>No </a:t>
            </a:r>
            <a:r>
              <a:rPr lang="it-IT" u="sng" dirty="0" err="1" smtClean="0"/>
              <a:t>pay</a:t>
            </a:r>
            <a:r>
              <a:rPr lang="it-IT" u="sng" dirty="0" smtClean="0"/>
              <a:t> </a:t>
            </a:r>
            <a:r>
              <a:rPr lang="it-IT" dirty="0" smtClean="0"/>
              <a:t>to film or </a:t>
            </a:r>
            <a:r>
              <a:rPr lang="it-IT" dirty="0" err="1" smtClean="0"/>
              <a:t>photograph</a:t>
            </a:r>
            <a:r>
              <a:rPr lang="it-IT" dirty="0" smtClean="0"/>
              <a:t> </a:t>
            </a:r>
            <a:r>
              <a:rPr lang="it-IT" dirty="0" err="1" smtClean="0"/>
              <a:t>subjects</a:t>
            </a:r>
            <a:r>
              <a:rPr lang="it-IT" dirty="0"/>
              <a:t>;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54870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t-IT" dirty="0" err="1" smtClean="0"/>
              <a:t>Sharing</a:t>
            </a:r>
            <a:r>
              <a:rPr lang="it-IT" dirty="0" smtClean="0"/>
              <a:t> </a:t>
            </a:r>
            <a:r>
              <a:rPr lang="it-IT" dirty="0" err="1" smtClean="0"/>
              <a:t>experiences</a:t>
            </a:r>
            <a:r>
              <a:rPr lang="it-IT" dirty="0" smtClean="0"/>
              <a:t>…</a:t>
            </a:r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31" b="22970"/>
          <a:stretch/>
        </p:blipFill>
        <p:spPr bwMode="auto">
          <a:xfrm>
            <a:off x="2514600" y="2337179"/>
            <a:ext cx="39624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848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tina da disegno">
  <a:themeElements>
    <a:clrScheme name="Puntina da disegno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tina da disegno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tina da diseg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0</TotalTime>
  <Words>230</Words>
  <Application>Microsoft Office PowerPoint</Application>
  <PresentationFormat>Presentazione su schermo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Puntina da disegno</vt:lpstr>
      <vt:lpstr>Erasmus+ KA2</vt:lpstr>
      <vt:lpstr>Introduction to language of cinema</vt:lpstr>
      <vt:lpstr>Process</vt:lpstr>
      <vt:lpstr>Mind copyright standards</vt:lpstr>
      <vt:lpstr>Some types of copyright licences</vt:lpstr>
      <vt:lpstr>Ethics of visual journalism</vt:lpstr>
      <vt:lpstr>Sharing experiences…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KA2</dc:title>
  <dc:creator>Utente</dc:creator>
  <cp:lastModifiedBy>Utente</cp:lastModifiedBy>
  <cp:revision>8</cp:revision>
  <dcterms:created xsi:type="dcterms:W3CDTF">2017-04-06T20:32:37Z</dcterms:created>
  <dcterms:modified xsi:type="dcterms:W3CDTF">2017-04-06T21:50:48Z</dcterms:modified>
</cp:coreProperties>
</file>