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7F49D355-16BD-4E45-BD9A-5EA878CF7CBD}" type="datetimeFigureOut">
              <a:rPr lang="it-IT" smtClean="0"/>
              <a:t>23/05/2017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7F49D355-16BD-4E45-BD9A-5EA878CF7CBD}" type="datetimeFigureOut">
              <a:rPr lang="it-IT" smtClean="0"/>
              <a:t>23/05/2017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7F49D355-16BD-4E45-BD9A-5EA878CF7CBD}" type="datetimeFigureOut">
              <a:rPr lang="it-IT" smtClean="0"/>
              <a:t>23/05/2017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7F49D355-16BD-4E45-BD9A-5EA878CF7CBD}" type="datetimeFigureOut">
              <a:rPr lang="it-IT" smtClean="0"/>
              <a:t>23/05/2017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7F49D355-16BD-4E45-BD9A-5EA878CF7CBD}" type="datetimeFigureOut">
              <a:rPr lang="it-IT" smtClean="0"/>
              <a:t>23/05/2017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7F49D355-16BD-4E45-BD9A-5EA878CF7CBD}" type="datetimeFigureOut">
              <a:rPr lang="it-IT" smtClean="0"/>
              <a:t>23/05/2017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7F49D355-16BD-4E45-BD9A-5EA878CF7CBD}" type="datetimeFigureOut">
              <a:rPr lang="it-IT" smtClean="0"/>
              <a:t>23/05/2017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7F49D355-16BD-4E45-BD9A-5EA878CF7CBD}" type="datetimeFigureOut">
              <a:rPr lang="it-IT" smtClean="0"/>
              <a:t>23/05/2017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7F49D355-16BD-4E45-BD9A-5EA878CF7CBD}" type="datetimeFigureOut">
              <a:rPr lang="it-IT" smtClean="0"/>
              <a:t>23/05/2017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7F49D355-16BD-4E45-BD9A-5EA878CF7CBD}" type="datetimeFigureOut">
              <a:rPr lang="it-IT" smtClean="0"/>
              <a:t>23/05/2017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7F49D355-16BD-4E45-BD9A-5EA878CF7CBD}" type="datetimeFigureOut">
              <a:rPr lang="it-IT" smtClean="0"/>
              <a:t>23/05/2017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49D355-16BD-4E45-BD9A-5EA878CF7CBD}" type="datetimeFigureOut">
              <a:rPr lang="it-IT" smtClean="0"/>
              <a:t>23/05/2017</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A41E1B-4F70-4964-A407-84C68BE8251C}" type="slidenum">
              <a:rPr lang="it-IT" smtClean="0"/>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endParaRPr lang="it-IT" dirty="0"/>
          </a:p>
        </p:txBody>
      </p:sp>
      <p:sp>
        <p:nvSpPr>
          <p:cNvPr id="3" name="Sottotitolo 2"/>
          <p:cNvSpPr>
            <a:spLocks noGrp="1"/>
          </p:cNvSpPr>
          <p:nvPr>
            <p:ph type="subTitle" idx="1"/>
          </p:nvPr>
        </p:nvSpPr>
        <p:spPr/>
        <p:txBody>
          <a:bodyPr/>
          <a:lstStyle/>
          <a:p>
            <a:endParaRPr lang="it-IT"/>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887" y="0"/>
            <a:ext cx="9128234" cy="6858000"/>
          </a:xfrm>
          <a:prstGeom prst="rect">
            <a:avLst/>
          </a:prstGeom>
        </p:spPr>
      </p:pic>
      <p:sp>
        <p:nvSpPr>
          <p:cNvPr id="5" name="CasellaDiTesto 4"/>
          <p:cNvSpPr txBox="1"/>
          <p:nvPr/>
        </p:nvSpPr>
        <p:spPr>
          <a:xfrm>
            <a:off x="899592" y="4941168"/>
            <a:ext cx="7416824" cy="1754326"/>
          </a:xfrm>
          <a:prstGeom prst="rect">
            <a:avLst/>
          </a:prstGeom>
          <a:noFill/>
        </p:spPr>
        <p:txBody>
          <a:bodyPr wrap="square" rtlCol="0">
            <a:spAutoFit/>
          </a:bodyPr>
          <a:lstStyle/>
          <a:p>
            <a:pPr algn="ctr"/>
            <a:r>
              <a:rPr lang="it-IT" sz="5400" b="1" dirty="0" smtClean="0">
                <a:solidFill>
                  <a:schemeClr val="bg1"/>
                </a:solidFill>
              </a:rPr>
              <a:t>Here </a:t>
            </a:r>
            <a:r>
              <a:rPr lang="it-IT" sz="5400" b="1" dirty="0" err="1" smtClean="0">
                <a:solidFill>
                  <a:schemeClr val="bg1"/>
                </a:solidFill>
              </a:rPr>
              <a:t>started</a:t>
            </a:r>
            <a:r>
              <a:rPr lang="it-IT" sz="5400" b="1" dirty="0" smtClean="0">
                <a:solidFill>
                  <a:schemeClr val="bg1"/>
                </a:solidFill>
              </a:rPr>
              <a:t> </a:t>
            </a:r>
            <a:r>
              <a:rPr lang="it-IT" sz="5400" b="1" dirty="0" err="1" smtClean="0">
                <a:solidFill>
                  <a:schemeClr val="bg1"/>
                </a:solidFill>
              </a:rPr>
              <a:t>our</a:t>
            </a:r>
            <a:r>
              <a:rPr lang="it-IT" sz="5400" b="1" dirty="0" smtClean="0">
                <a:solidFill>
                  <a:schemeClr val="bg1"/>
                </a:solidFill>
              </a:rPr>
              <a:t> trip to Romania </a:t>
            </a:r>
            <a:endParaRPr lang="it-IT" sz="5400" b="1" dirty="0">
              <a:solidFill>
                <a:schemeClr val="bg1"/>
              </a:solidFill>
            </a:endParaRPr>
          </a:p>
        </p:txBody>
      </p:sp>
    </p:spTree>
    <p:extLst>
      <p:ext uri="{BB962C8B-B14F-4D97-AF65-F5344CB8AC3E}">
        <p14:creationId xmlns:p14="http://schemas.microsoft.com/office/powerpoint/2010/main" val="2952812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539552" y="476672"/>
            <a:ext cx="7848872" cy="4616648"/>
          </a:xfrm>
          <a:prstGeom prst="rect">
            <a:avLst/>
          </a:prstGeom>
          <a:noFill/>
        </p:spPr>
        <p:txBody>
          <a:bodyPr wrap="square" rtlCol="0">
            <a:spAutoFit/>
          </a:bodyPr>
          <a:lstStyle/>
          <a:p>
            <a:r>
              <a:rPr lang="it-IT" sz="2400" dirty="0" smtClean="0"/>
              <a:t>                                       </a:t>
            </a:r>
            <a:r>
              <a:rPr lang="it-IT" sz="2400" b="1" dirty="0" smtClean="0">
                <a:solidFill>
                  <a:srgbClr val="C00000"/>
                </a:solidFill>
              </a:rPr>
              <a:t>VIDEO JOURNALISM </a:t>
            </a:r>
          </a:p>
          <a:p>
            <a:pPr marL="285750" indent="-285750">
              <a:buFontTx/>
              <a:buChar char="-"/>
            </a:pPr>
            <a:r>
              <a:rPr lang="it-IT" sz="2400" dirty="0" smtClean="0"/>
              <a:t>Form of </a:t>
            </a:r>
            <a:r>
              <a:rPr lang="it-IT" sz="2400" dirty="0" err="1" smtClean="0"/>
              <a:t>journalism</a:t>
            </a:r>
            <a:r>
              <a:rPr lang="it-IT" sz="2400" dirty="0" smtClean="0"/>
              <a:t> </a:t>
            </a:r>
            <a:r>
              <a:rPr lang="it-IT" sz="2400" dirty="0" err="1" smtClean="0"/>
              <a:t>where</a:t>
            </a:r>
            <a:r>
              <a:rPr lang="it-IT" sz="2400" dirty="0" smtClean="0"/>
              <a:t> the </a:t>
            </a:r>
            <a:r>
              <a:rPr lang="it-IT" sz="2400" dirty="0" err="1" smtClean="0"/>
              <a:t>journalist</a:t>
            </a:r>
            <a:r>
              <a:rPr lang="it-IT" sz="2400" dirty="0" smtClean="0"/>
              <a:t> </a:t>
            </a:r>
            <a:r>
              <a:rPr lang="it-IT" sz="2400" dirty="0" err="1" smtClean="0"/>
              <a:t>shoots</a:t>
            </a:r>
            <a:r>
              <a:rPr lang="it-IT" sz="2400" dirty="0" smtClean="0"/>
              <a:t>, </a:t>
            </a:r>
            <a:r>
              <a:rPr lang="it-IT" sz="2400" dirty="0" err="1" smtClean="0"/>
              <a:t>edits</a:t>
            </a:r>
            <a:r>
              <a:rPr lang="it-IT" sz="2400" dirty="0" smtClean="0"/>
              <a:t> and </a:t>
            </a:r>
            <a:r>
              <a:rPr lang="it-IT" sz="2400" dirty="0" err="1" smtClean="0"/>
              <a:t>often</a:t>
            </a:r>
            <a:r>
              <a:rPr lang="it-IT" sz="2400" dirty="0" smtClean="0"/>
              <a:t> </a:t>
            </a:r>
            <a:r>
              <a:rPr lang="it-IT" sz="2400" dirty="0" err="1" smtClean="0"/>
              <a:t>presents</a:t>
            </a:r>
            <a:r>
              <a:rPr lang="it-IT" sz="2400" dirty="0" smtClean="0"/>
              <a:t> </a:t>
            </a:r>
            <a:r>
              <a:rPr lang="it-IT" sz="2400" dirty="0" err="1" smtClean="0"/>
              <a:t>his</a:t>
            </a:r>
            <a:r>
              <a:rPr lang="it-IT" sz="2400" dirty="0" smtClean="0"/>
              <a:t> </a:t>
            </a:r>
            <a:r>
              <a:rPr lang="it-IT" sz="2400" dirty="0" err="1" smtClean="0"/>
              <a:t>own</a:t>
            </a:r>
            <a:r>
              <a:rPr lang="it-IT" sz="2400" dirty="0" smtClean="0"/>
              <a:t> video </a:t>
            </a:r>
            <a:r>
              <a:rPr lang="it-IT" sz="2400" dirty="0" err="1" smtClean="0"/>
              <a:t>material</a:t>
            </a:r>
            <a:endParaRPr lang="it-IT" sz="2400" dirty="0" smtClean="0"/>
          </a:p>
          <a:p>
            <a:pPr marL="285750" indent="-285750">
              <a:buFontTx/>
              <a:buChar char="-"/>
            </a:pPr>
            <a:r>
              <a:rPr lang="it-IT" sz="2400" dirty="0" smtClean="0"/>
              <a:t>A </a:t>
            </a:r>
            <a:r>
              <a:rPr lang="it-IT" sz="2400" dirty="0" err="1" smtClean="0"/>
              <a:t>predecessor</a:t>
            </a:r>
            <a:r>
              <a:rPr lang="it-IT" sz="2400" dirty="0" smtClean="0"/>
              <a:t> to video </a:t>
            </a:r>
            <a:r>
              <a:rPr lang="it-IT" sz="2400" dirty="0" err="1" smtClean="0"/>
              <a:t>journalism</a:t>
            </a:r>
            <a:r>
              <a:rPr lang="it-IT" sz="2400" dirty="0" smtClean="0"/>
              <a:t> first </a:t>
            </a:r>
            <a:r>
              <a:rPr lang="it-IT" sz="2400" dirty="0" err="1" smtClean="0"/>
              <a:t>appeared</a:t>
            </a:r>
            <a:r>
              <a:rPr lang="it-IT" sz="2400" dirty="0" smtClean="0"/>
              <a:t> in the 1960s  </a:t>
            </a:r>
            <a:r>
              <a:rPr lang="en-US" sz="2400" dirty="0"/>
              <a:t> in the USA, when reporters had to write and shoot their own </a:t>
            </a:r>
            <a:r>
              <a:rPr lang="en-US" sz="2400" dirty="0" smtClean="0"/>
              <a:t>stories. Michael </a:t>
            </a:r>
            <a:r>
              <a:rPr lang="en-US" sz="2400" dirty="0"/>
              <a:t>Rosenblum compared the introduction of video cameras to the invention of the portable camera in the 1930s. The concept of the </a:t>
            </a:r>
            <a:r>
              <a:rPr lang="en-US" sz="2400" dirty="0" err="1"/>
              <a:t>Videojournalist</a:t>
            </a:r>
            <a:r>
              <a:rPr lang="en-US" sz="2400" dirty="0"/>
              <a:t> using a small camera was invented by Michael Rosenblum in </a:t>
            </a:r>
            <a:r>
              <a:rPr lang="en-US" sz="2400" dirty="0" smtClean="0"/>
              <a:t>1988</a:t>
            </a:r>
          </a:p>
          <a:p>
            <a:pPr marL="285750" indent="-285750">
              <a:buFontTx/>
              <a:buChar char="-"/>
            </a:pPr>
            <a:endParaRPr lang="en-US" dirty="0"/>
          </a:p>
          <a:p>
            <a:pPr marL="285750" indent="-285750">
              <a:buFontTx/>
              <a:buChar char="-"/>
            </a:pPr>
            <a:endParaRPr lang="en-US" dirty="0" smtClean="0"/>
          </a:p>
          <a:p>
            <a:pPr algn="ctr"/>
            <a:endParaRPr lang="en-US" dirty="0" smtClean="0"/>
          </a:p>
        </p:txBody>
      </p:sp>
    </p:spTree>
    <p:extLst>
      <p:ext uri="{BB962C8B-B14F-4D97-AF65-F5344CB8AC3E}">
        <p14:creationId xmlns:p14="http://schemas.microsoft.com/office/powerpoint/2010/main" val="36830779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67544" y="476672"/>
            <a:ext cx="8136904" cy="5078313"/>
          </a:xfrm>
          <a:prstGeom prst="rect">
            <a:avLst/>
          </a:prstGeom>
          <a:noFill/>
        </p:spPr>
        <p:txBody>
          <a:bodyPr wrap="square" rtlCol="0">
            <a:spAutoFit/>
          </a:bodyPr>
          <a:lstStyle/>
          <a:p>
            <a:pPr algn="ctr"/>
            <a:r>
              <a:rPr lang="en-US" b="1" dirty="0" smtClean="0">
                <a:solidFill>
                  <a:srgbClr val="C00000"/>
                </a:solidFill>
              </a:rPr>
              <a:t>ISSUES</a:t>
            </a:r>
            <a:r>
              <a:rPr lang="en-US" b="1" dirty="0">
                <a:solidFill>
                  <a:srgbClr val="C00000"/>
                </a:solidFill>
              </a:rPr>
              <a:t>: </a:t>
            </a:r>
          </a:p>
          <a:p>
            <a:pPr algn="ctr"/>
            <a:r>
              <a:rPr lang="en-US" dirty="0"/>
              <a:t>Copyright which can be difficult to obtain when broadcasters and agencies insist on full ownership of the footage</a:t>
            </a:r>
          </a:p>
          <a:p>
            <a:pPr algn="ctr"/>
            <a:endParaRPr lang="en-US" dirty="0"/>
          </a:p>
          <a:p>
            <a:pPr algn="ctr"/>
            <a:r>
              <a:rPr lang="en-US" dirty="0"/>
              <a:t>Others see this method of production as a dilution of skills and quality driven by television network management cost cutting incentives</a:t>
            </a:r>
          </a:p>
          <a:p>
            <a:pPr algn="ctr"/>
            <a:endParaRPr lang="en-US" dirty="0"/>
          </a:p>
          <a:p>
            <a:pPr algn="ctr"/>
            <a:r>
              <a:rPr lang="en-US" dirty="0"/>
              <a:t>trying to find distribution beyond established contacts</a:t>
            </a:r>
          </a:p>
          <a:p>
            <a:pPr algn="ctr"/>
            <a:endParaRPr lang="it-IT" dirty="0" smtClean="0"/>
          </a:p>
          <a:p>
            <a:pPr algn="ctr"/>
            <a:endParaRPr lang="it-IT" dirty="0"/>
          </a:p>
          <a:p>
            <a:pPr algn="ctr"/>
            <a:endParaRPr lang="it-IT" dirty="0" smtClean="0"/>
          </a:p>
          <a:p>
            <a:pPr algn="ctr"/>
            <a:endParaRPr lang="it-IT" dirty="0"/>
          </a:p>
          <a:p>
            <a:pPr algn="ctr"/>
            <a:endParaRPr lang="it-IT" dirty="0" smtClean="0"/>
          </a:p>
          <a:p>
            <a:pPr algn="ctr"/>
            <a:r>
              <a:rPr lang="it-IT" b="1" dirty="0" err="1" smtClean="0">
                <a:solidFill>
                  <a:srgbClr val="C00000"/>
                </a:solidFill>
              </a:rPr>
              <a:t>Advantages</a:t>
            </a:r>
            <a:r>
              <a:rPr lang="it-IT" b="1" dirty="0" smtClean="0">
                <a:solidFill>
                  <a:srgbClr val="C00000"/>
                </a:solidFill>
              </a:rPr>
              <a:t>:</a:t>
            </a:r>
          </a:p>
          <a:p>
            <a:pPr marL="285750" indent="-285750">
              <a:buFont typeface="Courier New" panose="02070309020205020404" pitchFamily="49" charset="0"/>
              <a:buChar char="o"/>
            </a:pPr>
            <a:r>
              <a:rPr lang="it-IT" dirty="0" smtClean="0"/>
              <a:t>Video </a:t>
            </a:r>
            <a:r>
              <a:rPr lang="it-IT" dirty="0" err="1" smtClean="0"/>
              <a:t>journalism</a:t>
            </a:r>
            <a:r>
              <a:rPr lang="it-IT" dirty="0" smtClean="0"/>
              <a:t> </a:t>
            </a:r>
            <a:r>
              <a:rPr lang="it-IT" dirty="0" err="1" smtClean="0"/>
              <a:t>makes</a:t>
            </a:r>
            <a:r>
              <a:rPr lang="it-IT" dirty="0" smtClean="0"/>
              <a:t> </a:t>
            </a:r>
            <a:r>
              <a:rPr lang="it-IT" dirty="0" err="1" smtClean="0"/>
              <a:t>it</a:t>
            </a:r>
            <a:r>
              <a:rPr lang="it-IT" dirty="0" smtClean="0"/>
              <a:t> </a:t>
            </a:r>
            <a:r>
              <a:rPr lang="it-IT" dirty="0" err="1" smtClean="0"/>
              <a:t>possible</a:t>
            </a:r>
            <a:r>
              <a:rPr lang="it-IT" dirty="0" smtClean="0"/>
              <a:t> for </a:t>
            </a:r>
            <a:r>
              <a:rPr lang="it-IT" dirty="0" err="1" smtClean="0"/>
              <a:t>videographers</a:t>
            </a:r>
            <a:r>
              <a:rPr lang="it-IT" dirty="0" smtClean="0"/>
              <a:t> to </a:t>
            </a:r>
            <a:r>
              <a:rPr lang="it-IT" dirty="0" err="1" smtClean="0"/>
              <a:t>document</a:t>
            </a:r>
            <a:r>
              <a:rPr lang="it-IT" dirty="0" smtClean="0"/>
              <a:t> </a:t>
            </a:r>
            <a:r>
              <a:rPr lang="it-IT" dirty="0" err="1" smtClean="0"/>
              <a:t>any</a:t>
            </a:r>
            <a:r>
              <a:rPr lang="it-IT" dirty="0" smtClean="0"/>
              <a:t> </a:t>
            </a:r>
            <a:r>
              <a:rPr lang="it-IT" dirty="0" err="1" smtClean="0"/>
              <a:t>event</a:t>
            </a:r>
            <a:r>
              <a:rPr lang="it-IT" dirty="0" smtClean="0"/>
              <a:t> </a:t>
            </a:r>
            <a:r>
              <a:rPr lang="it-IT" dirty="0" err="1" smtClean="0"/>
              <a:t>while</a:t>
            </a:r>
            <a:r>
              <a:rPr lang="it-IT" dirty="0" smtClean="0"/>
              <a:t> </a:t>
            </a:r>
            <a:r>
              <a:rPr lang="it-IT" dirty="0" err="1" smtClean="0"/>
              <a:t>it</a:t>
            </a:r>
            <a:r>
              <a:rPr lang="it-IT" dirty="0" smtClean="0"/>
              <a:t> </a:t>
            </a:r>
            <a:r>
              <a:rPr lang="it-IT" dirty="0" err="1" smtClean="0"/>
              <a:t>is</a:t>
            </a:r>
            <a:r>
              <a:rPr lang="it-IT" dirty="0" smtClean="0"/>
              <a:t> </a:t>
            </a:r>
            <a:r>
              <a:rPr lang="it-IT" dirty="0" err="1" smtClean="0"/>
              <a:t>still</a:t>
            </a:r>
            <a:r>
              <a:rPr lang="it-IT" dirty="0" smtClean="0"/>
              <a:t> </a:t>
            </a:r>
            <a:r>
              <a:rPr lang="it-IT" dirty="0" err="1" smtClean="0"/>
              <a:t>occurring</a:t>
            </a:r>
            <a:r>
              <a:rPr lang="it-IT" dirty="0" smtClean="0"/>
              <a:t> </a:t>
            </a:r>
          </a:p>
          <a:p>
            <a:pPr marL="285750" indent="-285750">
              <a:buFont typeface="Courier New" panose="02070309020205020404" pitchFamily="49" charset="0"/>
              <a:buChar char="o"/>
            </a:pPr>
            <a:endParaRPr lang="it-IT" dirty="0"/>
          </a:p>
          <a:p>
            <a:pPr marL="285750" indent="-285750">
              <a:buFont typeface="Courier New" panose="02070309020205020404" pitchFamily="49" charset="0"/>
              <a:buChar char="o"/>
            </a:pPr>
            <a:r>
              <a:rPr lang="it-IT" dirty="0" err="1" smtClean="0"/>
              <a:t>Is</a:t>
            </a:r>
            <a:r>
              <a:rPr lang="it-IT" dirty="0" smtClean="0"/>
              <a:t> </a:t>
            </a:r>
            <a:r>
              <a:rPr lang="it-IT" dirty="0" err="1" smtClean="0"/>
              <a:t>easier</a:t>
            </a:r>
            <a:r>
              <a:rPr lang="it-IT" dirty="0" smtClean="0"/>
              <a:t> to </a:t>
            </a:r>
            <a:r>
              <a:rPr lang="it-IT" dirty="0" err="1" smtClean="0"/>
              <a:t>learn</a:t>
            </a:r>
            <a:r>
              <a:rPr lang="it-IT" dirty="0" smtClean="0"/>
              <a:t> and </a:t>
            </a:r>
            <a:r>
              <a:rPr lang="it-IT" dirty="0" err="1" smtClean="0"/>
              <a:t>understand</a:t>
            </a:r>
            <a:r>
              <a:rPr lang="it-IT" dirty="0" smtClean="0"/>
              <a:t> </a:t>
            </a:r>
            <a:r>
              <a:rPr lang="it-IT" dirty="0" err="1" smtClean="0"/>
              <a:t>something</a:t>
            </a:r>
            <a:r>
              <a:rPr lang="it-IT" dirty="0" smtClean="0"/>
              <a:t> with video </a:t>
            </a:r>
            <a:r>
              <a:rPr lang="it-IT" dirty="0" err="1" smtClean="0"/>
              <a:t>journalism</a:t>
            </a:r>
            <a:r>
              <a:rPr lang="it-IT" dirty="0" smtClean="0"/>
              <a:t>  </a:t>
            </a:r>
            <a:endParaRPr lang="it-IT" dirty="0"/>
          </a:p>
        </p:txBody>
      </p:sp>
    </p:spTree>
    <p:extLst>
      <p:ext uri="{BB962C8B-B14F-4D97-AF65-F5344CB8AC3E}">
        <p14:creationId xmlns:p14="http://schemas.microsoft.com/office/powerpoint/2010/main" val="17023746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67261" y="476672"/>
            <a:ext cx="8640960" cy="6001643"/>
          </a:xfrm>
          <a:prstGeom prst="rect">
            <a:avLst/>
          </a:prstGeom>
          <a:noFill/>
        </p:spPr>
        <p:txBody>
          <a:bodyPr wrap="square" rtlCol="0">
            <a:spAutoFit/>
          </a:bodyPr>
          <a:lstStyle/>
          <a:p>
            <a:pPr algn="ctr"/>
            <a:r>
              <a:rPr lang="it-IT" sz="3200" b="1" dirty="0" smtClean="0">
                <a:solidFill>
                  <a:srgbClr val="C00000"/>
                </a:solidFill>
              </a:rPr>
              <a:t>News story</a:t>
            </a:r>
          </a:p>
          <a:p>
            <a:r>
              <a:rPr lang="it-IT" sz="3200" dirty="0" smtClean="0"/>
              <a:t>To </a:t>
            </a:r>
            <a:r>
              <a:rPr lang="it-IT" sz="3200" dirty="0" err="1" smtClean="0"/>
              <a:t>realise</a:t>
            </a:r>
            <a:r>
              <a:rPr lang="it-IT" sz="3200" dirty="0" smtClean="0"/>
              <a:t> a news story </a:t>
            </a:r>
            <a:r>
              <a:rPr lang="it-IT" sz="3200" dirty="0" err="1" smtClean="0"/>
              <a:t>we</a:t>
            </a:r>
            <a:r>
              <a:rPr lang="it-IT" sz="3200" dirty="0" smtClean="0"/>
              <a:t> </a:t>
            </a:r>
            <a:r>
              <a:rPr lang="it-IT" sz="3200" dirty="0" err="1" smtClean="0"/>
              <a:t>have</a:t>
            </a:r>
            <a:r>
              <a:rPr lang="it-IT" sz="3200" dirty="0" smtClean="0"/>
              <a:t> to use 5 «W» and the «H»</a:t>
            </a:r>
          </a:p>
          <a:p>
            <a:pPr marL="457200" indent="-457200">
              <a:buFont typeface="Courier New" panose="02070309020205020404" pitchFamily="49" charset="0"/>
              <a:buChar char="o"/>
            </a:pPr>
            <a:r>
              <a:rPr lang="it-IT" sz="3200" dirty="0" err="1" smtClean="0"/>
              <a:t>Who</a:t>
            </a:r>
            <a:r>
              <a:rPr lang="it-IT" sz="3200" dirty="0" smtClean="0"/>
              <a:t>?</a:t>
            </a:r>
          </a:p>
          <a:p>
            <a:pPr marL="457200" indent="-457200">
              <a:buFont typeface="Courier New" panose="02070309020205020404" pitchFamily="49" charset="0"/>
              <a:buChar char="o"/>
            </a:pPr>
            <a:r>
              <a:rPr lang="it-IT" sz="3200" dirty="0" err="1" smtClean="0"/>
              <a:t>What</a:t>
            </a:r>
            <a:r>
              <a:rPr lang="it-IT" sz="3200" dirty="0" smtClean="0"/>
              <a:t> ?</a:t>
            </a:r>
          </a:p>
          <a:p>
            <a:pPr marL="457200" indent="-457200">
              <a:buFont typeface="Courier New" panose="02070309020205020404" pitchFamily="49" charset="0"/>
              <a:buChar char="o"/>
            </a:pPr>
            <a:r>
              <a:rPr lang="it-IT" sz="3200" dirty="0" err="1" smtClean="0"/>
              <a:t>Where</a:t>
            </a:r>
            <a:r>
              <a:rPr lang="it-IT" sz="3200" dirty="0" smtClean="0"/>
              <a:t>?</a:t>
            </a:r>
          </a:p>
          <a:p>
            <a:pPr marL="457200" indent="-457200">
              <a:buFont typeface="Courier New" panose="02070309020205020404" pitchFamily="49" charset="0"/>
              <a:buChar char="o"/>
            </a:pPr>
            <a:r>
              <a:rPr lang="it-IT" sz="3200" dirty="0" err="1"/>
              <a:t>W</a:t>
            </a:r>
            <a:r>
              <a:rPr lang="it-IT" sz="3200" dirty="0" err="1" smtClean="0"/>
              <a:t>hen</a:t>
            </a:r>
            <a:r>
              <a:rPr lang="it-IT" sz="3200" dirty="0" smtClean="0"/>
              <a:t>?</a:t>
            </a:r>
          </a:p>
          <a:p>
            <a:pPr marL="457200" indent="-457200">
              <a:buFont typeface="Courier New" panose="02070309020205020404" pitchFamily="49" charset="0"/>
              <a:buChar char="o"/>
            </a:pPr>
            <a:r>
              <a:rPr lang="it-IT" sz="3200" dirty="0" err="1" smtClean="0"/>
              <a:t>Why</a:t>
            </a:r>
            <a:r>
              <a:rPr lang="it-IT" sz="3200" dirty="0" smtClean="0"/>
              <a:t>?</a:t>
            </a:r>
          </a:p>
          <a:p>
            <a:pPr marL="457200" indent="-457200">
              <a:buFont typeface="Courier New" panose="02070309020205020404" pitchFamily="49" charset="0"/>
              <a:buChar char="o"/>
            </a:pPr>
            <a:r>
              <a:rPr lang="it-IT" sz="3200" dirty="0" smtClean="0"/>
              <a:t>How?</a:t>
            </a:r>
          </a:p>
          <a:p>
            <a:r>
              <a:rPr lang="it-IT" sz="3200" dirty="0" err="1" smtClean="0"/>
              <a:t>Answers</a:t>
            </a:r>
            <a:r>
              <a:rPr lang="it-IT" sz="3200" dirty="0" smtClean="0"/>
              <a:t> </a:t>
            </a:r>
            <a:r>
              <a:rPr lang="it-IT" sz="3200" dirty="0" err="1" smtClean="0"/>
              <a:t>give</a:t>
            </a:r>
            <a:r>
              <a:rPr lang="it-IT" sz="3200" dirty="0" smtClean="0"/>
              <a:t> </a:t>
            </a:r>
            <a:r>
              <a:rPr lang="it-IT" sz="3200" dirty="0" err="1" smtClean="0"/>
              <a:t>informations</a:t>
            </a:r>
            <a:r>
              <a:rPr lang="it-IT" sz="3200" dirty="0" smtClean="0"/>
              <a:t> </a:t>
            </a:r>
            <a:r>
              <a:rPr lang="it-IT" sz="3200" dirty="0" err="1" smtClean="0"/>
              <a:t>about</a:t>
            </a:r>
            <a:r>
              <a:rPr lang="it-IT" sz="3200" dirty="0" smtClean="0"/>
              <a:t> </a:t>
            </a:r>
            <a:r>
              <a:rPr lang="it-IT" sz="3200" dirty="0" err="1" smtClean="0"/>
              <a:t>events</a:t>
            </a:r>
            <a:r>
              <a:rPr lang="it-IT" sz="3200" dirty="0" smtClean="0"/>
              <a:t> </a:t>
            </a:r>
            <a:r>
              <a:rPr lang="it-IT" sz="3200" dirty="0" err="1" smtClean="0"/>
              <a:t>like</a:t>
            </a:r>
            <a:r>
              <a:rPr lang="it-IT" sz="3200" dirty="0" smtClean="0"/>
              <a:t> </a:t>
            </a:r>
            <a:r>
              <a:rPr lang="it-IT" sz="3200" dirty="0" err="1" smtClean="0"/>
              <a:t>wars</a:t>
            </a:r>
            <a:r>
              <a:rPr lang="it-IT" sz="3200" dirty="0" smtClean="0"/>
              <a:t>, </a:t>
            </a:r>
            <a:r>
              <a:rPr lang="it-IT" sz="3200" dirty="0" err="1" smtClean="0"/>
              <a:t>government</a:t>
            </a:r>
            <a:r>
              <a:rPr lang="it-IT" sz="3200" dirty="0" smtClean="0"/>
              <a:t>, </a:t>
            </a:r>
            <a:r>
              <a:rPr lang="it-IT" sz="3200" dirty="0" err="1" smtClean="0"/>
              <a:t>education</a:t>
            </a:r>
            <a:r>
              <a:rPr lang="it-IT" sz="3200" dirty="0" smtClean="0"/>
              <a:t>, </a:t>
            </a:r>
            <a:r>
              <a:rPr lang="it-IT" sz="3200" dirty="0" err="1" smtClean="0"/>
              <a:t>health</a:t>
            </a:r>
            <a:r>
              <a:rPr lang="it-IT" sz="3200" dirty="0" smtClean="0"/>
              <a:t>, </a:t>
            </a:r>
            <a:r>
              <a:rPr lang="it-IT" sz="3200" dirty="0" err="1" smtClean="0"/>
              <a:t>environment</a:t>
            </a:r>
            <a:r>
              <a:rPr lang="it-IT" sz="3200" dirty="0" smtClean="0"/>
              <a:t>, economy, business.</a:t>
            </a:r>
            <a:endParaRPr lang="it-IT" sz="3200" dirty="0"/>
          </a:p>
        </p:txBody>
      </p:sp>
    </p:spTree>
    <p:extLst>
      <p:ext uri="{BB962C8B-B14F-4D97-AF65-F5344CB8AC3E}">
        <p14:creationId xmlns:p14="http://schemas.microsoft.com/office/powerpoint/2010/main" val="9370033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67544" y="764704"/>
            <a:ext cx="7920880" cy="5016758"/>
          </a:xfrm>
          <a:prstGeom prst="rect">
            <a:avLst/>
          </a:prstGeom>
          <a:noFill/>
        </p:spPr>
        <p:txBody>
          <a:bodyPr wrap="square" rtlCol="0">
            <a:spAutoFit/>
          </a:bodyPr>
          <a:lstStyle/>
          <a:p>
            <a:r>
              <a:rPr lang="it-IT" sz="3200" dirty="0" err="1" smtClean="0"/>
              <a:t>Most</a:t>
            </a:r>
            <a:r>
              <a:rPr lang="it-IT" sz="3200" dirty="0" smtClean="0"/>
              <a:t> stories can be </a:t>
            </a:r>
            <a:r>
              <a:rPr lang="it-IT" sz="3200" dirty="0" err="1" smtClean="0"/>
              <a:t>presented</a:t>
            </a:r>
            <a:r>
              <a:rPr lang="it-IT" sz="3200" dirty="0" smtClean="0"/>
              <a:t> </a:t>
            </a:r>
            <a:r>
              <a:rPr lang="it-IT" sz="3200" dirty="0" err="1" smtClean="0"/>
              <a:t>using</a:t>
            </a:r>
            <a:r>
              <a:rPr lang="it-IT" sz="3200" dirty="0" smtClean="0"/>
              <a:t> a </a:t>
            </a:r>
            <a:r>
              <a:rPr lang="it-IT" sz="3200" dirty="0" err="1" smtClean="0"/>
              <a:t>particular</a:t>
            </a:r>
            <a:r>
              <a:rPr lang="it-IT" sz="3200" dirty="0" smtClean="0"/>
              <a:t> angle or «</a:t>
            </a:r>
            <a:r>
              <a:rPr lang="it-IT" sz="3200" dirty="0" err="1" smtClean="0"/>
              <a:t>slant</a:t>
            </a:r>
            <a:r>
              <a:rPr lang="it-IT" sz="3200" dirty="0" smtClean="0"/>
              <a:t>», </a:t>
            </a:r>
            <a:r>
              <a:rPr lang="it-IT" sz="3200" dirty="0" err="1" smtClean="0"/>
              <a:t>it</a:t>
            </a:r>
            <a:r>
              <a:rPr lang="it-IT" sz="3200" dirty="0" smtClean="0"/>
              <a:t> can help </a:t>
            </a:r>
            <a:r>
              <a:rPr lang="it-IT" sz="3200" dirty="0" err="1" smtClean="0"/>
              <a:t>make</a:t>
            </a:r>
            <a:r>
              <a:rPr lang="it-IT" sz="3200" dirty="0" smtClean="0"/>
              <a:t> the </a:t>
            </a:r>
            <a:r>
              <a:rPr lang="it-IT" sz="3200" dirty="0" err="1" smtClean="0"/>
              <a:t>purpose</a:t>
            </a:r>
            <a:r>
              <a:rPr lang="it-IT" sz="3200" dirty="0" smtClean="0"/>
              <a:t> of the story </a:t>
            </a:r>
            <a:r>
              <a:rPr lang="it-IT" sz="3200" dirty="0" err="1" smtClean="0"/>
              <a:t>clear</a:t>
            </a:r>
            <a:r>
              <a:rPr lang="it-IT" sz="3200" dirty="0" smtClean="0"/>
              <a:t> and </a:t>
            </a:r>
            <a:r>
              <a:rPr lang="it-IT" sz="3200" dirty="0" err="1" smtClean="0"/>
              <a:t>give</a:t>
            </a:r>
            <a:r>
              <a:rPr lang="it-IT" sz="3200" dirty="0" smtClean="0"/>
              <a:t> </a:t>
            </a:r>
            <a:r>
              <a:rPr lang="it-IT" sz="3200" dirty="0" err="1" smtClean="0"/>
              <a:t>it</a:t>
            </a:r>
            <a:r>
              <a:rPr lang="it-IT" sz="3200" dirty="0" smtClean="0"/>
              <a:t> focus.</a:t>
            </a:r>
          </a:p>
          <a:p>
            <a:endParaRPr lang="it-IT" sz="3200" dirty="0" smtClean="0"/>
          </a:p>
          <a:p>
            <a:pPr marL="285750" indent="-285750">
              <a:buFont typeface="Arial" panose="020B0604020202020204" pitchFamily="34" charset="0"/>
              <a:buChar char="•"/>
            </a:pPr>
            <a:r>
              <a:rPr lang="it-IT" sz="3200" dirty="0" err="1" smtClean="0"/>
              <a:t>It</a:t>
            </a:r>
            <a:r>
              <a:rPr lang="it-IT" sz="3200" dirty="0" smtClean="0"/>
              <a:t> </a:t>
            </a:r>
            <a:r>
              <a:rPr lang="it-IT" sz="3200" dirty="0" err="1" smtClean="0"/>
              <a:t>has</a:t>
            </a:r>
            <a:r>
              <a:rPr lang="it-IT" sz="3200" dirty="0" smtClean="0"/>
              <a:t> an </a:t>
            </a:r>
            <a:r>
              <a:rPr lang="it-IT" sz="3200" dirty="0" err="1" smtClean="0"/>
              <a:t>objective</a:t>
            </a:r>
            <a:r>
              <a:rPr lang="it-IT" sz="3200" dirty="0" smtClean="0"/>
              <a:t>, </a:t>
            </a:r>
            <a:r>
              <a:rPr lang="it-IT" sz="3200" dirty="0" err="1" smtClean="0"/>
              <a:t>it’s</a:t>
            </a:r>
            <a:r>
              <a:rPr lang="it-IT" sz="3200" dirty="0" smtClean="0"/>
              <a:t> </a:t>
            </a:r>
            <a:r>
              <a:rPr lang="it-IT" sz="3200" dirty="0" err="1" smtClean="0"/>
              <a:t>completely</a:t>
            </a:r>
            <a:r>
              <a:rPr lang="it-IT" sz="3200" dirty="0" smtClean="0"/>
              <a:t> </a:t>
            </a:r>
            <a:r>
              <a:rPr lang="it-IT" sz="3200" dirty="0" err="1" smtClean="0"/>
              <a:t>impartial</a:t>
            </a:r>
            <a:endParaRPr lang="it-IT" sz="3200" dirty="0" smtClean="0"/>
          </a:p>
          <a:p>
            <a:r>
              <a:rPr lang="it-IT" sz="3200" dirty="0" smtClean="0"/>
              <a:t> </a:t>
            </a:r>
          </a:p>
          <a:p>
            <a:pPr marL="285750" indent="-285750">
              <a:buFont typeface="Arial" panose="020B0604020202020204" pitchFamily="34" charset="0"/>
              <a:buChar char="•"/>
            </a:pPr>
            <a:r>
              <a:rPr lang="it-IT" sz="3200" dirty="0" err="1" smtClean="0"/>
              <a:t>It</a:t>
            </a:r>
            <a:r>
              <a:rPr lang="it-IT" sz="3200" dirty="0" smtClean="0"/>
              <a:t> </a:t>
            </a:r>
            <a:r>
              <a:rPr lang="it-IT" sz="3200" dirty="0" err="1" smtClean="0"/>
              <a:t>covers</a:t>
            </a:r>
            <a:r>
              <a:rPr lang="it-IT" sz="3200" dirty="0" smtClean="0"/>
              <a:t> </a:t>
            </a:r>
            <a:r>
              <a:rPr lang="it-IT" sz="3200" dirty="0" err="1" smtClean="0"/>
              <a:t>all</a:t>
            </a:r>
            <a:r>
              <a:rPr lang="it-IT" sz="3200" dirty="0" smtClean="0"/>
              <a:t> </a:t>
            </a:r>
            <a:r>
              <a:rPr lang="it-IT" sz="3200" dirty="0" err="1" smtClean="0"/>
              <a:t>sides</a:t>
            </a:r>
            <a:r>
              <a:rPr lang="it-IT" sz="3200" dirty="0" smtClean="0"/>
              <a:t> of the story</a:t>
            </a:r>
          </a:p>
          <a:p>
            <a:endParaRPr lang="it-IT" sz="3200" dirty="0" smtClean="0"/>
          </a:p>
          <a:p>
            <a:pPr marL="285750" indent="-285750">
              <a:buFont typeface="Arial" panose="020B0604020202020204" pitchFamily="34" charset="0"/>
              <a:buChar char="•"/>
            </a:pPr>
            <a:r>
              <a:rPr lang="it-IT" sz="3200" dirty="0" err="1" smtClean="0"/>
              <a:t>Keep</a:t>
            </a:r>
            <a:r>
              <a:rPr lang="it-IT" sz="3200" dirty="0" smtClean="0"/>
              <a:t> </a:t>
            </a:r>
            <a:r>
              <a:rPr lang="it-IT" sz="3200" dirty="0" err="1" smtClean="0"/>
              <a:t>senteces</a:t>
            </a:r>
            <a:r>
              <a:rPr lang="it-IT" sz="3200" dirty="0" smtClean="0"/>
              <a:t> and </a:t>
            </a:r>
            <a:r>
              <a:rPr lang="it-IT" sz="3200" dirty="0" err="1" smtClean="0"/>
              <a:t>paragraphs</a:t>
            </a:r>
            <a:r>
              <a:rPr lang="it-IT" sz="3200" dirty="0" smtClean="0"/>
              <a:t> short</a:t>
            </a:r>
            <a:endParaRPr lang="it-IT" sz="3200" dirty="0"/>
          </a:p>
        </p:txBody>
      </p:sp>
    </p:spTree>
    <p:extLst>
      <p:ext uri="{BB962C8B-B14F-4D97-AF65-F5344CB8AC3E}">
        <p14:creationId xmlns:p14="http://schemas.microsoft.com/office/powerpoint/2010/main" val="33625842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09852" y="1412776"/>
            <a:ext cx="8640960" cy="4693593"/>
          </a:xfrm>
          <a:prstGeom prst="rect">
            <a:avLst/>
          </a:prstGeom>
          <a:noFill/>
        </p:spPr>
        <p:txBody>
          <a:bodyPr wrap="square" rtlCol="0">
            <a:spAutoFit/>
          </a:bodyPr>
          <a:lstStyle/>
          <a:p>
            <a:pPr algn="ctr"/>
            <a:r>
              <a:rPr lang="it-IT" sz="3500" b="1" dirty="0" err="1" smtClean="0">
                <a:solidFill>
                  <a:srgbClr val="C00000"/>
                </a:solidFill>
              </a:rPr>
              <a:t>Interview</a:t>
            </a:r>
            <a:endParaRPr lang="it-IT" sz="3500" b="1" dirty="0" smtClean="0">
              <a:solidFill>
                <a:srgbClr val="C00000"/>
              </a:solidFill>
            </a:endParaRPr>
          </a:p>
          <a:p>
            <a:pPr marL="285750" indent="-285750">
              <a:buFont typeface="Arial" panose="020B0604020202020204" pitchFamily="34" charset="0"/>
              <a:buChar char="•"/>
            </a:pPr>
            <a:r>
              <a:rPr lang="it-IT" sz="2400" dirty="0" err="1" smtClean="0"/>
              <a:t>This</a:t>
            </a:r>
            <a:r>
              <a:rPr lang="it-IT" sz="2400" dirty="0" smtClean="0"/>
              <a:t> word </a:t>
            </a:r>
            <a:r>
              <a:rPr lang="it-IT" sz="2400" dirty="0" err="1" smtClean="0"/>
              <a:t>refers</a:t>
            </a:r>
            <a:r>
              <a:rPr lang="it-IT" sz="2400" dirty="0" smtClean="0"/>
              <a:t> to </a:t>
            </a:r>
            <a:r>
              <a:rPr lang="it-IT" sz="2400" dirty="0" err="1" smtClean="0"/>
              <a:t>one</a:t>
            </a:r>
            <a:r>
              <a:rPr lang="it-IT" sz="2400" dirty="0" smtClean="0"/>
              <a:t>-on-</a:t>
            </a:r>
            <a:r>
              <a:rPr lang="it-IT" sz="2400" dirty="0" err="1" smtClean="0"/>
              <a:t>one</a:t>
            </a:r>
            <a:r>
              <a:rPr lang="it-IT" sz="2400" dirty="0" smtClean="0"/>
              <a:t> </a:t>
            </a:r>
            <a:r>
              <a:rPr lang="it-IT" sz="2400" dirty="0" err="1" smtClean="0"/>
              <a:t>conversation</a:t>
            </a:r>
            <a:r>
              <a:rPr lang="it-IT" sz="2400" dirty="0" smtClean="0"/>
              <a:t> </a:t>
            </a:r>
            <a:r>
              <a:rPr lang="en-US" sz="2400" dirty="0" smtClean="0"/>
              <a:t>with </a:t>
            </a:r>
            <a:r>
              <a:rPr lang="en-US" sz="2400" dirty="0"/>
              <a:t>one person acting in the role of the interviewer and the other in the role of the interviewee.</a:t>
            </a:r>
            <a:r>
              <a:rPr lang="it-IT" sz="2400" dirty="0" smtClean="0"/>
              <a:t>  </a:t>
            </a:r>
          </a:p>
          <a:p>
            <a:pPr marL="285750" indent="-285750">
              <a:buFont typeface="Arial" panose="020B0604020202020204" pitchFamily="34" charset="0"/>
              <a:buChar char="•"/>
            </a:pPr>
            <a:endParaRPr lang="it-IT" sz="2400" dirty="0"/>
          </a:p>
          <a:p>
            <a:pPr marL="285750" indent="-285750">
              <a:buFont typeface="Arial" panose="020B0604020202020204" pitchFamily="34" charset="0"/>
              <a:buChar char="•"/>
            </a:pPr>
            <a:r>
              <a:rPr lang="en-US" sz="2400" dirty="0"/>
              <a:t>T</a:t>
            </a:r>
            <a:r>
              <a:rPr lang="en-US" sz="2400" dirty="0" smtClean="0"/>
              <a:t>he </a:t>
            </a:r>
            <a:r>
              <a:rPr lang="en-US" sz="2400" dirty="0"/>
              <a:t>interviewer asks questions, the interviewee responds, with participants taking turns talking. Interviews usually involve a transfer of information from interviewee to interviewer, which is usually the primary purpose </a:t>
            </a:r>
            <a:endParaRPr lang="en-US" sz="2400" dirty="0" smtClean="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smtClean="0"/>
              <a:t>It usually takes </a:t>
            </a:r>
            <a:r>
              <a:rPr lang="en-US" sz="2400" dirty="0"/>
              <a:t>place face to face and in person, although modern communications technologies such as the Internet</a:t>
            </a:r>
            <a:endParaRPr lang="it-IT" sz="2400" dirty="0"/>
          </a:p>
        </p:txBody>
      </p:sp>
    </p:spTree>
    <p:extLst>
      <p:ext uri="{BB962C8B-B14F-4D97-AF65-F5344CB8AC3E}">
        <p14:creationId xmlns:p14="http://schemas.microsoft.com/office/powerpoint/2010/main" val="20827719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611560" y="764704"/>
            <a:ext cx="8064896" cy="2462213"/>
          </a:xfrm>
          <a:prstGeom prst="rect">
            <a:avLst/>
          </a:prstGeom>
          <a:noFill/>
        </p:spPr>
        <p:txBody>
          <a:bodyPr wrap="square" rtlCol="0">
            <a:spAutoFit/>
          </a:bodyPr>
          <a:lstStyle/>
          <a:p>
            <a:pPr algn="ctr"/>
            <a:r>
              <a:rPr lang="it-IT" sz="2800" b="1" dirty="0" smtClean="0">
                <a:solidFill>
                  <a:srgbClr val="C00000"/>
                </a:solidFill>
              </a:rPr>
              <a:t>STORYBOARD</a:t>
            </a:r>
            <a:endParaRPr lang="it-IT" sz="2800" b="1" dirty="0" smtClean="0">
              <a:solidFill>
                <a:srgbClr val="C00000"/>
              </a:solidFill>
            </a:endParaRPr>
          </a:p>
          <a:p>
            <a:endParaRPr lang="it-IT" dirty="0"/>
          </a:p>
          <a:p>
            <a:r>
              <a:rPr lang="en-US" dirty="0" smtClean="0"/>
              <a:t>Is </a:t>
            </a:r>
            <a:r>
              <a:rPr lang="en-US" dirty="0" smtClean="0"/>
              <a:t>a </a:t>
            </a:r>
            <a:r>
              <a:rPr lang="en-US" dirty="0"/>
              <a:t>graphic organizer in the form of illustrations or images displayed in sequence for the purpose of pre-visualizing a motion picture, animation, motion graphic or interactive media sequence. The storyboarding process, in the form it is known today, was developed at Walt Disney Productions during the early 1930s, after several years of similar processes being in use at Walt Disney and other animation studios.</a:t>
            </a:r>
            <a:endParaRPr lang="it-IT" dirty="0"/>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4505" y="2852936"/>
            <a:ext cx="5703772" cy="4277829"/>
          </a:xfrm>
          <a:prstGeom prst="rect">
            <a:avLst/>
          </a:prstGeom>
        </p:spPr>
      </p:pic>
    </p:spTree>
    <p:extLst>
      <p:ext uri="{BB962C8B-B14F-4D97-AF65-F5344CB8AC3E}">
        <p14:creationId xmlns:p14="http://schemas.microsoft.com/office/powerpoint/2010/main" val="36704727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67544" y="566686"/>
            <a:ext cx="8280920" cy="4278094"/>
          </a:xfrm>
          <a:prstGeom prst="rect">
            <a:avLst/>
          </a:prstGeom>
          <a:noFill/>
        </p:spPr>
        <p:txBody>
          <a:bodyPr wrap="square" rtlCol="0">
            <a:spAutoFit/>
          </a:bodyPr>
          <a:lstStyle/>
          <a:p>
            <a:pPr algn="ctr"/>
            <a:r>
              <a:rPr lang="it-IT" sz="2800" b="1" dirty="0" err="1" smtClean="0">
                <a:solidFill>
                  <a:srgbClr val="C00000"/>
                </a:solidFill>
              </a:rPr>
              <a:t>Shot</a:t>
            </a:r>
            <a:r>
              <a:rPr lang="it-IT" sz="2800" b="1" dirty="0" smtClean="0">
                <a:solidFill>
                  <a:srgbClr val="C00000"/>
                </a:solidFill>
              </a:rPr>
              <a:t> </a:t>
            </a:r>
            <a:r>
              <a:rPr lang="it-IT" sz="2800" b="1" dirty="0" err="1" smtClean="0">
                <a:solidFill>
                  <a:srgbClr val="C00000"/>
                </a:solidFill>
              </a:rPr>
              <a:t>definition</a:t>
            </a:r>
            <a:r>
              <a:rPr lang="it-IT" sz="2800" b="1" dirty="0" smtClean="0">
                <a:solidFill>
                  <a:srgbClr val="C00000"/>
                </a:solidFill>
              </a:rPr>
              <a:t> and </a:t>
            </a:r>
            <a:r>
              <a:rPr lang="it-IT" sz="2800" b="1" dirty="0" err="1" smtClean="0">
                <a:solidFill>
                  <a:srgbClr val="C00000"/>
                </a:solidFill>
              </a:rPr>
              <a:t>cameramovements</a:t>
            </a:r>
            <a:endParaRPr lang="it-IT" sz="2800" b="1" dirty="0" smtClean="0">
              <a:solidFill>
                <a:srgbClr val="C00000"/>
              </a:solidFill>
            </a:endParaRPr>
          </a:p>
          <a:p>
            <a:pPr algn="ctr"/>
            <a:endParaRPr lang="it-IT" sz="2800" b="1" dirty="0" smtClean="0">
              <a:solidFill>
                <a:srgbClr val="C00000"/>
              </a:solidFill>
            </a:endParaRPr>
          </a:p>
          <a:p>
            <a:pPr marL="457200" indent="-457200">
              <a:buFont typeface="Arial" panose="020B0604020202020204" pitchFamily="34" charset="0"/>
              <a:buChar char="•"/>
            </a:pPr>
            <a:r>
              <a:rPr lang="it-IT" sz="2400" dirty="0" smtClean="0"/>
              <a:t>Long </a:t>
            </a:r>
            <a:r>
              <a:rPr lang="it-IT" sz="2400" dirty="0" err="1" smtClean="0"/>
              <a:t>shot</a:t>
            </a:r>
            <a:r>
              <a:rPr lang="it-IT" sz="2400" dirty="0" smtClean="0"/>
              <a:t> : </a:t>
            </a:r>
            <a:r>
              <a:rPr lang="it-IT" sz="2400" dirty="0" err="1" smtClean="0"/>
              <a:t>person</a:t>
            </a:r>
            <a:r>
              <a:rPr lang="it-IT" sz="2400" dirty="0" smtClean="0"/>
              <a:t> </a:t>
            </a:r>
            <a:r>
              <a:rPr lang="it-IT" sz="2400" dirty="0" err="1" smtClean="0"/>
              <a:t>is</a:t>
            </a:r>
            <a:r>
              <a:rPr lang="it-IT" sz="2400" dirty="0" smtClean="0"/>
              <a:t> </a:t>
            </a:r>
            <a:r>
              <a:rPr lang="it-IT" sz="2400" dirty="0" err="1" smtClean="0"/>
              <a:t>completely</a:t>
            </a:r>
            <a:r>
              <a:rPr lang="it-IT" sz="2400" dirty="0" smtClean="0"/>
              <a:t> in the </a:t>
            </a:r>
            <a:r>
              <a:rPr lang="it-IT" sz="2400" dirty="0" err="1" smtClean="0"/>
              <a:t>picture</a:t>
            </a:r>
            <a:endParaRPr lang="it-IT" sz="2400" dirty="0" smtClean="0"/>
          </a:p>
          <a:p>
            <a:pPr marL="457200" indent="-457200">
              <a:buFont typeface="Arial" panose="020B0604020202020204" pitchFamily="34" charset="0"/>
              <a:buChar char="•"/>
            </a:pPr>
            <a:r>
              <a:rPr lang="it-IT" sz="2400" dirty="0" smtClean="0"/>
              <a:t>Medium long </a:t>
            </a:r>
            <a:r>
              <a:rPr lang="it-IT" sz="2400" dirty="0" err="1" smtClean="0"/>
              <a:t>shot</a:t>
            </a:r>
            <a:r>
              <a:rPr lang="it-IT" sz="2400" dirty="0" smtClean="0"/>
              <a:t>: </a:t>
            </a:r>
            <a:r>
              <a:rPr lang="it-IT" sz="2400" dirty="0" err="1" smtClean="0"/>
              <a:t>person</a:t>
            </a:r>
            <a:r>
              <a:rPr lang="it-IT" sz="2400" dirty="0" smtClean="0"/>
              <a:t> </a:t>
            </a:r>
            <a:r>
              <a:rPr lang="it-IT" sz="2400" dirty="0" err="1" smtClean="0"/>
              <a:t>is</a:t>
            </a:r>
            <a:r>
              <a:rPr lang="it-IT" sz="2400" dirty="0" smtClean="0"/>
              <a:t> </a:t>
            </a:r>
            <a:r>
              <a:rPr lang="it-IT" sz="2400" dirty="0" err="1" smtClean="0"/>
              <a:t>half</a:t>
            </a:r>
            <a:r>
              <a:rPr lang="it-IT" sz="2400" dirty="0" smtClean="0"/>
              <a:t> in the </a:t>
            </a:r>
            <a:r>
              <a:rPr lang="it-IT" sz="2400" dirty="0" err="1" smtClean="0"/>
              <a:t>picture</a:t>
            </a:r>
            <a:endParaRPr lang="it-IT" sz="2400" dirty="0" smtClean="0"/>
          </a:p>
          <a:p>
            <a:pPr marL="457200" indent="-457200">
              <a:buFont typeface="Arial" panose="020B0604020202020204" pitchFamily="34" charset="0"/>
              <a:buChar char="•"/>
            </a:pPr>
            <a:r>
              <a:rPr lang="it-IT" sz="2400" dirty="0" smtClean="0"/>
              <a:t>Medium </a:t>
            </a:r>
            <a:r>
              <a:rPr lang="it-IT" sz="2400" dirty="0" err="1" smtClean="0"/>
              <a:t>shot</a:t>
            </a:r>
            <a:r>
              <a:rPr lang="it-IT" sz="2400" dirty="0" smtClean="0"/>
              <a:t>: </a:t>
            </a:r>
            <a:r>
              <a:rPr lang="it-IT" sz="2400" dirty="0" err="1" smtClean="0"/>
              <a:t>person</a:t>
            </a:r>
            <a:r>
              <a:rPr lang="it-IT" sz="2400" dirty="0" smtClean="0"/>
              <a:t> </a:t>
            </a:r>
            <a:r>
              <a:rPr lang="it-IT" sz="2400" dirty="0" err="1" smtClean="0"/>
              <a:t>is</a:t>
            </a:r>
            <a:r>
              <a:rPr lang="it-IT" sz="2400" dirty="0" smtClean="0"/>
              <a:t> for </a:t>
            </a:r>
            <a:r>
              <a:rPr lang="it-IT" sz="2400" dirty="0" err="1" smtClean="0"/>
              <a:t>one-third</a:t>
            </a:r>
            <a:r>
              <a:rPr lang="it-IT" sz="2400" dirty="0" smtClean="0"/>
              <a:t> in the </a:t>
            </a:r>
            <a:r>
              <a:rPr lang="it-IT" sz="2400" dirty="0" err="1" smtClean="0"/>
              <a:t>picture</a:t>
            </a:r>
            <a:endParaRPr lang="it-IT" sz="2400" dirty="0" smtClean="0"/>
          </a:p>
          <a:p>
            <a:pPr marL="457200" indent="-457200">
              <a:buFont typeface="Arial" panose="020B0604020202020204" pitchFamily="34" charset="0"/>
              <a:buChar char="•"/>
            </a:pPr>
            <a:r>
              <a:rPr lang="it-IT" sz="2400" dirty="0" smtClean="0"/>
              <a:t>Close up: </a:t>
            </a:r>
            <a:r>
              <a:rPr lang="it-IT" sz="2400" dirty="0" err="1" smtClean="0"/>
              <a:t>person</a:t>
            </a:r>
            <a:r>
              <a:rPr lang="it-IT" sz="2400" dirty="0" smtClean="0"/>
              <a:t> </a:t>
            </a:r>
            <a:r>
              <a:rPr lang="it-IT" sz="2400" dirty="0" err="1" smtClean="0"/>
              <a:t>is</a:t>
            </a:r>
            <a:r>
              <a:rPr lang="it-IT" sz="2400" dirty="0" smtClean="0"/>
              <a:t> for </a:t>
            </a:r>
            <a:r>
              <a:rPr lang="it-IT" sz="2400" dirty="0" err="1" smtClean="0"/>
              <a:t>one-quarter</a:t>
            </a:r>
            <a:r>
              <a:rPr lang="it-IT" sz="2400" dirty="0" smtClean="0"/>
              <a:t> in the </a:t>
            </a:r>
            <a:r>
              <a:rPr lang="it-IT" sz="2400" dirty="0" err="1" smtClean="0"/>
              <a:t>picture</a:t>
            </a:r>
            <a:endParaRPr lang="it-IT" sz="2400" dirty="0" smtClean="0"/>
          </a:p>
          <a:p>
            <a:pPr marL="457200" indent="-457200">
              <a:buFont typeface="Arial" panose="020B0604020202020204" pitchFamily="34" charset="0"/>
              <a:buChar char="•"/>
            </a:pPr>
            <a:r>
              <a:rPr lang="it-IT" sz="2400" dirty="0" smtClean="0"/>
              <a:t>Single </a:t>
            </a:r>
            <a:r>
              <a:rPr lang="it-IT" sz="2400" dirty="0" err="1" smtClean="0"/>
              <a:t>shot</a:t>
            </a:r>
            <a:r>
              <a:rPr lang="it-IT" sz="2400" dirty="0" smtClean="0"/>
              <a:t>: </a:t>
            </a:r>
            <a:r>
              <a:rPr lang="it-IT" sz="2400" dirty="0" err="1" smtClean="0"/>
              <a:t>only</a:t>
            </a:r>
            <a:r>
              <a:rPr lang="it-IT" sz="2400" dirty="0" smtClean="0"/>
              <a:t> </a:t>
            </a:r>
            <a:r>
              <a:rPr lang="it-IT" sz="2400" dirty="0" err="1" smtClean="0"/>
              <a:t>one</a:t>
            </a:r>
            <a:r>
              <a:rPr lang="it-IT" sz="2400" dirty="0" smtClean="0"/>
              <a:t> </a:t>
            </a:r>
            <a:r>
              <a:rPr lang="it-IT" sz="2400" dirty="0" err="1" smtClean="0"/>
              <a:t>person</a:t>
            </a:r>
            <a:r>
              <a:rPr lang="it-IT" sz="2400" dirty="0" smtClean="0"/>
              <a:t> in the </a:t>
            </a:r>
            <a:r>
              <a:rPr lang="it-IT" sz="2400" dirty="0" err="1" smtClean="0"/>
              <a:t>picture</a:t>
            </a:r>
            <a:endParaRPr lang="it-IT" sz="2400" dirty="0" smtClean="0"/>
          </a:p>
          <a:p>
            <a:pPr marL="457200" indent="-457200">
              <a:buFont typeface="Arial" panose="020B0604020202020204" pitchFamily="34" charset="0"/>
              <a:buChar char="•"/>
            </a:pPr>
            <a:r>
              <a:rPr lang="it-IT" sz="2400" dirty="0" err="1" smtClean="0"/>
              <a:t>Two</a:t>
            </a:r>
            <a:r>
              <a:rPr lang="it-IT" sz="2400" dirty="0" smtClean="0"/>
              <a:t> </a:t>
            </a:r>
            <a:r>
              <a:rPr lang="it-IT" sz="2400" dirty="0" err="1" smtClean="0"/>
              <a:t>shot</a:t>
            </a:r>
            <a:r>
              <a:rPr lang="it-IT" sz="2400" dirty="0" smtClean="0"/>
              <a:t>: </a:t>
            </a:r>
            <a:r>
              <a:rPr lang="it-IT" sz="2400" dirty="0" err="1" smtClean="0"/>
              <a:t>two</a:t>
            </a:r>
            <a:r>
              <a:rPr lang="it-IT" sz="2400" dirty="0" smtClean="0"/>
              <a:t> </a:t>
            </a:r>
            <a:r>
              <a:rPr lang="it-IT" sz="2400" dirty="0" err="1" smtClean="0"/>
              <a:t>people</a:t>
            </a:r>
            <a:r>
              <a:rPr lang="it-IT" sz="2400" dirty="0" smtClean="0"/>
              <a:t> in the </a:t>
            </a:r>
            <a:r>
              <a:rPr lang="it-IT" sz="2400" dirty="0" err="1" smtClean="0"/>
              <a:t>picture</a:t>
            </a:r>
            <a:endParaRPr lang="it-IT" sz="2400" dirty="0" smtClean="0"/>
          </a:p>
          <a:p>
            <a:pPr marL="457200" indent="-457200">
              <a:buFont typeface="Arial" panose="020B0604020202020204" pitchFamily="34" charset="0"/>
              <a:buChar char="•"/>
            </a:pPr>
            <a:r>
              <a:rPr lang="it-IT" sz="2400" dirty="0" smtClean="0"/>
              <a:t>Three </a:t>
            </a:r>
            <a:r>
              <a:rPr lang="it-IT" sz="2400" dirty="0" err="1" smtClean="0"/>
              <a:t>shot</a:t>
            </a:r>
            <a:r>
              <a:rPr lang="it-IT" sz="2400" dirty="0" smtClean="0"/>
              <a:t>: </a:t>
            </a:r>
            <a:r>
              <a:rPr lang="it-IT" sz="2400" dirty="0" err="1" smtClean="0"/>
              <a:t>three</a:t>
            </a:r>
            <a:r>
              <a:rPr lang="it-IT" sz="2400" dirty="0" smtClean="0"/>
              <a:t> </a:t>
            </a:r>
            <a:r>
              <a:rPr lang="it-IT" sz="2400" dirty="0" err="1" smtClean="0"/>
              <a:t>people</a:t>
            </a:r>
            <a:r>
              <a:rPr lang="it-IT" sz="2400" dirty="0" smtClean="0"/>
              <a:t> in the </a:t>
            </a:r>
            <a:r>
              <a:rPr lang="it-IT" sz="2400" dirty="0" err="1" smtClean="0"/>
              <a:t>picture</a:t>
            </a:r>
            <a:endParaRPr lang="it-IT" sz="2400" dirty="0" smtClean="0"/>
          </a:p>
          <a:p>
            <a:pPr marL="457200" indent="-457200">
              <a:buFont typeface="Arial" panose="020B0604020202020204" pitchFamily="34" charset="0"/>
              <a:buChar char="•"/>
            </a:pPr>
            <a:r>
              <a:rPr lang="it-IT" sz="2400" dirty="0" smtClean="0"/>
              <a:t>Over the </a:t>
            </a:r>
            <a:r>
              <a:rPr lang="it-IT" sz="2400" dirty="0" err="1" smtClean="0"/>
              <a:t>shoulder</a:t>
            </a:r>
            <a:r>
              <a:rPr lang="it-IT" sz="2400" dirty="0" smtClean="0"/>
              <a:t> </a:t>
            </a:r>
            <a:r>
              <a:rPr lang="it-IT" sz="2400" dirty="0" err="1" smtClean="0"/>
              <a:t>shot</a:t>
            </a:r>
            <a:r>
              <a:rPr lang="it-IT" sz="2400" dirty="0" smtClean="0"/>
              <a:t>: </a:t>
            </a:r>
            <a:r>
              <a:rPr lang="it-IT" sz="2400" dirty="0" err="1" smtClean="0"/>
              <a:t>shoulder</a:t>
            </a:r>
            <a:r>
              <a:rPr lang="it-IT" sz="2400" dirty="0" smtClean="0"/>
              <a:t> </a:t>
            </a:r>
            <a:r>
              <a:rPr lang="it-IT" sz="2400" dirty="0" err="1" smtClean="0"/>
              <a:t>is</a:t>
            </a:r>
            <a:r>
              <a:rPr lang="it-IT" sz="2400" dirty="0" smtClean="0"/>
              <a:t> </a:t>
            </a:r>
            <a:r>
              <a:rPr lang="it-IT" sz="2400" dirty="0" err="1" smtClean="0"/>
              <a:t>involved</a:t>
            </a:r>
            <a:r>
              <a:rPr lang="it-IT" sz="2400" dirty="0" smtClean="0"/>
              <a:t> </a:t>
            </a:r>
          </a:p>
          <a:p>
            <a:pPr marL="457200" indent="-457200">
              <a:buFont typeface="Arial" panose="020B0604020202020204" pitchFamily="34" charset="0"/>
              <a:buChar char="•"/>
            </a:pPr>
            <a:endParaRPr lang="it-IT" sz="2400" dirty="0" smtClean="0"/>
          </a:p>
        </p:txBody>
      </p:sp>
    </p:spTree>
    <p:extLst>
      <p:ext uri="{BB962C8B-B14F-4D97-AF65-F5344CB8AC3E}">
        <p14:creationId xmlns:p14="http://schemas.microsoft.com/office/powerpoint/2010/main" val="10752275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67544" y="764704"/>
            <a:ext cx="8208912" cy="2862322"/>
          </a:xfrm>
          <a:prstGeom prst="rect">
            <a:avLst/>
          </a:prstGeom>
          <a:noFill/>
        </p:spPr>
        <p:txBody>
          <a:bodyPr wrap="square" rtlCol="0">
            <a:spAutoFit/>
          </a:bodyPr>
          <a:lstStyle/>
          <a:p>
            <a:r>
              <a:rPr lang="it-IT" sz="3600" b="1" dirty="0" err="1" smtClean="0">
                <a:solidFill>
                  <a:srgbClr val="C00000"/>
                </a:solidFill>
              </a:rPr>
              <a:t>Angles</a:t>
            </a:r>
            <a:r>
              <a:rPr lang="it-IT" sz="3600" b="1" dirty="0" smtClean="0">
                <a:solidFill>
                  <a:srgbClr val="C00000"/>
                </a:solidFill>
              </a:rPr>
              <a:t> </a:t>
            </a:r>
            <a:r>
              <a:rPr lang="it-IT" sz="3600" b="1" dirty="0" err="1" smtClean="0">
                <a:solidFill>
                  <a:srgbClr val="C00000"/>
                </a:solidFill>
              </a:rPr>
              <a:t>shots</a:t>
            </a:r>
            <a:endParaRPr lang="it-IT" sz="3600" b="1" dirty="0" smtClean="0">
              <a:solidFill>
                <a:srgbClr val="C00000"/>
              </a:solidFill>
            </a:endParaRPr>
          </a:p>
          <a:p>
            <a:pPr marL="457200" indent="-457200">
              <a:buFont typeface="Arial" panose="020B0604020202020204" pitchFamily="34" charset="0"/>
              <a:buChar char="•"/>
            </a:pPr>
            <a:r>
              <a:rPr lang="it-IT" sz="2400" dirty="0" err="1" smtClean="0"/>
              <a:t>Low</a:t>
            </a:r>
            <a:r>
              <a:rPr lang="it-IT" sz="2400" dirty="0" smtClean="0"/>
              <a:t> angle </a:t>
            </a:r>
            <a:r>
              <a:rPr lang="it-IT" sz="2400" dirty="0" err="1" smtClean="0"/>
              <a:t>shot</a:t>
            </a:r>
            <a:r>
              <a:rPr lang="it-IT" sz="2400" dirty="0" smtClean="0"/>
              <a:t>: the camera </a:t>
            </a:r>
            <a:r>
              <a:rPr lang="it-IT" sz="2400" dirty="0" err="1" smtClean="0"/>
              <a:t>is</a:t>
            </a:r>
            <a:r>
              <a:rPr lang="it-IT" sz="2400" dirty="0" smtClean="0"/>
              <a:t> in a </a:t>
            </a:r>
            <a:r>
              <a:rPr lang="it-IT" sz="2400" dirty="0" err="1" smtClean="0"/>
              <a:t>low</a:t>
            </a:r>
            <a:r>
              <a:rPr lang="it-IT" sz="2400" dirty="0" smtClean="0"/>
              <a:t> position and </a:t>
            </a:r>
            <a:r>
              <a:rPr lang="it-IT" sz="2400" dirty="0" err="1" smtClean="0"/>
              <a:t>looks</a:t>
            </a:r>
            <a:r>
              <a:rPr lang="it-IT" sz="2400" dirty="0" smtClean="0"/>
              <a:t> up </a:t>
            </a:r>
            <a:r>
              <a:rPr lang="it-IT" sz="2400" dirty="0" err="1" smtClean="0"/>
              <a:t>at</a:t>
            </a:r>
            <a:r>
              <a:rPr lang="it-IT" sz="2400" dirty="0" smtClean="0"/>
              <a:t> a </a:t>
            </a:r>
            <a:r>
              <a:rPr lang="it-IT" sz="2400" dirty="0" err="1" smtClean="0"/>
              <a:t>person</a:t>
            </a:r>
            <a:r>
              <a:rPr lang="it-IT" sz="2400" dirty="0" smtClean="0"/>
              <a:t> </a:t>
            </a:r>
            <a:r>
              <a:rPr lang="it-IT" sz="2400" dirty="0" err="1" smtClean="0"/>
              <a:t>giving</a:t>
            </a:r>
            <a:r>
              <a:rPr lang="it-IT" sz="2400" dirty="0" smtClean="0"/>
              <a:t> </a:t>
            </a:r>
            <a:r>
              <a:rPr lang="it-IT" sz="2400" dirty="0" err="1" smtClean="0"/>
              <a:t>him</a:t>
            </a:r>
            <a:r>
              <a:rPr lang="it-IT" sz="2400" dirty="0" smtClean="0"/>
              <a:t> more authority</a:t>
            </a:r>
          </a:p>
          <a:p>
            <a:pPr marL="457200" indent="-457200">
              <a:buFont typeface="Arial" panose="020B0604020202020204" pitchFamily="34" charset="0"/>
              <a:buChar char="•"/>
            </a:pPr>
            <a:endParaRPr lang="it-IT" sz="2400" dirty="0" smtClean="0"/>
          </a:p>
          <a:p>
            <a:pPr marL="457200" indent="-457200">
              <a:buFont typeface="Arial" panose="020B0604020202020204" pitchFamily="34" charset="0"/>
              <a:buChar char="•"/>
            </a:pPr>
            <a:r>
              <a:rPr lang="it-IT" sz="2400" dirty="0" smtClean="0"/>
              <a:t>High angle </a:t>
            </a:r>
            <a:r>
              <a:rPr lang="it-IT" sz="2400" dirty="0" err="1" smtClean="0"/>
              <a:t>shot</a:t>
            </a:r>
            <a:r>
              <a:rPr lang="it-IT" sz="2400" dirty="0" smtClean="0"/>
              <a:t>: the camera </a:t>
            </a:r>
            <a:r>
              <a:rPr lang="it-IT" sz="2400" dirty="0" err="1" smtClean="0"/>
              <a:t>is</a:t>
            </a:r>
            <a:r>
              <a:rPr lang="it-IT" sz="2400" dirty="0" smtClean="0"/>
              <a:t> </a:t>
            </a:r>
            <a:r>
              <a:rPr lang="it-IT" sz="2400" dirty="0" err="1" smtClean="0"/>
              <a:t>at</a:t>
            </a:r>
            <a:r>
              <a:rPr lang="it-IT" sz="2400" dirty="0" smtClean="0"/>
              <a:t> a high position and </a:t>
            </a:r>
            <a:r>
              <a:rPr lang="it-IT" sz="2400" dirty="0" err="1" smtClean="0"/>
              <a:t>looks</a:t>
            </a:r>
            <a:r>
              <a:rPr lang="it-IT" sz="2400" dirty="0" smtClean="0"/>
              <a:t> down on a </a:t>
            </a:r>
            <a:r>
              <a:rPr lang="it-IT" sz="2400" dirty="0" err="1" smtClean="0"/>
              <a:t>person</a:t>
            </a:r>
            <a:r>
              <a:rPr lang="it-IT" sz="2400" dirty="0" smtClean="0"/>
              <a:t> </a:t>
            </a:r>
            <a:r>
              <a:rPr lang="it-IT" sz="2400" dirty="0" err="1" smtClean="0"/>
              <a:t>making</a:t>
            </a:r>
            <a:r>
              <a:rPr lang="it-IT" sz="2400" dirty="0" smtClean="0"/>
              <a:t> </a:t>
            </a:r>
            <a:r>
              <a:rPr lang="it-IT" sz="2400" dirty="0" err="1" smtClean="0"/>
              <a:t>him</a:t>
            </a:r>
            <a:r>
              <a:rPr lang="it-IT" sz="2400" dirty="0" smtClean="0"/>
              <a:t> look </a:t>
            </a:r>
            <a:r>
              <a:rPr lang="it-IT" sz="2400" dirty="0" err="1" smtClean="0"/>
              <a:t>weaker</a:t>
            </a:r>
            <a:r>
              <a:rPr lang="it-IT" sz="2400" dirty="0" smtClean="0"/>
              <a:t> and </a:t>
            </a:r>
            <a:r>
              <a:rPr lang="it-IT" sz="2400" dirty="0" err="1" smtClean="0"/>
              <a:t>less</a:t>
            </a:r>
            <a:r>
              <a:rPr lang="it-IT" sz="2400" dirty="0" smtClean="0"/>
              <a:t> </a:t>
            </a:r>
            <a:r>
              <a:rPr lang="it-IT" sz="2400" dirty="0" err="1" smtClean="0"/>
              <a:t>authoritative</a:t>
            </a:r>
            <a:endParaRPr lang="it-IT" sz="2400" dirty="0"/>
          </a:p>
        </p:txBody>
      </p:sp>
    </p:spTree>
    <p:extLst>
      <p:ext uri="{BB962C8B-B14F-4D97-AF65-F5344CB8AC3E}">
        <p14:creationId xmlns:p14="http://schemas.microsoft.com/office/powerpoint/2010/main" val="4264965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70101" y="1340768"/>
            <a:ext cx="8208912" cy="3877985"/>
          </a:xfrm>
          <a:prstGeom prst="rect">
            <a:avLst/>
          </a:prstGeom>
          <a:noFill/>
        </p:spPr>
        <p:txBody>
          <a:bodyPr wrap="square" rtlCol="0">
            <a:spAutoFit/>
          </a:bodyPr>
          <a:lstStyle/>
          <a:p>
            <a:r>
              <a:rPr lang="it-IT" sz="2800" b="1" dirty="0" smtClean="0">
                <a:solidFill>
                  <a:srgbClr val="C00000"/>
                </a:solidFill>
              </a:rPr>
              <a:t>Sound</a:t>
            </a:r>
            <a:r>
              <a:rPr lang="it-IT" dirty="0" smtClean="0"/>
              <a:t>  the sound can be an </a:t>
            </a:r>
            <a:r>
              <a:rPr lang="it-IT" dirty="0" err="1" smtClean="0"/>
              <a:t>important</a:t>
            </a:r>
            <a:r>
              <a:rPr lang="it-IT" dirty="0" smtClean="0"/>
              <a:t> </a:t>
            </a:r>
            <a:r>
              <a:rPr lang="it-IT" dirty="0" err="1" smtClean="0"/>
              <a:t>reason</a:t>
            </a:r>
            <a:r>
              <a:rPr lang="it-IT" dirty="0" smtClean="0"/>
              <a:t> for a </a:t>
            </a:r>
            <a:r>
              <a:rPr lang="it-IT" dirty="0" err="1" smtClean="0"/>
              <a:t>particulary</a:t>
            </a:r>
            <a:r>
              <a:rPr lang="it-IT" dirty="0" smtClean="0"/>
              <a:t> </a:t>
            </a:r>
            <a:r>
              <a:rPr lang="it-IT" dirty="0" err="1" smtClean="0"/>
              <a:t>shot</a:t>
            </a:r>
            <a:r>
              <a:rPr lang="it-IT" dirty="0" smtClean="0"/>
              <a:t> or </a:t>
            </a:r>
            <a:r>
              <a:rPr lang="it-IT" dirty="0" err="1" smtClean="0"/>
              <a:t>transition</a:t>
            </a:r>
            <a:r>
              <a:rPr lang="it-IT" dirty="0" smtClean="0"/>
              <a:t>. For </a:t>
            </a:r>
            <a:r>
              <a:rPr lang="it-IT" dirty="0" err="1" smtClean="0"/>
              <a:t>example</a:t>
            </a:r>
            <a:r>
              <a:rPr lang="it-IT" dirty="0" smtClean="0"/>
              <a:t> </a:t>
            </a:r>
            <a:r>
              <a:rPr lang="it-IT" dirty="0" err="1" smtClean="0"/>
              <a:t>if</a:t>
            </a:r>
            <a:r>
              <a:rPr lang="it-IT" dirty="0" smtClean="0"/>
              <a:t> </a:t>
            </a:r>
            <a:r>
              <a:rPr lang="it-IT" dirty="0" err="1" smtClean="0"/>
              <a:t>someone</a:t>
            </a:r>
            <a:r>
              <a:rPr lang="it-IT" dirty="0" smtClean="0"/>
              <a:t> </a:t>
            </a:r>
            <a:r>
              <a:rPr lang="it-IT" dirty="0" err="1" smtClean="0"/>
              <a:t>enters</a:t>
            </a:r>
            <a:r>
              <a:rPr lang="it-IT" dirty="0" smtClean="0"/>
              <a:t> the room in the middle of a </a:t>
            </a:r>
            <a:r>
              <a:rPr lang="it-IT" dirty="0" err="1" smtClean="0"/>
              <a:t>discussion</a:t>
            </a:r>
            <a:r>
              <a:rPr lang="it-IT" dirty="0" smtClean="0"/>
              <a:t>, </a:t>
            </a:r>
            <a:r>
              <a:rPr lang="it-IT" dirty="0" err="1" smtClean="0"/>
              <a:t>everyone</a:t>
            </a:r>
            <a:r>
              <a:rPr lang="it-IT" dirty="0" smtClean="0"/>
              <a:t> </a:t>
            </a:r>
            <a:r>
              <a:rPr lang="it-IT" dirty="0" err="1" smtClean="0"/>
              <a:t>will</a:t>
            </a:r>
            <a:r>
              <a:rPr lang="it-IT" dirty="0" smtClean="0"/>
              <a:t> look up </a:t>
            </a:r>
            <a:r>
              <a:rPr lang="it-IT" dirty="0" err="1" smtClean="0"/>
              <a:t>at</a:t>
            </a:r>
            <a:r>
              <a:rPr lang="it-IT" dirty="0" smtClean="0"/>
              <a:t> the new </a:t>
            </a:r>
            <a:r>
              <a:rPr lang="it-IT" dirty="0" err="1" smtClean="0"/>
              <a:t>person</a:t>
            </a:r>
            <a:r>
              <a:rPr lang="it-IT" dirty="0" smtClean="0"/>
              <a:t>. So, </a:t>
            </a:r>
            <a:r>
              <a:rPr lang="it-IT" dirty="0" err="1" smtClean="0"/>
              <a:t>when</a:t>
            </a:r>
            <a:r>
              <a:rPr lang="it-IT" dirty="0" smtClean="0"/>
              <a:t> </a:t>
            </a:r>
            <a:r>
              <a:rPr lang="it-IT" dirty="0" err="1" smtClean="0"/>
              <a:t>recording</a:t>
            </a:r>
            <a:r>
              <a:rPr lang="it-IT" dirty="0" smtClean="0"/>
              <a:t> the </a:t>
            </a:r>
            <a:r>
              <a:rPr lang="it-IT" dirty="0" err="1" smtClean="0"/>
              <a:t>viewer</a:t>
            </a:r>
            <a:r>
              <a:rPr lang="it-IT" dirty="0" smtClean="0"/>
              <a:t> </a:t>
            </a:r>
            <a:r>
              <a:rPr lang="it-IT" dirty="0" err="1" smtClean="0"/>
              <a:t>will</a:t>
            </a:r>
            <a:r>
              <a:rPr lang="it-IT" dirty="0" smtClean="0"/>
              <a:t> </a:t>
            </a:r>
            <a:r>
              <a:rPr lang="it-IT" dirty="0" err="1" smtClean="0"/>
              <a:t>expect</a:t>
            </a:r>
            <a:r>
              <a:rPr lang="it-IT" dirty="0" smtClean="0"/>
              <a:t> </a:t>
            </a:r>
            <a:r>
              <a:rPr lang="it-IT" dirty="0" err="1" smtClean="0"/>
              <a:t>at</a:t>
            </a:r>
            <a:r>
              <a:rPr lang="it-IT" dirty="0" smtClean="0"/>
              <a:t> </a:t>
            </a:r>
            <a:r>
              <a:rPr lang="it-IT" dirty="0" err="1" smtClean="0"/>
              <a:t>least</a:t>
            </a:r>
            <a:r>
              <a:rPr lang="it-IT" dirty="0" smtClean="0"/>
              <a:t> a </a:t>
            </a:r>
            <a:r>
              <a:rPr lang="it-IT" dirty="0" err="1" smtClean="0"/>
              <a:t>mid</a:t>
            </a:r>
            <a:r>
              <a:rPr lang="it-IT" dirty="0" smtClean="0"/>
              <a:t> or long </a:t>
            </a:r>
            <a:r>
              <a:rPr lang="it-IT" dirty="0" err="1" smtClean="0"/>
              <a:t>shot</a:t>
            </a:r>
            <a:r>
              <a:rPr lang="it-IT" dirty="0" smtClean="0"/>
              <a:t> from </a:t>
            </a:r>
            <a:r>
              <a:rPr lang="it-IT" dirty="0" err="1" smtClean="0"/>
              <a:t>that</a:t>
            </a:r>
            <a:r>
              <a:rPr lang="it-IT" dirty="0" smtClean="0"/>
              <a:t> </a:t>
            </a:r>
            <a:r>
              <a:rPr lang="it-IT" dirty="0" err="1" smtClean="0"/>
              <a:t>person</a:t>
            </a:r>
            <a:r>
              <a:rPr lang="it-IT" dirty="0" smtClean="0"/>
              <a:t>. </a:t>
            </a:r>
            <a:r>
              <a:rPr lang="it-IT" dirty="0" err="1" smtClean="0"/>
              <a:t>If</a:t>
            </a:r>
            <a:r>
              <a:rPr lang="it-IT" dirty="0" smtClean="0"/>
              <a:t> </a:t>
            </a:r>
            <a:r>
              <a:rPr lang="it-IT" dirty="0" err="1" smtClean="0"/>
              <a:t>not</a:t>
            </a:r>
            <a:r>
              <a:rPr lang="it-IT" dirty="0" smtClean="0"/>
              <a:t>, the </a:t>
            </a:r>
            <a:r>
              <a:rPr lang="it-IT" dirty="0" err="1" smtClean="0"/>
              <a:t>viewer</a:t>
            </a:r>
            <a:r>
              <a:rPr lang="it-IT" dirty="0" smtClean="0"/>
              <a:t> </a:t>
            </a:r>
            <a:r>
              <a:rPr lang="it-IT" dirty="0" err="1" smtClean="0"/>
              <a:t>will</a:t>
            </a:r>
            <a:r>
              <a:rPr lang="it-IT" dirty="0" smtClean="0"/>
              <a:t> </a:t>
            </a:r>
            <a:r>
              <a:rPr lang="it-IT" dirty="0" err="1" smtClean="0"/>
              <a:t>get</a:t>
            </a:r>
            <a:r>
              <a:rPr lang="it-IT" dirty="0" smtClean="0"/>
              <a:t> the feeling of </a:t>
            </a:r>
            <a:r>
              <a:rPr lang="it-IT" dirty="0" err="1" smtClean="0"/>
              <a:t>exclusion</a:t>
            </a:r>
            <a:endParaRPr lang="it-IT" dirty="0" smtClean="0"/>
          </a:p>
          <a:p>
            <a:endParaRPr lang="it-IT" dirty="0"/>
          </a:p>
          <a:p>
            <a:r>
              <a:rPr lang="it-IT" sz="2800" b="1" dirty="0" smtClean="0">
                <a:solidFill>
                  <a:srgbClr val="C00000"/>
                </a:solidFill>
              </a:rPr>
              <a:t>SHOTS</a:t>
            </a:r>
            <a:r>
              <a:rPr lang="it-IT" sz="2800" dirty="0">
                <a:solidFill>
                  <a:srgbClr val="C00000"/>
                </a:solidFill>
              </a:rPr>
              <a:t> </a:t>
            </a:r>
            <a:r>
              <a:rPr lang="it-IT" dirty="0" smtClean="0"/>
              <a:t>the</a:t>
            </a:r>
            <a:r>
              <a:rPr lang="it-IT" dirty="0" smtClean="0">
                <a:solidFill>
                  <a:srgbClr val="C00000"/>
                </a:solidFill>
              </a:rPr>
              <a:t> </a:t>
            </a:r>
            <a:r>
              <a:rPr lang="it-IT" sz="2800" dirty="0" smtClean="0">
                <a:solidFill>
                  <a:srgbClr val="C00000"/>
                </a:solidFill>
              </a:rPr>
              <a:t> </a:t>
            </a:r>
            <a:r>
              <a:rPr lang="it-IT" dirty="0" err="1" smtClean="0"/>
              <a:t>framing</a:t>
            </a:r>
            <a:r>
              <a:rPr lang="it-IT" dirty="0" smtClean="0"/>
              <a:t> of </a:t>
            </a:r>
            <a:r>
              <a:rPr lang="it-IT" dirty="0" err="1" smtClean="0"/>
              <a:t>shots</a:t>
            </a:r>
            <a:r>
              <a:rPr lang="it-IT" dirty="0" smtClean="0"/>
              <a:t> </a:t>
            </a:r>
            <a:r>
              <a:rPr lang="it-IT" dirty="0" err="1" smtClean="0"/>
              <a:t>is</a:t>
            </a:r>
            <a:r>
              <a:rPr lang="it-IT" dirty="0" smtClean="0"/>
              <a:t> </a:t>
            </a:r>
            <a:r>
              <a:rPr lang="it-IT" dirty="0" err="1" smtClean="0"/>
              <a:t>normally</a:t>
            </a:r>
            <a:r>
              <a:rPr lang="it-IT" dirty="0" smtClean="0"/>
              <a:t> </a:t>
            </a:r>
            <a:r>
              <a:rPr lang="it-IT" dirty="0" err="1" smtClean="0"/>
              <a:t>determined</a:t>
            </a:r>
            <a:r>
              <a:rPr lang="it-IT" dirty="0" smtClean="0"/>
              <a:t> by </a:t>
            </a:r>
            <a:r>
              <a:rPr lang="it-IT" dirty="0" err="1" smtClean="0"/>
              <a:t>what’s</a:t>
            </a:r>
            <a:r>
              <a:rPr lang="it-IT" dirty="0" smtClean="0"/>
              <a:t> happening in front of the camera. </a:t>
            </a:r>
            <a:r>
              <a:rPr lang="it-IT" dirty="0" err="1" smtClean="0"/>
              <a:t>That</a:t>
            </a:r>
            <a:r>
              <a:rPr lang="it-IT" dirty="0" smtClean="0"/>
              <a:t> </a:t>
            </a:r>
            <a:r>
              <a:rPr lang="it-IT" dirty="0" err="1" smtClean="0"/>
              <a:t>is</a:t>
            </a:r>
            <a:r>
              <a:rPr lang="it-IT" dirty="0" smtClean="0"/>
              <a:t> to </a:t>
            </a:r>
            <a:r>
              <a:rPr lang="it-IT" dirty="0" err="1" smtClean="0"/>
              <a:t>say</a:t>
            </a:r>
            <a:r>
              <a:rPr lang="it-IT" dirty="0" smtClean="0"/>
              <a:t>, </a:t>
            </a:r>
            <a:r>
              <a:rPr lang="it-IT" dirty="0" err="1" smtClean="0"/>
              <a:t>if</a:t>
            </a:r>
            <a:r>
              <a:rPr lang="it-IT" dirty="0" smtClean="0"/>
              <a:t> </a:t>
            </a:r>
            <a:r>
              <a:rPr lang="it-IT" dirty="0" err="1" smtClean="0"/>
              <a:t>it</a:t>
            </a:r>
            <a:r>
              <a:rPr lang="it-IT" dirty="0" smtClean="0"/>
              <a:t> </a:t>
            </a:r>
            <a:r>
              <a:rPr lang="it-IT" dirty="0" err="1" smtClean="0"/>
              <a:t>is</a:t>
            </a:r>
            <a:r>
              <a:rPr lang="it-IT" dirty="0" smtClean="0"/>
              <a:t> </a:t>
            </a:r>
            <a:r>
              <a:rPr lang="it-IT" dirty="0" err="1" smtClean="0"/>
              <a:t>uninteresting</a:t>
            </a:r>
            <a:r>
              <a:rPr lang="it-IT" dirty="0" smtClean="0"/>
              <a:t> or </a:t>
            </a:r>
            <a:r>
              <a:rPr lang="it-IT" dirty="0" err="1" smtClean="0"/>
              <a:t>unimportant</a:t>
            </a:r>
            <a:r>
              <a:rPr lang="it-IT" dirty="0" smtClean="0"/>
              <a:t> a wide </a:t>
            </a:r>
            <a:r>
              <a:rPr lang="it-IT" dirty="0" err="1" smtClean="0"/>
              <a:t>shot</a:t>
            </a:r>
            <a:r>
              <a:rPr lang="it-IT" dirty="0" smtClean="0"/>
              <a:t> can </a:t>
            </a:r>
            <a:r>
              <a:rPr lang="it-IT" dirty="0" smtClean="0">
                <a:latin typeface="+mj-lt"/>
              </a:rPr>
              <a:t>be appropriate. </a:t>
            </a:r>
            <a:r>
              <a:rPr lang="it-IT" dirty="0" err="1" smtClean="0">
                <a:latin typeface="+mj-lt"/>
              </a:rPr>
              <a:t>But</a:t>
            </a:r>
            <a:r>
              <a:rPr lang="it-IT" dirty="0" smtClean="0">
                <a:latin typeface="+mj-lt"/>
              </a:rPr>
              <a:t> </a:t>
            </a:r>
            <a:r>
              <a:rPr lang="it-IT" dirty="0" err="1" smtClean="0">
                <a:latin typeface="+mj-lt"/>
              </a:rPr>
              <a:t>if</a:t>
            </a:r>
            <a:r>
              <a:rPr lang="it-IT" dirty="0" smtClean="0">
                <a:latin typeface="+mj-lt"/>
              </a:rPr>
              <a:t> </a:t>
            </a:r>
            <a:r>
              <a:rPr lang="it-IT" dirty="0" err="1" smtClean="0">
                <a:latin typeface="+mj-lt"/>
              </a:rPr>
              <a:t>it’s</a:t>
            </a:r>
            <a:r>
              <a:rPr lang="it-IT" dirty="0" smtClean="0">
                <a:latin typeface="+mj-lt"/>
              </a:rPr>
              <a:t> </a:t>
            </a:r>
            <a:r>
              <a:rPr lang="it-IT" dirty="0" err="1" smtClean="0">
                <a:latin typeface="+mj-lt"/>
              </a:rPr>
              <a:t>interesting</a:t>
            </a:r>
            <a:r>
              <a:rPr lang="it-IT" dirty="0" smtClean="0">
                <a:latin typeface="+mj-lt"/>
              </a:rPr>
              <a:t> or </a:t>
            </a:r>
            <a:r>
              <a:rPr lang="it-IT" dirty="0" err="1" smtClean="0">
                <a:latin typeface="+mj-lt"/>
              </a:rPr>
              <a:t>important</a:t>
            </a:r>
            <a:r>
              <a:rPr lang="it-IT" dirty="0" smtClean="0">
                <a:latin typeface="+mj-lt"/>
              </a:rPr>
              <a:t>, a </a:t>
            </a:r>
            <a:r>
              <a:rPr lang="it-IT" dirty="0" err="1" smtClean="0">
                <a:latin typeface="+mj-lt"/>
              </a:rPr>
              <a:t>closer</a:t>
            </a:r>
            <a:r>
              <a:rPr lang="it-IT" dirty="0" smtClean="0">
                <a:latin typeface="+mj-lt"/>
              </a:rPr>
              <a:t> </a:t>
            </a:r>
            <a:r>
              <a:rPr lang="it-IT" dirty="0" err="1" smtClean="0">
                <a:latin typeface="+mj-lt"/>
              </a:rPr>
              <a:t>shot</a:t>
            </a:r>
            <a:r>
              <a:rPr lang="it-IT" dirty="0" smtClean="0">
                <a:latin typeface="+mj-lt"/>
              </a:rPr>
              <a:t> </a:t>
            </a:r>
            <a:r>
              <a:rPr lang="it-IT" dirty="0" err="1" smtClean="0">
                <a:latin typeface="+mj-lt"/>
              </a:rPr>
              <a:t>will</a:t>
            </a:r>
            <a:r>
              <a:rPr lang="it-IT" dirty="0" smtClean="0">
                <a:latin typeface="+mj-lt"/>
              </a:rPr>
              <a:t> work </a:t>
            </a:r>
            <a:r>
              <a:rPr lang="it-IT" dirty="0" err="1" smtClean="0">
                <a:latin typeface="+mj-lt"/>
              </a:rPr>
              <a:t>better</a:t>
            </a:r>
            <a:endParaRPr lang="it-IT" dirty="0" smtClean="0">
              <a:latin typeface="+mj-lt"/>
            </a:endParaRPr>
          </a:p>
          <a:p>
            <a:endParaRPr lang="it-IT" dirty="0">
              <a:latin typeface="+mj-lt"/>
            </a:endParaRPr>
          </a:p>
          <a:p>
            <a:r>
              <a:rPr lang="it-IT" sz="2800" b="1" dirty="0" err="1" smtClean="0">
                <a:solidFill>
                  <a:srgbClr val="C00000"/>
                </a:solidFill>
                <a:latin typeface="+mj-lt"/>
              </a:rPr>
              <a:t>Composition</a:t>
            </a:r>
            <a:r>
              <a:rPr lang="it-IT" dirty="0" smtClean="0">
                <a:latin typeface="+mj-lt"/>
              </a:rPr>
              <a:t> in case of a single </a:t>
            </a:r>
            <a:r>
              <a:rPr lang="it-IT" dirty="0" err="1" smtClean="0">
                <a:latin typeface="+mj-lt"/>
              </a:rPr>
              <a:t>shot</a:t>
            </a:r>
            <a:r>
              <a:rPr lang="it-IT" dirty="0" smtClean="0">
                <a:latin typeface="+mj-lt"/>
              </a:rPr>
              <a:t> from a </a:t>
            </a:r>
            <a:r>
              <a:rPr lang="it-IT" dirty="0" err="1" smtClean="0">
                <a:latin typeface="+mj-lt"/>
              </a:rPr>
              <a:t>person</a:t>
            </a:r>
            <a:r>
              <a:rPr lang="it-IT" dirty="0" smtClean="0">
                <a:latin typeface="+mj-lt"/>
              </a:rPr>
              <a:t>, </a:t>
            </a:r>
            <a:r>
              <a:rPr lang="it-IT" dirty="0" err="1" smtClean="0">
                <a:latin typeface="+mj-lt"/>
              </a:rPr>
              <a:t>if</a:t>
            </a:r>
            <a:r>
              <a:rPr lang="it-IT" dirty="0" smtClean="0">
                <a:latin typeface="+mj-lt"/>
              </a:rPr>
              <a:t> the </a:t>
            </a:r>
            <a:r>
              <a:rPr lang="it-IT" dirty="0" err="1" smtClean="0">
                <a:latin typeface="+mj-lt"/>
              </a:rPr>
              <a:t>subject</a:t>
            </a:r>
            <a:r>
              <a:rPr lang="it-IT" dirty="0" smtClean="0">
                <a:latin typeface="+mj-lt"/>
              </a:rPr>
              <a:t> </a:t>
            </a:r>
            <a:r>
              <a:rPr lang="it-IT" dirty="0" err="1" smtClean="0">
                <a:latin typeface="+mj-lt"/>
              </a:rPr>
              <a:t>is</a:t>
            </a:r>
            <a:r>
              <a:rPr lang="it-IT" dirty="0" smtClean="0">
                <a:latin typeface="+mj-lt"/>
              </a:rPr>
              <a:t> </a:t>
            </a:r>
            <a:r>
              <a:rPr lang="it-IT" dirty="0" err="1" smtClean="0">
                <a:latin typeface="+mj-lt"/>
              </a:rPr>
              <a:t>looking</a:t>
            </a:r>
            <a:r>
              <a:rPr lang="it-IT" dirty="0" smtClean="0">
                <a:latin typeface="+mj-lt"/>
              </a:rPr>
              <a:t> to the right, </a:t>
            </a:r>
            <a:r>
              <a:rPr lang="it-IT" dirty="0" err="1" smtClean="0">
                <a:latin typeface="+mj-lt"/>
              </a:rPr>
              <a:t>make</a:t>
            </a:r>
            <a:r>
              <a:rPr lang="it-IT" dirty="0" smtClean="0">
                <a:latin typeface="+mj-lt"/>
              </a:rPr>
              <a:t> the </a:t>
            </a:r>
            <a:r>
              <a:rPr lang="it-IT" dirty="0" err="1" smtClean="0">
                <a:latin typeface="+mj-lt"/>
              </a:rPr>
              <a:t>composition</a:t>
            </a:r>
            <a:r>
              <a:rPr lang="it-IT" dirty="0" smtClean="0">
                <a:latin typeface="+mj-lt"/>
              </a:rPr>
              <a:t> of the </a:t>
            </a:r>
            <a:r>
              <a:rPr lang="it-IT" dirty="0" err="1" smtClean="0">
                <a:latin typeface="+mj-lt"/>
              </a:rPr>
              <a:t>shot</a:t>
            </a:r>
            <a:r>
              <a:rPr lang="it-IT" dirty="0" smtClean="0">
                <a:latin typeface="+mj-lt"/>
              </a:rPr>
              <a:t> with </a:t>
            </a:r>
            <a:r>
              <a:rPr lang="it-IT" dirty="0" err="1" smtClean="0">
                <a:latin typeface="+mj-lt"/>
              </a:rPr>
              <a:t>that</a:t>
            </a:r>
            <a:r>
              <a:rPr lang="it-IT" dirty="0" smtClean="0">
                <a:latin typeface="+mj-lt"/>
              </a:rPr>
              <a:t> </a:t>
            </a:r>
            <a:r>
              <a:rPr lang="it-IT" dirty="0" err="1" smtClean="0">
                <a:latin typeface="+mj-lt"/>
              </a:rPr>
              <a:t>person</a:t>
            </a:r>
            <a:r>
              <a:rPr lang="it-IT" dirty="0" smtClean="0">
                <a:latin typeface="+mj-lt"/>
              </a:rPr>
              <a:t>, a </a:t>
            </a:r>
            <a:r>
              <a:rPr lang="it-IT" dirty="0" err="1" smtClean="0">
                <a:latin typeface="+mj-lt"/>
              </a:rPr>
              <a:t>little</a:t>
            </a:r>
            <a:r>
              <a:rPr lang="it-IT" dirty="0" smtClean="0">
                <a:latin typeface="+mj-lt"/>
              </a:rPr>
              <a:t> bit off-center to the </a:t>
            </a:r>
            <a:r>
              <a:rPr lang="it-IT" dirty="0" err="1" smtClean="0">
                <a:latin typeface="+mj-lt"/>
              </a:rPr>
              <a:t>left</a:t>
            </a:r>
            <a:r>
              <a:rPr lang="it-IT" dirty="0" smtClean="0">
                <a:latin typeface="+mj-lt"/>
              </a:rPr>
              <a:t> of the screen, to </a:t>
            </a:r>
            <a:r>
              <a:rPr lang="it-IT" dirty="0" err="1" smtClean="0">
                <a:latin typeface="+mj-lt"/>
              </a:rPr>
              <a:t>give</a:t>
            </a:r>
            <a:r>
              <a:rPr lang="it-IT" dirty="0" smtClean="0">
                <a:latin typeface="+mj-lt"/>
              </a:rPr>
              <a:t> </a:t>
            </a:r>
            <a:r>
              <a:rPr lang="it-IT" dirty="0" err="1" smtClean="0">
                <a:latin typeface="+mj-lt"/>
              </a:rPr>
              <a:t>that</a:t>
            </a:r>
            <a:r>
              <a:rPr lang="it-IT" dirty="0" smtClean="0">
                <a:latin typeface="+mj-lt"/>
              </a:rPr>
              <a:t> </a:t>
            </a:r>
            <a:r>
              <a:rPr lang="it-IT" dirty="0" err="1" smtClean="0">
                <a:latin typeface="+mj-lt"/>
              </a:rPr>
              <a:t>person</a:t>
            </a:r>
            <a:r>
              <a:rPr lang="it-IT" dirty="0">
                <a:latin typeface="+mj-lt"/>
              </a:rPr>
              <a:t> </a:t>
            </a:r>
            <a:r>
              <a:rPr lang="it-IT" dirty="0" smtClean="0">
                <a:latin typeface="+mj-lt"/>
              </a:rPr>
              <a:t>some </a:t>
            </a:r>
            <a:r>
              <a:rPr lang="it-IT" dirty="0" err="1" smtClean="0">
                <a:latin typeface="+mj-lt"/>
              </a:rPr>
              <a:t>space</a:t>
            </a:r>
            <a:r>
              <a:rPr lang="it-IT" dirty="0" smtClean="0">
                <a:latin typeface="+mj-lt"/>
              </a:rPr>
              <a:t> to look </a:t>
            </a:r>
            <a:r>
              <a:rPr lang="it-IT" dirty="0" err="1" smtClean="0">
                <a:latin typeface="+mj-lt"/>
              </a:rPr>
              <a:t>at</a:t>
            </a:r>
            <a:r>
              <a:rPr lang="it-IT" dirty="0" smtClean="0">
                <a:latin typeface="+mj-lt"/>
              </a:rPr>
              <a:t>/in</a:t>
            </a:r>
            <a:endParaRPr lang="it-IT" dirty="0">
              <a:latin typeface="+mj-lt"/>
            </a:endParaRPr>
          </a:p>
        </p:txBody>
      </p:sp>
    </p:spTree>
    <p:extLst>
      <p:ext uri="{BB962C8B-B14F-4D97-AF65-F5344CB8AC3E}">
        <p14:creationId xmlns:p14="http://schemas.microsoft.com/office/powerpoint/2010/main" val="2832395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23528" y="548680"/>
            <a:ext cx="8496944" cy="1631216"/>
          </a:xfrm>
          <a:prstGeom prst="rect">
            <a:avLst/>
          </a:prstGeom>
          <a:noFill/>
        </p:spPr>
        <p:txBody>
          <a:bodyPr wrap="square" rtlCol="0">
            <a:spAutoFit/>
          </a:bodyPr>
          <a:lstStyle/>
          <a:p>
            <a:pPr algn="ctr"/>
            <a:r>
              <a:rPr lang="it-IT" sz="2800" b="1" dirty="0" err="1" smtClean="0">
                <a:solidFill>
                  <a:srgbClr val="C00000"/>
                </a:solidFill>
              </a:rPr>
              <a:t>Lightning</a:t>
            </a:r>
            <a:r>
              <a:rPr lang="it-IT" sz="2800" b="1" dirty="0" smtClean="0">
                <a:solidFill>
                  <a:srgbClr val="C00000"/>
                </a:solidFill>
              </a:rPr>
              <a:t> </a:t>
            </a:r>
          </a:p>
          <a:p>
            <a:r>
              <a:rPr lang="it-IT" dirty="0" err="1" smtClean="0"/>
              <a:t>Why</a:t>
            </a:r>
            <a:r>
              <a:rPr lang="it-IT" dirty="0" smtClean="0"/>
              <a:t> do </a:t>
            </a:r>
            <a:r>
              <a:rPr lang="it-IT" dirty="0" err="1" smtClean="0"/>
              <a:t>we</a:t>
            </a:r>
            <a:r>
              <a:rPr lang="it-IT" dirty="0" smtClean="0"/>
              <a:t> use light? </a:t>
            </a:r>
            <a:r>
              <a:rPr lang="it-IT" dirty="0" err="1" smtClean="0"/>
              <a:t>It</a:t>
            </a:r>
            <a:r>
              <a:rPr lang="it-IT" dirty="0" smtClean="0"/>
              <a:t> </a:t>
            </a:r>
            <a:r>
              <a:rPr lang="it-IT" dirty="0" err="1" smtClean="0"/>
              <a:t>takes</a:t>
            </a:r>
            <a:r>
              <a:rPr lang="it-IT" dirty="0" smtClean="0"/>
              <a:t> time </a:t>
            </a:r>
            <a:r>
              <a:rPr lang="it-IT" dirty="0" err="1" smtClean="0"/>
              <a:t>toset</a:t>
            </a:r>
            <a:r>
              <a:rPr lang="it-IT" dirty="0" smtClean="0"/>
              <a:t> up, </a:t>
            </a:r>
            <a:r>
              <a:rPr lang="it-IT" dirty="0" err="1" smtClean="0"/>
              <a:t>it</a:t>
            </a:r>
            <a:r>
              <a:rPr lang="it-IT" dirty="0" smtClean="0"/>
              <a:t> </a:t>
            </a:r>
            <a:r>
              <a:rPr lang="it-IT" dirty="0" err="1" smtClean="0"/>
              <a:t>generates</a:t>
            </a:r>
            <a:r>
              <a:rPr lang="it-IT" dirty="0" smtClean="0"/>
              <a:t> </a:t>
            </a:r>
            <a:r>
              <a:rPr lang="it-IT" dirty="0" err="1" smtClean="0"/>
              <a:t>heat</a:t>
            </a:r>
            <a:r>
              <a:rPr lang="it-IT" dirty="0" smtClean="0"/>
              <a:t>, </a:t>
            </a:r>
            <a:r>
              <a:rPr lang="it-IT" dirty="0" err="1" smtClean="0"/>
              <a:t>it’s</a:t>
            </a:r>
            <a:r>
              <a:rPr lang="it-IT" dirty="0" smtClean="0"/>
              <a:t> </a:t>
            </a:r>
            <a:r>
              <a:rPr lang="it-IT" dirty="0" err="1" smtClean="0"/>
              <a:t>bulky</a:t>
            </a:r>
            <a:r>
              <a:rPr lang="it-IT" dirty="0" smtClean="0"/>
              <a:t> and </a:t>
            </a:r>
            <a:r>
              <a:rPr lang="it-IT" dirty="0" err="1" smtClean="0"/>
              <a:t>nowdays</a:t>
            </a:r>
            <a:r>
              <a:rPr lang="it-IT" dirty="0" smtClean="0"/>
              <a:t> CCD-</a:t>
            </a:r>
            <a:r>
              <a:rPr lang="it-IT" dirty="0" err="1" smtClean="0"/>
              <a:t>camera’s</a:t>
            </a:r>
            <a:r>
              <a:rPr lang="it-IT" dirty="0" smtClean="0"/>
              <a:t> are so sensitive </a:t>
            </a:r>
            <a:r>
              <a:rPr lang="it-IT" dirty="0" err="1" smtClean="0"/>
              <a:t>that</a:t>
            </a:r>
            <a:r>
              <a:rPr lang="it-IT" dirty="0" smtClean="0"/>
              <a:t> </a:t>
            </a:r>
            <a:r>
              <a:rPr lang="it-IT" dirty="0" err="1" smtClean="0"/>
              <a:t>most</a:t>
            </a:r>
            <a:r>
              <a:rPr lang="it-IT" dirty="0" smtClean="0"/>
              <a:t> of the time the </a:t>
            </a:r>
            <a:r>
              <a:rPr lang="it-IT" dirty="0" err="1" smtClean="0"/>
              <a:t>available</a:t>
            </a:r>
            <a:r>
              <a:rPr lang="it-IT" dirty="0" smtClean="0"/>
              <a:t> light </a:t>
            </a:r>
            <a:r>
              <a:rPr lang="it-IT" dirty="0" err="1" smtClean="0"/>
              <a:t>is</a:t>
            </a:r>
            <a:r>
              <a:rPr lang="it-IT" dirty="0" smtClean="0"/>
              <a:t> </a:t>
            </a:r>
            <a:r>
              <a:rPr lang="it-IT" dirty="0" err="1" smtClean="0"/>
              <a:t>sufficient</a:t>
            </a:r>
            <a:r>
              <a:rPr lang="it-IT" dirty="0" smtClean="0"/>
              <a:t>. </a:t>
            </a:r>
            <a:r>
              <a:rPr lang="it-IT" dirty="0" err="1" smtClean="0"/>
              <a:t>Sometimes</a:t>
            </a:r>
            <a:r>
              <a:rPr lang="it-IT" dirty="0" smtClean="0"/>
              <a:t> </a:t>
            </a:r>
            <a:r>
              <a:rPr lang="it-IT" dirty="0" err="1" smtClean="0"/>
              <a:t>we</a:t>
            </a:r>
            <a:r>
              <a:rPr lang="it-IT" dirty="0" smtClean="0"/>
              <a:t> </a:t>
            </a:r>
            <a:r>
              <a:rPr lang="it-IT" dirty="0" err="1" smtClean="0"/>
              <a:t>need</a:t>
            </a:r>
            <a:r>
              <a:rPr lang="it-IT" dirty="0" smtClean="0"/>
              <a:t> </a:t>
            </a:r>
            <a:r>
              <a:rPr lang="it-IT" dirty="0" err="1" smtClean="0"/>
              <a:t>it</a:t>
            </a:r>
            <a:r>
              <a:rPr lang="it-IT" dirty="0" smtClean="0"/>
              <a:t> </a:t>
            </a:r>
            <a:r>
              <a:rPr lang="it-IT" dirty="0" err="1" smtClean="0"/>
              <a:t>indoors</a:t>
            </a:r>
            <a:r>
              <a:rPr lang="it-IT" dirty="0" smtClean="0"/>
              <a:t>, </a:t>
            </a:r>
            <a:r>
              <a:rPr lang="it-IT" dirty="0" err="1" smtClean="0"/>
              <a:t>outdoors</a:t>
            </a:r>
            <a:r>
              <a:rPr lang="it-IT" dirty="0" smtClean="0"/>
              <a:t> or </a:t>
            </a:r>
            <a:r>
              <a:rPr lang="it-IT" dirty="0" err="1" smtClean="0"/>
              <a:t>we</a:t>
            </a:r>
            <a:r>
              <a:rPr lang="it-IT" dirty="0" smtClean="0"/>
              <a:t> </a:t>
            </a:r>
            <a:r>
              <a:rPr lang="it-IT" dirty="0" err="1" smtClean="0"/>
              <a:t>don’t</a:t>
            </a:r>
            <a:r>
              <a:rPr lang="it-IT" dirty="0" smtClean="0"/>
              <a:t> </a:t>
            </a:r>
            <a:r>
              <a:rPr lang="it-IT" dirty="0" err="1" smtClean="0"/>
              <a:t>need</a:t>
            </a:r>
            <a:r>
              <a:rPr lang="it-IT" dirty="0" smtClean="0"/>
              <a:t> </a:t>
            </a:r>
            <a:r>
              <a:rPr lang="it-IT" dirty="0" err="1" smtClean="0"/>
              <a:t>it</a:t>
            </a:r>
            <a:r>
              <a:rPr lang="it-IT" dirty="0" smtClean="0"/>
              <a:t>.</a:t>
            </a:r>
          </a:p>
          <a:p>
            <a:endParaRPr lang="it-IT" dirty="0"/>
          </a:p>
        </p:txBody>
      </p:sp>
      <p:cxnSp>
        <p:nvCxnSpPr>
          <p:cNvPr id="4" name="Connettore 2 3"/>
          <p:cNvCxnSpPr/>
          <p:nvPr/>
        </p:nvCxnSpPr>
        <p:spPr>
          <a:xfrm flipH="1">
            <a:off x="2051720" y="2179896"/>
            <a:ext cx="1440160" cy="11770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Connettore 2 5"/>
          <p:cNvCxnSpPr/>
          <p:nvPr/>
        </p:nvCxnSpPr>
        <p:spPr>
          <a:xfrm>
            <a:off x="5148064" y="2179896"/>
            <a:ext cx="1224136" cy="11770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CasellaDiTesto 8"/>
          <p:cNvSpPr txBox="1"/>
          <p:nvPr/>
        </p:nvSpPr>
        <p:spPr>
          <a:xfrm>
            <a:off x="611560" y="3861048"/>
            <a:ext cx="3096344" cy="1477328"/>
          </a:xfrm>
          <a:prstGeom prst="rect">
            <a:avLst/>
          </a:prstGeom>
          <a:noFill/>
        </p:spPr>
        <p:txBody>
          <a:bodyPr wrap="square" rtlCol="0">
            <a:spAutoFit/>
          </a:bodyPr>
          <a:lstStyle/>
          <a:p>
            <a:r>
              <a:rPr lang="it-IT" dirty="0" smtClean="0">
                <a:solidFill>
                  <a:srgbClr val="C00000"/>
                </a:solidFill>
              </a:rPr>
              <a:t>Hard light </a:t>
            </a:r>
          </a:p>
          <a:p>
            <a:r>
              <a:rPr lang="it-IT" dirty="0" err="1" smtClean="0"/>
              <a:t>It</a:t>
            </a:r>
            <a:r>
              <a:rPr lang="it-IT" dirty="0" smtClean="0"/>
              <a:t> </a:t>
            </a:r>
            <a:r>
              <a:rPr lang="it-IT" dirty="0" err="1" smtClean="0"/>
              <a:t>gives</a:t>
            </a:r>
            <a:r>
              <a:rPr lang="it-IT" dirty="0" smtClean="0"/>
              <a:t> a </a:t>
            </a:r>
            <a:r>
              <a:rPr lang="it-IT" dirty="0" err="1" smtClean="0"/>
              <a:t>sharp</a:t>
            </a:r>
            <a:r>
              <a:rPr lang="it-IT" dirty="0" smtClean="0"/>
              <a:t> </a:t>
            </a:r>
            <a:r>
              <a:rPr lang="it-IT" dirty="0" err="1" smtClean="0"/>
              <a:t>picture</a:t>
            </a:r>
            <a:r>
              <a:rPr lang="it-IT" dirty="0" smtClean="0"/>
              <a:t> </a:t>
            </a:r>
            <a:r>
              <a:rPr lang="it-IT" dirty="0" err="1" smtClean="0"/>
              <a:t>that</a:t>
            </a:r>
            <a:r>
              <a:rPr lang="it-IT" dirty="0" smtClean="0"/>
              <a:t> </a:t>
            </a:r>
            <a:r>
              <a:rPr lang="it-IT" dirty="0" err="1" smtClean="0"/>
              <a:t>has</a:t>
            </a:r>
            <a:r>
              <a:rPr lang="it-IT" dirty="0" smtClean="0"/>
              <a:t> «body». </a:t>
            </a:r>
            <a:r>
              <a:rPr lang="it-IT" dirty="0" err="1" smtClean="0"/>
              <a:t>Most</a:t>
            </a:r>
            <a:r>
              <a:rPr lang="it-IT" dirty="0" smtClean="0"/>
              <a:t> </a:t>
            </a:r>
            <a:r>
              <a:rPr lang="it-IT" dirty="0" err="1" smtClean="0"/>
              <a:t>objects</a:t>
            </a:r>
            <a:r>
              <a:rPr lang="it-IT" dirty="0" smtClean="0"/>
              <a:t> </a:t>
            </a:r>
            <a:r>
              <a:rPr lang="it-IT" dirty="0" err="1" smtClean="0"/>
              <a:t>well</a:t>
            </a:r>
            <a:r>
              <a:rPr lang="it-IT" dirty="0" smtClean="0"/>
              <a:t> </a:t>
            </a:r>
            <a:r>
              <a:rPr lang="it-IT" dirty="0" err="1" smtClean="0"/>
              <a:t>get</a:t>
            </a:r>
            <a:r>
              <a:rPr lang="it-IT" dirty="0" smtClean="0"/>
              <a:t> </a:t>
            </a:r>
            <a:r>
              <a:rPr lang="it-IT" dirty="0" err="1" smtClean="0"/>
              <a:t>dull</a:t>
            </a:r>
            <a:r>
              <a:rPr lang="it-IT" dirty="0" smtClean="0"/>
              <a:t> and </a:t>
            </a:r>
            <a:r>
              <a:rPr lang="it-IT" dirty="0" err="1" smtClean="0"/>
              <a:t>uninteresting</a:t>
            </a:r>
            <a:r>
              <a:rPr lang="it-IT" dirty="0" smtClean="0"/>
              <a:t> </a:t>
            </a:r>
            <a:r>
              <a:rPr lang="it-IT" dirty="0" err="1" smtClean="0"/>
              <a:t>if</a:t>
            </a:r>
            <a:r>
              <a:rPr lang="it-IT" dirty="0" smtClean="0"/>
              <a:t> </a:t>
            </a:r>
            <a:r>
              <a:rPr lang="it-IT" dirty="0" err="1" smtClean="0"/>
              <a:t>only</a:t>
            </a:r>
            <a:r>
              <a:rPr lang="it-IT" dirty="0" smtClean="0"/>
              <a:t> </a:t>
            </a:r>
            <a:r>
              <a:rPr lang="it-IT" dirty="0" err="1" smtClean="0"/>
              <a:t>lighted</a:t>
            </a:r>
            <a:r>
              <a:rPr lang="it-IT" dirty="0" smtClean="0"/>
              <a:t> with soft or </a:t>
            </a:r>
            <a:r>
              <a:rPr lang="it-IT" dirty="0" err="1" smtClean="0"/>
              <a:t>flat</a:t>
            </a:r>
            <a:r>
              <a:rPr lang="it-IT" dirty="0" smtClean="0"/>
              <a:t> light.</a:t>
            </a:r>
            <a:endParaRPr lang="it-IT" dirty="0"/>
          </a:p>
        </p:txBody>
      </p:sp>
      <p:sp>
        <p:nvSpPr>
          <p:cNvPr id="10" name="CasellaDiTesto 9"/>
          <p:cNvSpPr txBox="1"/>
          <p:nvPr/>
        </p:nvSpPr>
        <p:spPr>
          <a:xfrm>
            <a:off x="4860032" y="4077072"/>
            <a:ext cx="3672408" cy="2031325"/>
          </a:xfrm>
          <a:prstGeom prst="rect">
            <a:avLst/>
          </a:prstGeom>
          <a:noFill/>
        </p:spPr>
        <p:txBody>
          <a:bodyPr wrap="square" rtlCol="0">
            <a:spAutoFit/>
          </a:bodyPr>
          <a:lstStyle/>
          <a:p>
            <a:r>
              <a:rPr lang="it-IT" dirty="0" smtClean="0"/>
              <a:t>Soft light </a:t>
            </a:r>
          </a:p>
          <a:p>
            <a:r>
              <a:rPr lang="it-IT" dirty="0" err="1" smtClean="0"/>
              <a:t>Usually</a:t>
            </a:r>
            <a:r>
              <a:rPr lang="it-IT" dirty="0" smtClean="0"/>
              <a:t> </a:t>
            </a:r>
            <a:r>
              <a:rPr lang="it-IT" dirty="0" err="1" smtClean="0"/>
              <a:t>used</a:t>
            </a:r>
            <a:r>
              <a:rPr lang="it-IT" dirty="0" smtClean="0"/>
              <a:t> to </a:t>
            </a:r>
            <a:r>
              <a:rPr lang="it-IT" dirty="0" err="1" smtClean="0"/>
              <a:t>lower</a:t>
            </a:r>
            <a:r>
              <a:rPr lang="it-IT" dirty="0" smtClean="0"/>
              <a:t> the high </a:t>
            </a:r>
            <a:r>
              <a:rPr lang="it-IT" dirty="0" err="1" smtClean="0"/>
              <a:t>contrast</a:t>
            </a:r>
            <a:r>
              <a:rPr lang="it-IT" dirty="0" smtClean="0"/>
              <a:t> from the hard </a:t>
            </a:r>
            <a:r>
              <a:rPr lang="it-IT" dirty="0" err="1" smtClean="0"/>
              <a:t>lights</a:t>
            </a:r>
            <a:r>
              <a:rPr lang="it-IT" dirty="0" smtClean="0"/>
              <a:t>. </a:t>
            </a:r>
            <a:r>
              <a:rPr lang="it-IT" dirty="0" err="1" smtClean="0"/>
              <a:t>But</a:t>
            </a:r>
            <a:r>
              <a:rPr lang="it-IT" dirty="0" smtClean="0"/>
              <a:t> </a:t>
            </a:r>
            <a:r>
              <a:rPr lang="it-IT" dirty="0" err="1" smtClean="0"/>
              <a:t>it</a:t>
            </a:r>
            <a:r>
              <a:rPr lang="it-IT" dirty="0" smtClean="0"/>
              <a:t> can be </a:t>
            </a:r>
            <a:r>
              <a:rPr lang="it-IT" dirty="0" err="1" smtClean="0"/>
              <a:t>used</a:t>
            </a:r>
            <a:r>
              <a:rPr lang="it-IT" dirty="0" smtClean="0"/>
              <a:t> </a:t>
            </a:r>
            <a:r>
              <a:rPr lang="it-IT" dirty="0" err="1" smtClean="0"/>
              <a:t>as</a:t>
            </a:r>
            <a:r>
              <a:rPr lang="it-IT" dirty="0" smtClean="0"/>
              <a:t> a light on </a:t>
            </a:r>
            <a:r>
              <a:rPr lang="it-IT" dirty="0" err="1" smtClean="0"/>
              <a:t>its</a:t>
            </a:r>
            <a:r>
              <a:rPr lang="it-IT" dirty="0" smtClean="0"/>
              <a:t> </a:t>
            </a:r>
            <a:r>
              <a:rPr lang="it-IT" dirty="0" err="1" smtClean="0"/>
              <a:t>own</a:t>
            </a:r>
            <a:r>
              <a:rPr lang="it-IT" dirty="0" smtClean="0"/>
              <a:t> </a:t>
            </a:r>
            <a:r>
              <a:rPr lang="it-IT" dirty="0" err="1" smtClean="0"/>
              <a:t>too</a:t>
            </a:r>
            <a:r>
              <a:rPr lang="it-IT" dirty="0" smtClean="0"/>
              <a:t>. </a:t>
            </a:r>
          </a:p>
          <a:p>
            <a:r>
              <a:rPr lang="it-IT" dirty="0" err="1" smtClean="0"/>
              <a:t>Without</a:t>
            </a:r>
            <a:r>
              <a:rPr lang="it-IT" dirty="0" smtClean="0"/>
              <a:t> soft light some </a:t>
            </a:r>
            <a:r>
              <a:rPr lang="it-IT" dirty="0" err="1" smtClean="0"/>
              <a:t>impressionable</a:t>
            </a:r>
            <a:r>
              <a:rPr lang="it-IT" dirty="0" smtClean="0"/>
              <a:t> </a:t>
            </a:r>
            <a:r>
              <a:rPr lang="it-IT" dirty="0" err="1" smtClean="0"/>
              <a:t>effects</a:t>
            </a:r>
            <a:r>
              <a:rPr lang="it-IT" dirty="0" smtClean="0"/>
              <a:t> are </a:t>
            </a:r>
            <a:r>
              <a:rPr lang="it-IT" dirty="0" err="1" smtClean="0"/>
              <a:t>unable</a:t>
            </a:r>
            <a:r>
              <a:rPr lang="it-IT" dirty="0" smtClean="0"/>
              <a:t> to </a:t>
            </a:r>
            <a:r>
              <a:rPr lang="it-IT" dirty="0" err="1" smtClean="0"/>
              <a:t>make</a:t>
            </a:r>
            <a:endParaRPr lang="it-IT" dirty="0"/>
          </a:p>
        </p:txBody>
      </p:sp>
    </p:spTree>
    <p:extLst>
      <p:ext uri="{BB962C8B-B14F-4D97-AF65-F5344CB8AC3E}">
        <p14:creationId xmlns:p14="http://schemas.microsoft.com/office/powerpoint/2010/main" val="412571645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TotalTime>
  <Words>817</Words>
  <Application>Microsoft Office PowerPoint</Application>
  <PresentationFormat>Presentazione su schermo (4:3)</PresentationFormat>
  <Paragraphs>71</Paragraphs>
  <Slides>11</Slides>
  <Notes>0</Notes>
  <HiddenSlides>0</HiddenSlides>
  <MMClips>0</MMClips>
  <ScaleCrop>false</ScaleCrop>
  <HeadingPairs>
    <vt:vector size="4" baseType="variant">
      <vt:variant>
        <vt:lpstr>Tema</vt:lpstr>
      </vt:variant>
      <vt:variant>
        <vt:i4>1</vt:i4>
      </vt:variant>
      <vt:variant>
        <vt:lpstr>Titoli diapositive</vt:lpstr>
      </vt:variant>
      <vt:variant>
        <vt:i4>11</vt:i4>
      </vt:variant>
    </vt:vector>
  </HeadingPairs>
  <TitlesOfParts>
    <vt:vector size="12" baseType="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Privato</dc:creator>
  <cp:lastModifiedBy>Privato</cp:lastModifiedBy>
  <cp:revision>10</cp:revision>
  <dcterms:created xsi:type="dcterms:W3CDTF">2017-05-20T15:30:35Z</dcterms:created>
  <dcterms:modified xsi:type="dcterms:W3CDTF">2017-05-23T21:28:10Z</dcterms:modified>
</cp:coreProperties>
</file>